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87" r:id="rId4"/>
    <p:sldId id="289" r:id="rId5"/>
    <p:sldId id="288" r:id="rId6"/>
    <p:sldId id="291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8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e Dassyne" initials="JD" lastIdx="4" clrIdx="0">
    <p:extLst>
      <p:ext uri="{19B8F6BF-5375-455C-9EA6-DF929625EA0E}">
        <p15:presenceInfo xmlns:p15="http://schemas.microsoft.com/office/powerpoint/2012/main" userId="c88141bbd7e54cba" providerId="Windows Live"/>
      </p:ext>
    </p:extLst>
  </p:cmAuthor>
  <p:cmAuthor id="2" name="Judith Balkissoon" initials="JB" lastIdx="1" clrIdx="1">
    <p:extLst>
      <p:ext uri="{19B8F6BF-5375-455C-9EA6-DF929625EA0E}">
        <p15:presenceInfo xmlns:p15="http://schemas.microsoft.com/office/powerpoint/2012/main" userId="Judith Balkisso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6F9"/>
    <a:srgbClr val="D9E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46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43161-F3CA-44A1-A006-C0F7209AA749}" type="datetimeFigureOut">
              <a:rPr lang="en-TT" smtClean="0"/>
              <a:t>06/03/2020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5E0DD-3E5A-4224-8718-737DF6F1553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1923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16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8413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CB82-6CC3-428D-A68D-67F325A59BD1}" type="datetime1">
              <a:rPr lang="en-TT" smtClean="0"/>
              <a:t>06/03/2020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dirty="0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2610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8E96-8550-4204-9365-DF86677B923A}" type="datetime1">
              <a:rPr lang="en-TT" smtClean="0"/>
              <a:t>06/03/2020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7701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C216-86F7-4589-BB1F-59152E80E299}" type="datetime1">
              <a:rPr lang="en-TT" smtClean="0"/>
              <a:t>06/03/2020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1835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4723-821F-4045-B2C8-07497B692DBD}" type="datetime1">
              <a:rPr lang="en-TT" smtClean="0"/>
              <a:t>06/03/2020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6489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9C9-75BA-493E-818E-F02B87AE07C1}" type="datetime1">
              <a:rPr lang="en-TT" smtClean="0"/>
              <a:t>06/03/2020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3219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5F58-62AC-4E01-8D54-C33F86F9D0B1}" type="datetime1">
              <a:rPr lang="en-TT" smtClean="0"/>
              <a:t>06/03/2020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0208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3299-DE22-4AAF-B108-5E478A09669E}" type="datetime1">
              <a:rPr lang="en-TT" smtClean="0"/>
              <a:t>06/03/2020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5298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93F7-6B76-472E-A7CC-874F93CD227F}" type="datetime1">
              <a:rPr lang="en-TT" smtClean="0"/>
              <a:t>06/03/2020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2338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206-7F9C-423C-88D6-F78F082F97F6}" type="datetime1">
              <a:rPr lang="en-TT" smtClean="0"/>
              <a:t>06/03/2020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5611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EE63-D658-44B7-9146-032B521E8E7E}" type="datetime1">
              <a:rPr lang="en-TT" smtClean="0"/>
              <a:t>06/03/2020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6078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27CC-71EE-4E1D-B5CF-41C4781523E7}" type="datetime1">
              <a:rPr lang="en-TT" smtClean="0"/>
              <a:t>06/03/2020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2442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BE9B-811E-48C8-ADAE-81099483855E}" type="datetime1">
              <a:rPr lang="en-TT" smtClean="0"/>
              <a:t>06/03/2020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2955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7868"/>
            <a:ext cx="9143999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212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UNSTEADY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MHD POISEUILLE FLOW THROUGH A POROUS CHANNEL UNDER AN OSCILLATING PRESSURE GRADIENT AND UNIFORM SUCTION/INJECTION</a:t>
            </a:r>
            <a:r>
              <a:rPr lang="en-TT" dirty="0"/>
              <a:t/>
            </a:r>
            <a:br>
              <a:rPr lang="en-TT" dirty="0"/>
            </a:br>
            <a:r>
              <a:rPr lang="en-TT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T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Judith </a:t>
            </a:r>
            <a:r>
              <a:rPr lang="en-GB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N. Balkissoon</a:t>
            </a:r>
            <a:r>
              <a:rPr lang="en-GB" sz="2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1*</a:t>
            </a:r>
            <a:r>
              <a:rPr lang="en-GB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 </a:t>
            </a:r>
            <a:r>
              <a:rPr lang="en-GB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Sreedhara</a:t>
            </a:r>
            <a:r>
              <a:rPr lang="en-GB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Rao Gunakala</a:t>
            </a:r>
            <a:r>
              <a:rPr lang="en-GB" sz="2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GB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GB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GB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Victor </a:t>
            </a:r>
            <a:r>
              <a:rPr lang="en-GB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M. Job</a:t>
            </a:r>
            <a:r>
              <a:rPr lang="en-GB" sz="2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T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221920"/>
            <a:ext cx="7920880" cy="2087400"/>
          </a:xfrm>
        </p:spPr>
        <p:txBody>
          <a:bodyPr>
            <a:noAutofit/>
          </a:bodyPr>
          <a:lstStyle/>
          <a:p>
            <a:r>
              <a:rPr lang="en-GB" sz="2200" baseline="30000" dirty="0"/>
              <a:t>1,2,3</a:t>
            </a:r>
            <a:r>
              <a:rPr lang="en-GB" sz="2200" dirty="0"/>
              <a:t>Faculty of Science and Technology, The University of the West Indies, Trinidad</a:t>
            </a:r>
            <a:endParaRPr lang="en-TT" sz="2200" dirty="0"/>
          </a:p>
          <a:p>
            <a:r>
              <a:rPr lang="en-GB" sz="2200" baseline="30000" dirty="0"/>
              <a:t>1</a:t>
            </a:r>
            <a:r>
              <a:rPr lang="en-GB" sz="2200" dirty="0"/>
              <a:t>Email: judith.balkissoon@my.uwi.edu *(Corresponding author)</a:t>
            </a:r>
            <a:endParaRPr lang="en-TT" sz="2200" dirty="0"/>
          </a:p>
          <a:p>
            <a:r>
              <a:rPr lang="en-GB" sz="2200" baseline="30000" dirty="0"/>
              <a:t>2</a:t>
            </a:r>
            <a:r>
              <a:rPr lang="en-GB" sz="2200" dirty="0"/>
              <a:t>Email: Sreedhara.Rao@sta.uwi.edu</a:t>
            </a:r>
            <a:endParaRPr lang="en-TT" sz="2200" dirty="0"/>
          </a:p>
          <a:p>
            <a:r>
              <a:rPr lang="en-GB" sz="2200" baseline="30000" dirty="0"/>
              <a:t>3</a:t>
            </a:r>
            <a:r>
              <a:rPr lang="en-GB" sz="2200" dirty="0"/>
              <a:t>Email: victor.job@sta.uwi.edu</a:t>
            </a:r>
            <a:endParaRPr lang="en-TT" sz="2200" dirty="0"/>
          </a:p>
          <a:p>
            <a:endParaRPr lang="en-TT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3296"/>
            <a:ext cx="9144000" cy="628179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>
                <a:latin typeface="Times New Roman" pitchFamily="18" charset="0"/>
                <a:cs typeface="Times New Roman" pitchFamily="18" charset="0"/>
              </a:rPr>
              <a:t>RESULTS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9113733" cy="365125"/>
          </a:xfrm>
        </p:spPr>
        <p:txBody>
          <a:bodyPr/>
          <a:lstStyle/>
          <a:p>
            <a:r>
              <a:rPr lang="en-T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</a:t>
            </a:r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722" t="15122" r="2535"/>
          <a:stretch/>
        </p:blipFill>
        <p:spPr>
          <a:xfrm>
            <a:off x="395536" y="1700808"/>
            <a:ext cx="8352928" cy="38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>
                <a:latin typeface="Times New Roman" pitchFamily="18" charset="0"/>
                <a:cs typeface="Times New Roman" pitchFamily="18" charset="0"/>
              </a:rPr>
              <a:t>RESULTS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9113733" cy="365125"/>
          </a:xfrm>
        </p:spPr>
        <p:txBody>
          <a:bodyPr/>
          <a:lstStyle/>
          <a:p>
            <a:r>
              <a:rPr lang="en-T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</a:t>
            </a:r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623" r="23623" b="8517"/>
          <a:stretch/>
        </p:blipFill>
        <p:spPr>
          <a:xfrm>
            <a:off x="1979712" y="1484784"/>
            <a:ext cx="5030096" cy="42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>
                <a:latin typeface="Times New Roman" pitchFamily="18" charset="0"/>
                <a:cs typeface="Times New Roman" pitchFamily="18" charset="0"/>
              </a:rPr>
              <a:t>RESULTS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9113733" cy="365125"/>
          </a:xfrm>
        </p:spPr>
        <p:txBody>
          <a:bodyPr/>
          <a:lstStyle/>
          <a:p>
            <a:r>
              <a:rPr lang="en-T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</a:t>
            </a:r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60" t="35607"/>
          <a:stretch/>
        </p:blipFill>
        <p:spPr>
          <a:xfrm>
            <a:off x="179512" y="1628800"/>
            <a:ext cx="8716854" cy="41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9113733" cy="365125"/>
          </a:xfrm>
        </p:spPr>
        <p:txBody>
          <a:bodyPr/>
          <a:lstStyle/>
          <a:p>
            <a:r>
              <a:rPr lang="en-T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</a:t>
            </a:r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65" t="37387" r="1759"/>
          <a:stretch/>
        </p:blipFill>
        <p:spPr>
          <a:xfrm>
            <a:off x="611560" y="1628800"/>
            <a:ext cx="815111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9113733" cy="365125"/>
          </a:xfrm>
        </p:spPr>
        <p:txBody>
          <a:bodyPr/>
          <a:lstStyle/>
          <a:p>
            <a:r>
              <a:rPr lang="en-T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</a:t>
            </a:r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24066"/>
                <a:ext cx="8513687" cy="5185254"/>
              </a:xfrm>
            </p:spPr>
            <p:txBody>
              <a:bodyPr>
                <a:normAutofit/>
              </a:bodyPr>
              <a:lstStyle/>
              <a:p>
                <a:r>
                  <a:rPr lang="en-GB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velocity </a:t>
                </a:r>
                <a:r>
                  <a:rPr lang="en-GB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increases when the permeability parameter, suction/injection parameter, Hartmann number and frequency of oscillation decrease. </a:t>
                </a:r>
                <a:r>
                  <a:rPr lang="en-GB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GB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velocity increases </a:t>
                </a:r>
                <a:r>
                  <a:rPr lang="en-GB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the amplitude of the pressure gradient </a:t>
                </a:r>
                <a:r>
                  <a:rPr lang="en-GB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increases. </a:t>
                </a:r>
                <a:r>
                  <a:rPr lang="en-GB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GB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GB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volumetric flow rate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was observed to increase as the permeability parameter, suction/injection parameter and Hartmann number decreased but it increased as the frequency of oscillation increased.</a:t>
                </a:r>
                <a:endParaRPr lang="en-TT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TT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24066"/>
                <a:ext cx="8513687" cy="5185254"/>
              </a:xfrm>
              <a:blipFill rotWithShape="0">
                <a:blip r:embed="rId3"/>
                <a:stretch>
                  <a:fillRect l="-1146" t="-1058" r="-860"/>
                </a:stretch>
              </a:blipFill>
            </p:spPr>
            <p:txBody>
              <a:bodyPr/>
              <a:lstStyle/>
              <a:p>
                <a:r>
                  <a:rPr lang="en-T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2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69" y="767"/>
            <a:ext cx="8229600" cy="69193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T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97" y="548680"/>
            <a:ext cx="8363272" cy="5073427"/>
          </a:xfrm>
        </p:spPr>
        <p:txBody>
          <a:bodyPr>
            <a:noAutofit/>
          </a:bodyPr>
          <a:lstStyle/>
          <a:p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A. </a:t>
            </a:r>
            <a:r>
              <a:rPr lang="en-GB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Moniem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W. S. </a:t>
            </a:r>
            <a:r>
              <a:rPr lang="en-GB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Hassanin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“Solution of MHD flow past a vertical porous plate through a porous medium under oscillatory suction,” </a:t>
            </a:r>
            <a:r>
              <a:rPr lang="en-GB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Mathematics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4, no. 04, pp. 694–694, 2013</a:t>
            </a:r>
            <a:r>
              <a:rPr lang="en-GB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T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T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A. </a:t>
            </a:r>
            <a:r>
              <a:rPr lang="en-T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Attia</a:t>
            </a:r>
            <a:r>
              <a:rPr lang="en-T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M. A. M. </a:t>
            </a:r>
            <a:r>
              <a:rPr lang="en-T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Abdeen</a:t>
            </a:r>
            <a:r>
              <a:rPr lang="en-T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“Unsteady </a:t>
            </a:r>
            <a:r>
              <a:rPr lang="en-T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Hartmann </a:t>
            </a:r>
            <a:r>
              <a:rPr lang="en-T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with heat transfer of a viscoelastic fluid under exponential decaying pressure gradient,” Engineering Mechanics, vol. 19, no. 5, pp. 37–44, 2012</a:t>
            </a:r>
            <a:r>
              <a:rPr lang="en-T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A. Davidson, </a:t>
            </a:r>
            <a:r>
              <a:rPr lang="en-GB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Introduction to </a:t>
            </a:r>
            <a:r>
              <a:rPr lang="en-GB" sz="2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Magnetohydrodynamics</a:t>
            </a:r>
            <a:r>
              <a:rPr lang="en-GB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40 West 20th Street, New York: Cambridge University Press, 2001.</a:t>
            </a:r>
            <a:endParaRPr lang="en-TT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T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T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G. Gupta and A. Jain, “An analysis of unsteady MHD </a:t>
            </a:r>
            <a:r>
              <a:rPr lang="en-T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Couette</a:t>
            </a:r>
            <a:r>
              <a:rPr lang="en-T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 and heat transfer in a rotating horizontal channel with injection/suction,” 2016.</a:t>
            </a:r>
            <a:r>
              <a:rPr lang="en-GB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Parvazinia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</a:t>
            </a:r>
            <a:r>
              <a:rPr lang="en-GB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Nassehi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J. </a:t>
            </a:r>
            <a:r>
              <a:rPr lang="en-GB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Wakeman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M. H. R. </a:t>
            </a:r>
            <a:r>
              <a:rPr lang="en-GB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Ghoreishy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“Finite element modelling of flow through a porous medium between two parallel plates using the brinkman equation,” </a:t>
            </a:r>
            <a:r>
              <a:rPr lang="en-GB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in porous media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63, no. 1, pp. 71–90, 2006.</a:t>
            </a:r>
            <a:endParaRPr lang="en-T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T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T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K. </a:t>
            </a:r>
            <a:r>
              <a:rPr lang="en-T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Verma</a:t>
            </a:r>
            <a:r>
              <a:rPr lang="en-T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A. K. Gupta, “</a:t>
            </a:r>
            <a:r>
              <a:rPr lang="en-T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Mhd</a:t>
            </a:r>
            <a:r>
              <a:rPr lang="en-T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 in a porous channel with constant suction/injection at the walls,” International Journal of Pure and Applied Mathematics, vol. 118, no. 1, pp. 111–123, 2018.</a:t>
            </a:r>
            <a:endParaRPr lang="en-TT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IConETech-2020, Faculty of Engineering, The UWI, St. Augustine, Trinidad and Tobago</a:t>
            </a: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08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9707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TT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TT" sz="4400" dirty="0" smtClean="0">
                <a:latin typeface="Times New Roman" pitchFamily="18" charset="0"/>
                <a:cs typeface="Times New Roman" pitchFamily="18" charset="0"/>
              </a:rPr>
              <a:t>Questions?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TT" sz="5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TT" sz="5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</p:spTree>
    <p:extLst>
      <p:ext uri="{BB962C8B-B14F-4D97-AF65-F5344CB8AC3E}">
        <p14:creationId xmlns:p14="http://schemas.microsoft.com/office/powerpoint/2010/main" val="26705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02120" y="1212867"/>
            <a:ext cx="8339760" cy="5280418"/>
          </a:xfrm>
        </p:spPr>
        <p:txBody>
          <a:bodyPr>
            <a:no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GB" sz="2800" b="1" dirty="0">
              <a:ln>
                <a:solidFill>
                  <a:schemeClr val="tx1"/>
                </a:solidFill>
              </a:ln>
              <a:latin typeface="Lucida Fax" panose="02060602050505020204" pitchFamily="18" charset="0"/>
              <a:ea typeface="DejaVu Serif Condensed" panose="020606060506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 err="1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DejaVu Serif Condensed" panose="02060606050605020204" pitchFamily="18" charset="0"/>
                <a:cs typeface="Times New Roman" panose="02020603050405020304" pitchFamily="18" charset="0"/>
              </a:rPr>
              <a:t>Hydromagnetics</a:t>
            </a:r>
            <a:r>
              <a:rPr lang="en-GB" sz="280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DejaVu Serif Condensed" panose="02060606050605020204" pitchFamily="18" charset="0"/>
                <a:cs typeface="Times New Roman" panose="02020603050405020304" pitchFamily="18" charset="0"/>
              </a:rPr>
              <a:t>/</a:t>
            </a:r>
            <a:r>
              <a:rPr lang="en-GB" sz="2800" dirty="0" err="1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DejaVu Serif Condensed" panose="02060606050605020204" pitchFamily="18" charset="0"/>
                <a:cs typeface="Times New Roman" panose="02020603050405020304" pitchFamily="18" charset="0"/>
              </a:rPr>
              <a:t>Magnetohydrodynamics</a:t>
            </a:r>
            <a:r>
              <a:rPr lang="en-GB" sz="280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DejaVu Serif Condensed" panose="02060606050605020204" pitchFamily="18" charset="0"/>
                <a:cs typeface="Times New Roman" panose="02020603050405020304" pitchFamily="18" charset="0"/>
              </a:rPr>
              <a:t/>
            </a:r>
            <a:br>
              <a:rPr lang="en-GB" sz="280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DejaVu Serif Condensed" panose="02060606050605020204" pitchFamily="18" charset="0"/>
                <a:cs typeface="Times New Roman" panose="02020603050405020304" pitchFamily="18" charset="0"/>
              </a:rPr>
            </a:br>
            <a:endParaRPr lang="en-GB" sz="2800" dirty="0">
              <a:ln w="12700">
                <a:solidFill>
                  <a:srgbClr val="0070C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DejaVu Serif Condensed" panose="0206060605060502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 err="1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DejaVu Serif Condensed" panose="02060606050605020204" pitchFamily="18" charset="0"/>
                <a:cs typeface="Times New Roman" panose="02020603050405020304" pitchFamily="18" charset="0"/>
              </a:rPr>
              <a:t>Poiseuille</a:t>
            </a:r>
            <a:r>
              <a:rPr lang="en-GB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DejaVu Serif Condensed" panose="02060606050605020204" pitchFamily="18" charset="0"/>
                <a:cs typeface="Times New Roman" panose="02020603050405020304" pitchFamily="18" charset="0"/>
              </a:rPr>
              <a:t> Flow</a:t>
            </a:r>
            <a:br>
              <a:rPr lang="en-GB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DejaVu Serif Condensed" panose="02060606050605020204" pitchFamily="18" charset="0"/>
                <a:cs typeface="Times New Roman" panose="02020603050405020304" pitchFamily="18" charset="0"/>
              </a:rPr>
            </a:br>
            <a:endParaRPr lang="en-GB" sz="2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DejaVu Serif Condensed" panose="0206060605060502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DejaVu Serif Condensed" panose="02060606050605020204" pitchFamily="18" charset="0"/>
                <a:cs typeface="Times New Roman" panose="02020603050405020304" pitchFamily="18" charset="0"/>
              </a:rPr>
              <a:t>Brinkman’s Equation</a:t>
            </a:r>
            <a:br>
              <a:rPr lang="en-GB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DejaVu Serif Condensed" panose="02060606050605020204" pitchFamily="18" charset="0"/>
                <a:cs typeface="Times New Roman" panose="02020603050405020304" pitchFamily="18" charset="0"/>
              </a:rPr>
            </a:br>
            <a:r>
              <a:rPr lang="en-TT" dirty="0">
                <a:ln>
                  <a:solidFill>
                    <a:schemeClr val="tx1"/>
                  </a:solidFill>
                </a:ln>
                <a:latin typeface="Lucida Fax" panose="02060602050505020204" pitchFamily="18" charset="0"/>
                <a:ea typeface="DejaVu Serif Condensed" panose="02060606050605020204" pitchFamily="18" charset="0"/>
              </a:rPr>
              <a:t/>
            </a:r>
            <a:br>
              <a:rPr lang="en-TT" dirty="0">
                <a:ln>
                  <a:solidFill>
                    <a:schemeClr val="tx1"/>
                  </a:solidFill>
                </a:ln>
                <a:latin typeface="Lucida Fax" panose="02060602050505020204" pitchFamily="18" charset="0"/>
                <a:ea typeface="DejaVu Serif Condensed" panose="02060606050605020204" pitchFamily="18" charset="0"/>
              </a:rPr>
            </a:br>
            <a:endParaRPr lang="en-TT" dirty="0" smtClean="0">
              <a:ln>
                <a:solidFill>
                  <a:schemeClr val="tx1"/>
                </a:solidFill>
              </a:ln>
              <a:latin typeface="Lucida Fax" panose="02060602050505020204" pitchFamily="18" charset="0"/>
              <a:ea typeface="DejaVu Serif Condensed" panose="02060606050605020204" pitchFamily="18" charset="0"/>
            </a:endParaRPr>
          </a:p>
          <a:p>
            <a:pPr marL="0" indent="0">
              <a:buNone/>
            </a:pPr>
            <a:endParaRPr lang="en-GB" sz="2200" b="1" dirty="0" smtClean="0">
              <a:ln/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200" b="1" dirty="0" smtClean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9113733" cy="365125"/>
          </a:xfrm>
        </p:spPr>
        <p:txBody>
          <a:bodyPr/>
          <a:lstStyle/>
          <a:p>
            <a:r>
              <a:rPr lang="en-T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</a:t>
            </a:r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124283"/>
            <a:ext cx="3291077" cy="31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55442"/>
                <a:ext cx="8964488" cy="53374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TT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objectives of this study </a:t>
                </a: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are:</a:t>
                </a:r>
              </a:p>
              <a:p>
                <a:pPr marL="0" indent="0">
                  <a:buNone/>
                </a:pPr>
                <a:endParaRPr lang="en-TT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TT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 numerical solutions for the velocity distribution </a:t>
                </a: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this flow.</a:t>
                </a:r>
                <a:b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TT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TT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 </a:t>
                </a: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velocity is affected by: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Hartmann </a:t>
                </a: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</a:t>
                </a:r>
                <a14:m>
                  <m:oMath xmlns:m="http://schemas.openxmlformats.org/officeDocument/2006/math">
                    <m:r>
                      <a:rPr lang="en-TT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TT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𝐻𝑎</m:t>
                    </m:r>
                    <m:r>
                      <a:rPr lang="en-TT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TT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TT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requency </a:t>
                </a:r>
                <a:r>
                  <a:rPr lang="en-TT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oscillation </a:t>
                </a:r>
                <a14:m>
                  <m:oMath xmlns:m="http://schemas.openxmlformats.org/officeDocument/2006/math">
                    <m:r>
                      <a:rPr lang="en-TT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TT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T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TT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Suction/injection </a:t>
                </a: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 (S)</a:t>
                </a:r>
                <a:endParaRPr lang="en-TT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Permeability </a:t>
                </a: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 </a:t>
                </a:r>
                <a14:m>
                  <m:oMath xmlns:m="http://schemas.openxmlformats.org/officeDocument/2006/math">
                    <m:r>
                      <a:rPr lang="en-TT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TT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TT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</a:t>
                </a:r>
                <a14:m>
                  <m:oMath xmlns:m="http://schemas.openxmlformats.org/officeDocument/2006/math">
                    <m:r>
                      <a:rPr lang="en-TT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TT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TT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TT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 </a:t>
                </a:r>
                <a:r>
                  <a:rPr lang="en-TT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pressure </a:t>
                </a: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gradient </a:t>
                </a:r>
                <a14:m>
                  <m:oMath xmlns:m="http://schemas.openxmlformats.org/officeDocument/2006/math">
                    <m:r>
                      <a:rPr lang="en-TT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TT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TT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2200" dirty="0" smtClean="0"/>
              </a:p>
              <a:p>
                <a:pPr marL="457200" lvl="1" indent="0">
                  <a:buNone/>
                </a:pPr>
                <a:endParaRPr lang="en-TT" sz="2200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55442"/>
                <a:ext cx="8964488" cy="5337433"/>
              </a:xfrm>
              <a:blipFill rotWithShape="0">
                <a:blip r:embed="rId2"/>
                <a:stretch>
                  <a:fillRect l="-884" t="-800"/>
                </a:stretch>
              </a:blipFill>
            </p:spPr>
            <p:txBody>
              <a:bodyPr/>
              <a:lstStyle/>
              <a:p>
                <a:r>
                  <a:rPr lang="en-T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9113733" cy="365125"/>
          </a:xfrm>
        </p:spPr>
        <p:txBody>
          <a:bodyPr/>
          <a:lstStyle/>
          <a:p>
            <a:r>
              <a:rPr lang="en-T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</a:t>
            </a:r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METHODOLOGY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9756" y="1155442"/>
            <a:ext cx="8964488" cy="5337433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Galerkin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Finite Element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solve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governing equation numerically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initial and boundary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conditions. </a:t>
            </a:r>
            <a:b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weighted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used for 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semi-discretization.</a:t>
            </a:r>
            <a:b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Crank-Nicolson schem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the time discretization.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assembled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computer software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used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solve the system of equations.</a:t>
            </a:r>
            <a:endParaRPr lang="en-T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 smtClean="0"/>
          </a:p>
          <a:p>
            <a:endParaRPr lang="en-GB" sz="2200" dirty="0" smtClean="0"/>
          </a:p>
          <a:p>
            <a:pPr marL="457200" lvl="1" indent="0">
              <a:buNone/>
            </a:pPr>
            <a:endParaRPr lang="en-TT" sz="2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9113733" cy="365125"/>
          </a:xfrm>
        </p:spPr>
        <p:txBody>
          <a:bodyPr/>
          <a:lstStyle/>
          <a:p>
            <a:r>
              <a:rPr lang="en-T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</a:t>
            </a:r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DESCRIPTION OF PROBLEM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224115"/>
          </a:xfrm>
        </p:spPr>
        <p:txBody>
          <a:bodyPr>
            <a:noAutofit/>
          </a:bodyPr>
          <a:lstStyle/>
          <a:p>
            <a:endParaRPr lang="en-GB" sz="2200" dirty="0" smtClean="0"/>
          </a:p>
          <a:p>
            <a:endParaRPr lang="en-GB" sz="2200" dirty="0" smtClean="0"/>
          </a:p>
          <a:p>
            <a:pPr marL="457200" lvl="1" indent="0">
              <a:buNone/>
            </a:pPr>
            <a:endParaRPr lang="en-TT" sz="2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9113733" cy="365125"/>
          </a:xfrm>
        </p:spPr>
        <p:txBody>
          <a:bodyPr/>
          <a:lstStyle/>
          <a:p>
            <a:r>
              <a:rPr lang="en-T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</a:t>
            </a:r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pic>
        <p:nvPicPr>
          <p:cNvPr id="6" name="Content Placeholder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6840760" cy="4248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8106" y="594928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endParaRPr lang="en-T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GOVERNING EQUATION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idx="1"/>
              </p:nvPr>
            </p:nvSpPr>
            <p:spPr>
              <a:xfrm>
                <a:off x="179686" y="1239202"/>
                <a:ext cx="8712794" cy="52241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GB" sz="2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Brinkman’s Equation:</a:t>
                </a:r>
                <a:r>
                  <a:rPr lang="en-GB" sz="22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T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T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T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>
                          <m:fPr>
                            <m:ctrlPr>
                              <a:rPr lang="en-T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T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f>
                      <m:fPr>
                        <m:ctrlPr>
                          <a:rPr lang="en-T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T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T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sSubSup>
                      <m:sSubSupPr>
                        <m:ctrlPr>
                          <a:rPr lang="en-T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T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TT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TT" sz="2400" dirty="0" smtClean="0"/>
                  <a:t>    </a:t>
                </a: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</a:t>
                </a:r>
                <a:endParaRPr lang="en-TT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1" indent="0">
                  <a:buNone/>
                </a:pPr>
                <a:endParaRPr lang="en-TT" sz="2200" dirty="0"/>
              </a:p>
              <a:p>
                <a:pPr marL="0" indent="0">
                  <a:buNone/>
                </a:pPr>
                <a:endParaRPr lang="en-TT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TT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TT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 and Boundary Conditions are:</a:t>
                </a:r>
              </a:p>
              <a:p>
                <a:pPr marL="400050" lvl="1" indent="0">
                  <a:buNone/>
                </a:pPr>
                <a:r>
                  <a:rPr lang="en-GB" sz="2200" dirty="0" smtClean="0"/>
                  <a:t>                            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200" i="1" smtClean="0">
                        <a:latin typeface="Cambria Math" panose="02040503050406030204" pitchFamily="18" charset="0"/>
                      </a:rPr>
                      <m:t>=0   </m:t>
                    </m:r>
                    <m:r>
                      <m:rPr>
                        <m:nor/>
                      </m:rPr>
                      <a:rPr lang="en-GB" sz="2200"/>
                      <m:t>at</m:t>
                    </m:r>
                    <m:r>
                      <m:rPr>
                        <m:nor/>
                      </m:rPr>
                      <a:rPr lang="en-GB" sz="2200"/>
                      <m:t>   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/>
                  <a:t> </a:t>
                </a:r>
                <a:endParaRPr lang="en-GB" sz="2200" dirty="0" smtClean="0"/>
              </a:p>
              <a:p>
                <a:pPr marL="400050" lvl="1" indent="0">
                  <a:buNone/>
                </a:pPr>
                <a:endParaRPr lang="en-GB" sz="1000" dirty="0" smtClean="0"/>
              </a:p>
              <a:p>
                <a:pPr marL="400050" lvl="1" indent="0">
                  <a:buNone/>
                </a:pPr>
                <a:r>
                  <a:rPr lang="en-GB" sz="2200" dirty="0" smtClean="0"/>
                  <a:t>                           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=0   </m:t>
                    </m:r>
                    <m:r>
                      <m:rPr>
                        <m:nor/>
                      </m:rPr>
                      <a:rPr lang="en-GB" sz="2200"/>
                      <m:t>at</m:t>
                    </m:r>
                    <m:r>
                      <m:rPr>
                        <m:nor/>
                      </m:rPr>
                      <a:rPr lang="en-GB" sz="2200"/>
                      <m:t>    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en-GB" sz="2200"/>
                      <m:t>for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(2)</a:t>
                </a: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686" y="1239202"/>
                <a:ext cx="8712794" cy="5224115"/>
              </a:xfrm>
              <a:blipFill rotWithShape="0"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en-T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9113733" cy="365125"/>
          </a:xfrm>
        </p:spPr>
        <p:txBody>
          <a:bodyPr/>
          <a:lstStyle/>
          <a:p>
            <a:r>
              <a:rPr lang="en-T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</a:t>
            </a:r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8946" y="2148483"/>
            <a:ext cx="6982162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2195736" y="4509120"/>
            <a:ext cx="4127432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687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idx="1"/>
              </p:nvPr>
            </p:nvSpPr>
            <p:spPr>
              <a:xfrm>
                <a:off x="426368" y="1172918"/>
                <a:ext cx="8291264" cy="52241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TT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 Gradient: </a:t>
                </a:r>
                <a:endParaRPr lang="en-TT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TT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T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TT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(3)</a:t>
                </a:r>
                <a:endParaRPr lang="en-TT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TT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TT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</a:t>
                </a:r>
                <a:r>
                  <a:rPr lang="en-TT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dimensionalising</a:t>
                </a: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TT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</a:t>
                </a:r>
                <a:r>
                  <a:rPr lang="en-TT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TT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T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𝑆</m:t>
                    </m:r>
                    <m:f>
                      <m:fPr>
                        <m:ctrlPr>
                          <a:rPr lang="en-T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T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TT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TT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T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TT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𝐻𝑎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TT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T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𝐶𝑜𝑠</m:t>
                        </m:r>
                        <m:d>
                          <m:dPr>
                            <m:ctrlPr>
                              <a:rPr lang="en-T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(4)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TT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GB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non-dimensional initial and boundary conditions </a:t>
                </a:r>
                <a:r>
                  <a:rPr lang="en-GB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become:</a:t>
                </a:r>
                <a:r>
                  <a:rPr lang="en-GB" sz="2200" dirty="0" smtClean="0"/>
                  <a:t>             </a:t>
                </a:r>
                <a:endParaRPr lang="en-TT" sz="2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200" dirty="0" smtClean="0"/>
                  <a:t>              </a:t>
                </a:r>
                <a:r>
                  <a:rPr lang="en-GB" sz="2200" dirty="0" smtClean="0"/>
                  <a:t>  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nor/>
                      </m:rPr>
                      <a:rPr lang="en-GB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GB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nor/>
                      </m:rPr>
                      <a:rPr lang="en-GB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at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r>
                  <a:rPr lang="en-GB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T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(5)</a:t>
                </a:r>
                <a:endParaRPr lang="en-TT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368" y="1172918"/>
                <a:ext cx="8291264" cy="5224115"/>
              </a:xfrm>
              <a:blipFill rotWithShape="0">
                <a:blip r:embed="rId2"/>
                <a:stretch>
                  <a:fillRect l="-956" t="-700"/>
                </a:stretch>
              </a:blipFill>
            </p:spPr>
            <p:txBody>
              <a:bodyPr/>
              <a:lstStyle/>
              <a:p>
                <a:r>
                  <a:rPr lang="en-T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9113733" cy="365125"/>
          </a:xfrm>
        </p:spPr>
        <p:txBody>
          <a:bodyPr/>
          <a:lstStyle/>
          <a:p>
            <a:r>
              <a:rPr lang="en-T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</a:t>
            </a:r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8946" y="3435046"/>
            <a:ext cx="698477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6" name="Rectangle 5"/>
          <p:cNvSpPr/>
          <p:nvPr/>
        </p:nvSpPr>
        <p:spPr>
          <a:xfrm>
            <a:off x="2771800" y="1641603"/>
            <a:ext cx="331236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8" name="Rectangle 7"/>
          <p:cNvSpPr/>
          <p:nvPr/>
        </p:nvSpPr>
        <p:spPr>
          <a:xfrm>
            <a:off x="1403648" y="5061922"/>
            <a:ext cx="554461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795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12" y="1340768"/>
            <a:ext cx="8584298" cy="46805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9113733" cy="365125"/>
          </a:xfrm>
        </p:spPr>
        <p:txBody>
          <a:bodyPr/>
          <a:lstStyle/>
          <a:p>
            <a:r>
              <a:rPr lang="en-T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</a:t>
            </a:r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>
                <a:latin typeface="Times New Roman" pitchFamily="18" charset="0"/>
                <a:cs typeface="Times New Roman" pitchFamily="18" charset="0"/>
              </a:rPr>
              <a:t>RESULTS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9113733" cy="365125"/>
          </a:xfrm>
        </p:spPr>
        <p:txBody>
          <a:bodyPr/>
          <a:lstStyle/>
          <a:p>
            <a:r>
              <a:rPr lang="en-T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</a:t>
            </a:r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628800"/>
            <a:ext cx="8466891" cy="42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16791</TotalTime>
  <Words>650</Words>
  <Application>Microsoft Office PowerPoint</Application>
  <PresentationFormat>On-screen Show (4:3)</PresentationFormat>
  <Paragraphs>86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DejaVu Serif Condensed</vt:lpstr>
      <vt:lpstr>Lucida Fax</vt:lpstr>
      <vt:lpstr>Times New Roman</vt:lpstr>
      <vt:lpstr>Wingdings</vt:lpstr>
      <vt:lpstr>Office Theme</vt:lpstr>
      <vt:lpstr>       UNSTEADY MHD POISEUILLE FLOW THROUGH A POROUS CHANNEL UNDER AN OSCILLATING PRESSURE GRADIENT AND UNIFORM SUCTION/INJECTION  Judith N. Balkissoon1*,  Sreedhara Rao Gunakala2 and  Victor M. Job3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PAPER Author1, Author2,…AuthorN</dc:title>
  <dc:creator>Victor</dc:creator>
  <cp:lastModifiedBy>Judith Balkissoon</cp:lastModifiedBy>
  <cp:revision>177</cp:revision>
  <dcterms:created xsi:type="dcterms:W3CDTF">2019-10-16T16:46:00Z</dcterms:created>
  <dcterms:modified xsi:type="dcterms:W3CDTF">2020-03-08T12:24:22Z</dcterms:modified>
</cp:coreProperties>
</file>