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59" r:id="rId3"/>
    <p:sldId id="260" r:id="rId4"/>
    <p:sldId id="261" r:id="rId5"/>
    <p:sldId id="262" r:id="rId6"/>
    <p:sldId id="267" r:id="rId7"/>
    <p:sldId id="263" r:id="rId8"/>
    <p:sldId id="265" r:id="rId9"/>
    <p:sldId id="266"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ae Dassyne" initials="JD" lastIdx="4" clrIdx="0">
    <p:extLst>
      <p:ext uri="{19B8F6BF-5375-455C-9EA6-DF929625EA0E}">
        <p15:presenceInfo xmlns:p15="http://schemas.microsoft.com/office/powerpoint/2012/main" userId="c88141bbd7e54cba"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BF6F9"/>
    <a:srgbClr val="D9ED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9" d="100"/>
          <a:sy n="79" d="100"/>
        </p:scale>
        <p:origin x="1570"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TT"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F43161-F3CA-44A1-A006-C0F7209AA749}" type="datetimeFigureOut">
              <a:rPr lang="en-TT" smtClean="0"/>
              <a:t>27/05/2020</a:t>
            </a:fld>
            <a:endParaRPr lang="en-TT"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TT"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TT"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C5E0DD-3E5A-4224-8718-737DF6F1553E}" type="slidenum">
              <a:rPr lang="en-TT" smtClean="0"/>
              <a:t>‹#›</a:t>
            </a:fld>
            <a:endParaRPr lang="en-TT" dirty="0"/>
          </a:p>
        </p:txBody>
      </p:sp>
    </p:spTree>
    <p:extLst>
      <p:ext uri="{BB962C8B-B14F-4D97-AF65-F5344CB8AC3E}">
        <p14:creationId xmlns:p14="http://schemas.microsoft.com/office/powerpoint/2010/main" val="191923715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t>5</a:t>
            </a:fld>
            <a:endParaRPr lang="en-TT" dirty="0"/>
          </a:p>
        </p:txBody>
      </p:sp>
    </p:spTree>
    <p:extLst>
      <p:ext uri="{BB962C8B-B14F-4D97-AF65-F5344CB8AC3E}">
        <p14:creationId xmlns:p14="http://schemas.microsoft.com/office/powerpoint/2010/main" val="40841354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t>6</a:t>
            </a:fld>
            <a:endParaRPr lang="en-TT" dirty="0"/>
          </a:p>
        </p:txBody>
      </p:sp>
    </p:spTree>
    <p:extLst>
      <p:ext uri="{BB962C8B-B14F-4D97-AF65-F5344CB8AC3E}">
        <p14:creationId xmlns:p14="http://schemas.microsoft.com/office/powerpoint/2010/main" val="12241920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t>7</a:t>
            </a:fld>
            <a:endParaRPr lang="en-TT" dirty="0"/>
          </a:p>
        </p:txBody>
      </p:sp>
    </p:spTree>
    <p:extLst>
      <p:ext uri="{BB962C8B-B14F-4D97-AF65-F5344CB8AC3E}">
        <p14:creationId xmlns:p14="http://schemas.microsoft.com/office/powerpoint/2010/main" val="40841354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t>8</a:t>
            </a:fld>
            <a:endParaRPr lang="en-TT" dirty="0"/>
          </a:p>
        </p:txBody>
      </p:sp>
    </p:spTree>
    <p:extLst>
      <p:ext uri="{BB962C8B-B14F-4D97-AF65-F5344CB8AC3E}">
        <p14:creationId xmlns:p14="http://schemas.microsoft.com/office/powerpoint/2010/main" val="4084135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TT" dirty="0"/>
          </a:p>
        </p:txBody>
      </p:sp>
      <p:sp>
        <p:nvSpPr>
          <p:cNvPr id="4" name="Slide Number Placeholder 3"/>
          <p:cNvSpPr>
            <a:spLocks noGrp="1"/>
          </p:cNvSpPr>
          <p:nvPr>
            <p:ph type="sldNum" sz="quarter" idx="10"/>
          </p:nvPr>
        </p:nvSpPr>
        <p:spPr/>
        <p:txBody>
          <a:bodyPr/>
          <a:lstStyle/>
          <a:p>
            <a:fld id="{F7C5E0DD-3E5A-4224-8718-737DF6F1553E}" type="slidenum">
              <a:rPr lang="en-TT" smtClean="0"/>
              <a:t>9</a:t>
            </a:fld>
            <a:endParaRPr lang="en-TT" dirty="0"/>
          </a:p>
        </p:txBody>
      </p:sp>
    </p:spTree>
    <p:extLst>
      <p:ext uri="{BB962C8B-B14F-4D97-AF65-F5344CB8AC3E}">
        <p14:creationId xmlns:p14="http://schemas.microsoft.com/office/powerpoint/2010/main" val="40841354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TT"/>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TT"/>
          </a:p>
        </p:txBody>
      </p:sp>
      <p:sp>
        <p:nvSpPr>
          <p:cNvPr id="4" name="Date Placeholder 3"/>
          <p:cNvSpPr>
            <a:spLocks noGrp="1"/>
          </p:cNvSpPr>
          <p:nvPr>
            <p:ph type="dt" sz="half" idx="10"/>
          </p:nvPr>
        </p:nvSpPr>
        <p:spPr/>
        <p:txBody>
          <a:bodyPr/>
          <a:lstStyle/>
          <a:p>
            <a:fld id="{5479CB82-6CC3-428D-A68D-67F325A59BD1}" type="datetime1">
              <a:rPr lang="en-TT" smtClean="0"/>
              <a:t>27/05/2020</a:t>
            </a:fld>
            <a:endParaRPr lang="en-TT" dirty="0"/>
          </a:p>
        </p:txBody>
      </p:sp>
      <p:sp>
        <p:nvSpPr>
          <p:cNvPr id="5" name="Footer Placeholder 4"/>
          <p:cNvSpPr>
            <a:spLocks noGrp="1"/>
          </p:cNvSpPr>
          <p:nvPr>
            <p:ph type="ftr" sz="quarter" idx="11"/>
          </p:nvPr>
        </p:nvSpPr>
        <p:spPr/>
        <p:txBody>
          <a:bodyPr/>
          <a:lstStyle/>
          <a:p>
            <a:r>
              <a:rPr lang="en-TT" dirty="0"/>
              <a:t>IConETech-2020, Faculty of Engineering, The UWI, St. Augustine, Trinidad and Tobago</a:t>
            </a:r>
          </a:p>
        </p:txBody>
      </p:sp>
      <p:sp>
        <p:nvSpPr>
          <p:cNvPr id="6" name="Slide Number Placeholder 5"/>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2126105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TT"/>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Date Placeholder 3"/>
          <p:cNvSpPr>
            <a:spLocks noGrp="1"/>
          </p:cNvSpPr>
          <p:nvPr>
            <p:ph type="dt" sz="half" idx="10"/>
          </p:nvPr>
        </p:nvSpPr>
        <p:spPr/>
        <p:txBody>
          <a:bodyPr/>
          <a:lstStyle/>
          <a:p>
            <a:fld id="{D6848E96-8550-4204-9365-DF86677B923A}" type="datetime1">
              <a:rPr lang="en-TT" smtClean="0"/>
              <a:t>27/05/2020</a:t>
            </a:fld>
            <a:endParaRPr lang="en-TT" dirty="0"/>
          </a:p>
        </p:txBody>
      </p:sp>
      <p:sp>
        <p:nvSpPr>
          <p:cNvPr id="5" name="Footer Placeholder 4"/>
          <p:cNvSpPr>
            <a:spLocks noGrp="1"/>
          </p:cNvSpPr>
          <p:nvPr>
            <p:ph type="ftr" sz="quarter" idx="11"/>
          </p:nvPr>
        </p:nvSpPr>
        <p:spPr/>
        <p:txBody>
          <a:bodyPr/>
          <a:lstStyle/>
          <a:p>
            <a:r>
              <a:rPr lang="en-TT" dirty="0"/>
              <a:t>IConETech-2020, Faculty of Engineering, The UWI, St. Augustine, Trinidad and Tobago</a:t>
            </a:r>
          </a:p>
        </p:txBody>
      </p:sp>
      <p:sp>
        <p:nvSpPr>
          <p:cNvPr id="6" name="Slide Number Placeholder 5"/>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3177010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TT"/>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Date Placeholder 3"/>
          <p:cNvSpPr>
            <a:spLocks noGrp="1"/>
          </p:cNvSpPr>
          <p:nvPr>
            <p:ph type="dt" sz="half" idx="10"/>
          </p:nvPr>
        </p:nvSpPr>
        <p:spPr/>
        <p:txBody>
          <a:bodyPr/>
          <a:lstStyle/>
          <a:p>
            <a:fld id="{D873C216-86F7-4589-BB1F-59152E80E299}" type="datetime1">
              <a:rPr lang="en-TT" smtClean="0"/>
              <a:t>27/05/2020</a:t>
            </a:fld>
            <a:endParaRPr lang="en-TT" dirty="0"/>
          </a:p>
        </p:txBody>
      </p:sp>
      <p:sp>
        <p:nvSpPr>
          <p:cNvPr id="5" name="Footer Placeholder 4"/>
          <p:cNvSpPr>
            <a:spLocks noGrp="1"/>
          </p:cNvSpPr>
          <p:nvPr>
            <p:ph type="ftr" sz="quarter" idx="11"/>
          </p:nvPr>
        </p:nvSpPr>
        <p:spPr/>
        <p:txBody>
          <a:bodyPr/>
          <a:lstStyle/>
          <a:p>
            <a:r>
              <a:rPr lang="en-TT" dirty="0"/>
              <a:t>IConETech-2020, Faculty of Engineering, The UWI, St. Augustine, Trinidad and Tobago</a:t>
            </a:r>
          </a:p>
        </p:txBody>
      </p:sp>
      <p:sp>
        <p:nvSpPr>
          <p:cNvPr id="6" name="Slide Number Placeholder 5"/>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39183521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TT"/>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Date Placeholder 3"/>
          <p:cNvSpPr>
            <a:spLocks noGrp="1"/>
          </p:cNvSpPr>
          <p:nvPr>
            <p:ph type="dt" sz="half" idx="10"/>
          </p:nvPr>
        </p:nvSpPr>
        <p:spPr/>
        <p:txBody>
          <a:bodyPr/>
          <a:lstStyle/>
          <a:p>
            <a:fld id="{135E4723-821F-4045-B2C8-07497B692DBD}" type="datetime1">
              <a:rPr lang="en-TT" smtClean="0"/>
              <a:t>27/05/2020</a:t>
            </a:fld>
            <a:endParaRPr lang="en-TT" dirty="0"/>
          </a:p>
        </p:txBody>
      </p:sp>
      <p:sp>
        <p:nvSpPr>
          <p:cNvPr id="5" name="Footer Placeholder 4"/>
          <p:cNvSpPr>
            <a:spLocks noGrp="1"/>
          </p:cNvSpPr>
          <p:nvPr>
            <p:ph type="ftr" sz="quarter" idx="11"/>
          </p:nvPr>
        </p:nvSpPr>
        <p:spPr/>
        <p:txBody>
          <a:bodyPr/>
          <a:lstStyle/>
          <a:p>
            <a:r>
              <a:rPr lang="en-TT" dirty="0"/>
              <a:t>IConETech-2020, Faculty of Engineering, The UWI, St. Augustine, Trinidad and Tobago</a:t>
            </a:r>
          </a:p>
        </p:txBody>
      </p:sp>
      <p:sp>
        <p:nvSpPr>
          <p:cNvPr id="6" name="Slide Number Placeholder 5"/>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2864894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TT"/>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8809C9-75BA-493E-818E-F02B87AE07C1}" type="datetime1">
              <a:rPr lang="en-TT" smtClean="0"/>
              <a:t>27/05/2020</a:t>
            </a:fld>
            <a:endParaRPr lang="en-TT" dirty="0"/>
          </a:p>
        </p:txBody>
      </p:sp>
      <p:sp>
        <p:nvSpPr>
          <p:cNvPr id="5" name="Footer Placeholder 4"/>
          <p:cNvSpPr>
            <a:spLocks noGrp="1"/>
          </p:cNvSpPr>
          <p:nvPr>
            <p:ph type="ftr" sz="quarter" idx="11"/>
          </p:nvPr>
        </p:nvSpPr>
        <p:spPr/>
        <p:txBody>
          <a:bodyPr/>
          <a:lstStyle/>
          <a:p>
            <a:r>
              <a:rPr lang="en-TT" dirty="0"/>
              <a:t>IConETech-2020, Faculty of Engineering, The UWI, St. Augustine, Trinidad and Tobago</a:t>
            </a:r>
          </a:p>
        </p:txBody>
      </p:sp>
      <p:sp>
        <p:nvSpPr>
          <p:cNvPr id="6" name="Slide Number Placeholder 5"/>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2232194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TT"/>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5" name="Date Placeholder 4"/>
          <p:cNvSpPr>
            <a:spLocks noGrp="1"/>
          </p:cNvSpPr>
          <p:nvPr>
            <p:ph type="dt" sz="half" idx="10"/>
          </p:nvPr>
        </p:nvSpPr>
        <p:spPr/>
        <p:txBody>
          <a:bodyPr/>
          <a:lstStyle/>
          <a:p>
            <a:fld id="{954F5F58-62AC-4E01-8D54-C33F86F9D0B1}" type="datetime1">
              <a:rPr lang="en-TT" smtClean="0"/>
              <a:t>27/05/2020</a:t>
            </a:fld>
            <a:endParaRPr lang="en-TT" dirty="0"/>
          </a:p>
        </p:txBody>
      </p:sp>
      <p:sp>
        <p:nvSpPr>
          <p:cNvPr id="6" name="Footer Placeholder 5"/>
          <p:cNvSpPr>
            <a:spLocks noGrp="1"/>
          </p:cNvSpPr>
          <p:nvPr>
            <p:ph type="ftr" sz="quarter" idx="11"/>
          </p:nvPr>
        </p:nvSpPr>
        <p:spPr/>
        <p:txBody>
          <a:bodyPr/>
          <a:lstStyle/>
          <a:p>
            <a:r>
              <a:rPr lang="en-TT" dirty="0"/>
              <a:t>IConETech-2020, Faculty of Engineering, The UWI, St. Augustine, Trinidad and Tobago</a:t>
            </a:r>
          </a:p>
        </p:txBody>
      </p:sp>
      <p:sp>
        <p:nvSpPr>
          <p:cNvPr id="7" name="Slide Number Placeholder 6"/>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17020859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TT"/>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7" name="Date Placeholder 6"/>
          <p:cNvSpPr>
            <a:spLocks noGrp="1"/>
          </p:cNvSpPr>
          <p:nvPr>
            <p:ph type="dt" sz="half" idx="10"/>
          </p:nvPr>
        </p:nvSpPr>
        <p:spPr/>
        <p:txBody>
          <a:bodyPr/>
          <a:lstStyle/>
          <a:p>
            <a:fld id="{1FA43299-DE22-4AAF-B108-5E478A09669E}" type="datetime1">
              <a:rPr lang="en-TT" smtClean="0"/>
              <a:t>27/05/2020</a:t>
            </a:fld>
            <a:endParaRPr lang="en-TT" dirty="0"/>
          </a:p>
        </p:txBody>
      </p:sp>
      <p:sp>
        <p:nvSpPr>
          <p:cNvPr id="8" name="Footer Placeholder 7"/>
          <p:cNvSpPr>
            <a:spLocks noGrp="1"/>
          </p:cNvSpPr>
          <p:nvPr>
            <p:ph type="ftr" sz="quarter" idx="11"/>
          </p:nvPr>
        </p:nvSpPr>
        <p:spPr/>
        <p:txBody>
          <a:bodyPr/>
          <a:lstStyle/>
          <a:p>
            <a:r>
              <a:rPr lang="en-TT" dirty="0"/>
              <a:t>IConETech-2020, Faculty of Engineering, The UWI, St. Augustine, Trinidad and Tobago</a:t>
            </a:r>
          </a:p>
        </p:txBody>
      </p:sp>
      <p:sp>
        <p:nvSpPr>
          <p:cNvPr id="9" name="Slide Number Placeholder 8"/>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2852985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TT"/>
          </a:p>
        </p:txBody>
      </p:sp>
      <p:sp>
        <p:nvSpPr>
          <p:cNvPr id="3" name="Date Placeholder 2"/>
          <p:cNvSpPr>
            <a:spLocks noGrp="1"/>
          </p:cNvSpPr>
          <p:nvPr>
            <p:ph type="dt" sz="half" idx="10"/>
          </p:nvPr>
        </p:nvSpPr>
        <p:spPr/>
        <p:txBody>
          <a:bodyPr/>
          <a:lstStyle/>
          <a:p>
            <a:fld id="{C19193F7-6B76-472E-A7CC-874F93CD227F}" type="datetime1">
              <a:rPr lang="en-TT" smtClean="0"/>
              <a:t>27/05/2020</a:t>
            </a:fld>
            <a:endParaRPr lang="en-TT" dirty="0"/>
          </a:p>
        </p:txBody>
      </p:sp>
      <p:sp>
        <p:nvSpPr>
          <p:cNvPr id="4" name="Footer Placeholder 3"/>
          <p:cNvSpPr>
            <a:spLocks noGrp="1"/>
          </p:cNvSpPr>
          <p:nvPr>
            <p:ph type="ftr" sz="quarter" idx="11"/>
          </p:nvPr>
        </p:nvSpPr>
        <p:spPr/>
        <p:txBody>
          <a:bodyPr/>
          <a:lstStyle/>
          <a:p>
            <a:r>
              <a:rPr lang="en-TT" dirty="0"/>
              <a:t>IConETech-2020, Faculty of Engineering, The UWI, St. Augustine, Trinidad and Tobago</a:t>
            </a:r>
          </a:p>
        </p:txBody>
      </p:sp>
      <p:sp>
        <p:nvSpPr>
          <p:cNvPr id="5" name="Slide Number Placeholder 4"/>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11233800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A20206-7F9C-423C-88D6-F78F082F97F6}" type="datetime1">
              <a:rPr lang="en-TT" smtClean="0"/>
              <a:t>27/05/2020</a:t>
            </a:fld>
            <a:endParaRPr lang="en-TT" dirty="0"/>
          </a:p>
        </p:txBody>
      </p:sp>
      <p:sp>
        <p:nvSpPr>
          <p:cNvPr id="3" name="Footer Placeholder 2"/>
          <p:cNvSpPr>
            <a:spLocks noGrp="1"/>
          </p:cNvSpPr>
          <p:nvPr>
            <p:ph type="ftr" sz="quarter" idx="11"/>
          </p:nvPr>
        </p:nvSpPr>
        <p:spPr/>
        <p:txBody>
          <a:bodyPr/>
          <a:lstStyle/>
          <a:p>
            <a:r>
              <a:rPr lang="en-TT" dirty="0"/>
              <a:t>IConETech-2020, Faculty of Engineering, The UWI, St. Augustine, Trinidad and Tobago</a:t>
            </a:r>
          </a:p>
        </p:txBody>
      </p:sp>
      <p:sp>
        <p:nvSpPr>
          <p:cNvPr id="4" name="Slide Number Placeholder 3"/>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12561154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TT"/>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527EE63-D658-44B7-9146-032B521E8E7E}" type="datetime1">
              <a:rPr lang="en-TT" smtClean="0"/>
              <a:t>27/05/2020</a:t>
            </a:fld>
            <a:endParaRPr lang="en-TT" dirty="0"/>
          </a:p>
        </p:txBody>
      </p:sp>
      <p:sp>
        <p:nvSpPr>
          <p:cNvPr id="6" name="Footer Placeholder 5"/>
          <p:cNvSpPr>
            <a:spLocks noGrp="1"/>
          </p:cNvSpPr>
          <p:nvPr>
            <p:ph type="ftr" sz="quarter" idx="11"/>
          </p:nvPr>
        </p:nvSpPr>
        <p:spPr/>
        <p:txBody>
          <a:bodyPr/>
          <a:lstStyle/>
          <a:p>
            <a:r>
              <a:rPr lang="en-TT" dirty="0"/>
              <a:t>IConETech-2020, Faculty of Engineering, The UWI, St. Augustine, Trinidad and Tobago</a:t>
            </a:r>
          </a:p>
        </p:txBody>
      </p:sp>
      <p:sp>
        <p:nvSpPr>
          <p:cNvPr id="7" name="Slide Number Placeholder 6"/>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1060783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TT"/>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TT"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28C27CC-71EE-4E1D-B5CF-41C4781523E7}" type="datetime1">
              <a:rPr lang="en-TT" smtClean="0"/>
              <a:t>27/05/2020</a:t>
            </a:fld>
            <a:endParaRPr lang="en-TT" dirty="0"/>
          </a:p>
        </p:txBody>
      </p:sp>
      <p:sp>
        <p:nvSpPr>
          <p:cNvPr id="6" name="Footer Placeholder 5"/>
          <p:cNvSpPr>
            <a:spLocks noGrp="1"/>
          </p:cNvSpPr>
          <p:nvPr>
            <p:ph type="ftr" sz="quarter" idx="11"/>
          </p:nvPr>
        </p:nvSpPr>
        <p:spPr/>
        <p:txBody>
          <a:bodyPr/>
          <a:lstStyle/>
          <a:p>
            <a:r>
              <a:rPr lang="en-TT" dirty="0"/>
              <a:t>IConETech-2020, Faculty of Engineering, The UWI, St. Augustine, Trinidad and Tobago</a:t>
            </a:r>
          </a:p>
        </p:txBody>
      </p:sp>
      <p:sp>
        <p:nvSpPr>
          <p:cNvPr id="7" name="Slide Number Placeholder 6"/>
          <p:cNvSpPr>
            <a:spLocks noGrp="1"/>
          </p:cNvSpPr>
          <p:nvPr>
            <p:ph type="sldNum" sz="quarter" idx="12"/>
          </p:nvPr>
        </p:nvSpPr>
        <p:spPr/>
        <p:txBody>
          <a:bodyPr/>
          <a:lstStyle/>
          <a:p>
            <a:fld id="{0797C527-C0FF-4F30-BF88-633D87C91203}" type="slidenum">
              <a:rPr lang="en-TT" smtClean="0"/>
              <a:t>‹#›</a:t>
            </a:fld>
            <a:endParaRPr lang="en-TT" dirty="0"/>
          </a:p>
        </p:txBody>
      </p:sp>
    </p:spTree>
    <p:extLst>
      <p:ext uri="{BB962C8B-B14F-4D97-AF65-F5344CB8AC3E}">
        <p14:creationId xmlns:p14="http://schemas.microsoft.com/office/powerpoint/2010/main" val="16244278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TT"/>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TT"/>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1DDBE9B-811E-48C8-ADAE-81099483855E}" type="datetime1">
              <a:rPr lang="en-TT" smtClean="0"/>
              <a:t>27/05/2020</a:t>
            </a:fld>
            <a:endParaRPr lang="en-TT"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TT" dirty="0"/>
              <a:t>IConETech-2020, Faculty of Engineering, The UWI, St. Augustine, Trinidad and Tobago</a:t>
            </a: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797C527-C0FF-4F30-BF88-633D87C91203}" type="slidenum">
              <a:rPr lang="en-TT" smtClean="0"/>
              <a:t>‹#›</a:t>
            </a:fld>
            <a:endParaRPr lang="en-TT" dirty="0"/>
          </a:p>
        </p:txBody>
      </p:sp>
    </p:spTree>
    <p:extLst>
      <p:ext uri="{BB962C8B-B14F-4D97-AF65-F5344CB8AC3E}">
        <p14:creationId xmlns:p14="http://schemas.microsoft.com/office/powerpoint/2010/main" val="202955941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1"/>
          <p:cNvSpPr txBox="1">
            <a:spLocks/>
          </p:cNvSpPr>
          <p:nvPr/>
        </p:nvSpPr>
        <p:spPr>
          <a:xfrm>
            <a:off x="0" y="17868"/>
            <a:ext cx="9143999" cy="1137574"/>
          </a:xfrm>
          <a:prstGeom prst="rect">
            <a:avLst/>
          </a:prstGeom>
          <a:solidFill>
            <a:srgbClr val="EBF6F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TT" sz="2800" b="1" dirty="0">
              <a:latin typeface="Times New Roman" pitchFamily="18" charset="0"/>
              <a:cs typeface="Times New Roman" pitchFamily="18" charset="0"/>
            </a:endParaRPr>
          </a:p>
        </p:txBody>
      </p:sp>
      <p:sp>
        <p:nvSpPr>
          <p:cNvPr id="2" name="Title 1"/>
          <p:cNvSpPr>
            <a:spLocks noGrp="1"/>
          </p:cNvSpPr>
          <p:nvPr>
            <p:ph type="ctrTitle"/>
          </p:nvPr>
        </p:nvSpPr>
        <p:spPr>
          <a:xfrm>
            <a:off x="639212" y="1155442"/>
            <a:ext cx="7772400" cy="2417574"/>
          </a:xfrm>
        </p:spPr>
        <p:txBody>
          <a:bodyPr>
            <a:normAutofit fontScale="90000"/>
          </a:bodyPr>
          <a:lstStyle/>
          <a:p>
            <a:r>
              <a:rPr lang="en-TT" sz="2700" b="1" dirty="0" smtClean="0">
                <a:latin typeface="Times New Roman" pitchFamily="18" charset="0"/>
                <a:cs typeface="Times New Roman" pitchFamily="18" charset="0"/>
              </a:rPr>
              <a:t>COMBINED HEAT AND POWER (CHP) SYSTEM OPTIMIZATION USING ENERGY, EXERGY AND THERMODYNAMIC ANALYSIS-Alumina Refinery Power Plant Optimization – Two Case Studies (A21)</a:t>
            </a:r>
            <a:br>
              <a:rPr lang="en-TT" sz="2700" b="1" dirty="0" smtClean="0">
                <a:latin typeface="Times New Roman" pitchFamily="18" charset="0"/>
                <a:cs typeface="Times New Roman" pitchFamily="18" charset="0"/>
              </a:rPr>
            </a:br>
            <a:r>
              <a:rPr lang="en-TT" sz="2700" b="1" dirty="0">
                <a:latin typeface="Times New Roman" pitchFamily="18" charset="0"/>
                <a:cs typeface="Times New Roman" pitchFamily="18" charset="0"/>
              </a:rPr>
              <a:t/>
            </a:r>
            <a:br>
              <a:rPr lang="en-TT" sz="2700" b="1" dirty="0">
                <a:latin typeface="Times New Roman" pitchFamily="18" charset="0"/>
                <a:cs typeface="Times New Roman" pitchFamily="18" charset="0"/>
              </a:rPr>
            </a:br>
            <a:r>
              <a:rPr lang="en-TT" sz="2400" dirty="0" smtClean="0">
                <a:latin typeface="Times New Roman" pitchFamily="18" charset="0"/>
                <a:cs typeface="Times New Roman" pitchFamily="18" charset="0"/>
              </a:rPr>
              <a:t>Quamie N. Mortley</a:t>
            </a:r>
            <a:r>
              <a:rPr lang="en-TT" sz="2400" baseline="30000" dirty="0" smtClean="0">
                <a:latin typeface="Times New Roman" pitchFamily="18" charset="0"/>
                <a:cs typeface="Times New Roman" pitchFamily="18" charset="0"/>
              </a:rPr>
              <a:t>1</a:t>
            </a:r>
            <a:r>
              <a:rPr lang="en-TT" sz="2400" dirty="0" smtClean="0">
                <a:latin typeface="Times New Roman" pitchFamily="18" charset="0"/>
                <a:cs typeface="Times New Roman" pitchFamily="18" charset="0"/>
              </a:rPr>
              <a:t>, Winston A. </a:t>
            </a:r>
            <a:r>
              <a:rPr lang="en-TT" sz="2400" dirty="0" smtClean="0">
                <a:latin typeface="Times New Roman" pitchFamily="18" charset="0"/>
                <a:cs typeface="Times New Roman" pitchFamily="18" charset="0"/>
              </a:rPr>
              <a:t>Mellowes</a:t>
            </a:r>
            <a:r>
              <a:rPr lang="en-TT" sz="2400" baseline="30000" dirty="0" smtClean="0">
                <a:latin typeface="Times New Roman" pitchFamily="18" charset="0"/>
                <a:cs typeface="Times New Roman" pitchFamily="18" charset="0"/>
              </a:rPr>
              <a:t>2</a:t>
            </a:r>
            <a:endParaRPr lang="en-TT" sz="2400" dirty="0">
              <a:latin typeface="Times New Roman" pitchFamily="18" charset="0"/>
              <a:cs typeface="Times New Roman" pitchFamily="18" charset="0"/>
            </a:endParaRPr>
          </a:p>
        </p:txBody>
      </p:sp>
      <mc:AlternateContent xmlns:mc="http://schemas.openxmlformats.org/markup-compatibility/2006" xmlns:a14="http://schemas.microsoft.com/office/drawing/2010/main">
        <mc:Choice Requires="a14">
          <p:sp>
            <p:nvSpPr>
              <p:cNvPr id="3" name="Subtitle 2"/>
              <p:cNvSpPr>
                <a:spLocks noGrp="1"/>
              </p:cNvSpPr>
              <p:nvPr>
                <p:ph type="subTitle" idx="1"/>
              </p:nvPr>
            </p:nvSpPr>
            <p:spPr>
              <a:xfrm>
                <a:off x="1403648" y="3645024"/>
                <a:ext cx="6400800" cy="2016224"/>
              </a:xfrm>
            </p:spPr>
            <p:txBody>
              <a:bodyPr>
                <a:normAutofit lnSpcReduction="10000"/>
              </a:bodyPr>
              <a:lstStyle/>
              <a:p>
                <a:r>
                  <a:rPr lang="en-TT" sz="2400" dirty="0">
                    <a:solidFill>
                      <a:schemeClr val="accent2">
                        <a:lumMod val="75000"/>
                      </a:schemeClr>
                    </a:solidFill>
                    <a:latin typeface="Times New Roman" pitchFamily="18" charset="0"/>
                    <a:cs typeface="Times New Roman" pitchFamily="18" charset="0"/>
                  </a:rPr>
                  <a:t>Author1 </a:t>
                </a:r>
                <a:r>
                  <a:rPr lang="en-TT" sz="2400" dirty="0" smtClean="0">
                    <a:solidFill>
                      <a:schemeClr val="accent2">
                        <a:lumMod val="75000"/>
                      </a:schemeClr>
                    </a:solidFill>
                    <a:latin typeface="Times New Roman" pitchFamily="18" charset="0"/>
                    <a:cs typeface="Times New Roman" pitchFamily="18" charset="0"/>
                  </a:rPr>
                  <a:t>Chemical and Energy Engineering Consultant</a:t>
                </a:r>
              </a:p>
              <a:p>
                <a:endParaRPr lang="en-TT" sz="2400" dirty="0" smtClean="0">
                  <a:solidFill>
                    <a:schemeClr val="accent2">
                      <a:lumMod val="75000"/>
                    </a:schemeClr>
                  </a:solidFill>
                  <a:latin typeface="Times New Roman" pitchFamily="18" charset="0"/>
                  <a:cs typeface="Times New Roman" pitchFamily="18" charset="0"/>
                </a:endParaRPr>
              </a:p>
              <a:p>
                <a:r>
                  <a:rPr lang="en-TT" sz="2400" dirty="0" smtClean="0">
                    <a:solidFill>
                      <a:schemeClr val="accent2">
                        <a:lumMod val="75000"/>
                      </a:schemeClr>
                    </a:solidFill>
                    <a:latin typeface="Times New Roman" pitchFamily="18" charset="0"/>
                    <a:cs typeface="Times New Roman" pitchFamily="18" charset="0"/>
                  </a:rPr>
                  <a:t>Author2 Professor Emeritus</a:t>
                </a:r>
                <a:endParaRPr lang="en-TT" sz="2400" dirty="0">
                  <a:solidFill>
                    <a:schemeClr val="accent2">
                      <a:lumMod val="75000"/>
                    </a:schemeClr>
                  </a:solidFill>
                  <a:latin typeface="Times New Roman" pitchFamily="18" charset="0"/>
                  <a:cs typeface="Times New Roman" pitchFamily="18" charset="0"/>
                </a:endParaRPr>
              </a:p>
              <a:p>
                <a:pPr/>
                <a14:m>
                  <m:oMathPara xmlns:m="http://schemas.openxmlformats.org/officeDocument/2006/math">
                    <m:oMathParaPr>
                      <m:jc m:val="centerGroup"/>
                    </m:oMathParaPr>
                    <m:oMath xmlns:m="http://schemas.openxmlformats.org/officeDocument/2006/math">
                      <m:r>
                        <a:rPr lang="en-TT" sz="2400" i="1" smtClean="0">
                          <a:solidFill>
                            <a:schemeClr val="accent2">
                              <a:lumMod val="75000"/>
                            </a:schemeClr>
                          </a:solidFill>
                          <a:latin typeface="Cambria Math"/>
                        </a:rPr>
                        <m:t>⋮</m:t>
                      </m:r>
                    </m:oMath>
                  </m:oMathPara>
                </a14:m>
                <a:endParaRPr lang="en-TT" sz="2400" dirty="0">
                  <a:solidFill>
                    <a:schemeClr val="accent2">
                      <a:lumMod val="75000"/>
                    </a:schemeClr>
                  </a:solidFill>
                  <a:latin typeface="Times New Roman" pitchFamily="18" charset="0"/>
                  <a:cs typeface="Times New Roman" pitchFamily="18" charset="0"/>
                </a:endParaRPr>
              </a:p>
              <a:p>
                <a:endParaRPr lang="en-TT" sz="2400" dirty="0">
                  <a:solidFill>
                    <a:schemeClr val="accent2">
                      <a:lumMod val="75000"/>
                    </a:schemeClr>
                  </a:solidFill>
                  <a:latin typeface="Times New Roman" pitchFamily="18" charset="0"/>
                  <a:cs typeface="Times New Roman" pitchFamily="18" charset="0"/>
                </a:endParaRPr>
              </a:p>
              <a:p>
                <a:endParaRPr lang="en-TT" sz="2400" dirty="0"/>
              </a:p>
            </p:txBody>
          </p:sp>
        </mc:Choice>
        <mc:Fallback xmlns="">
          <p:sp>
            <p:nvSpPr>
              <p:cNvPr id="3" name="Subtitle 2"/>
              <p:cNvSpPr>
                <a:spLocks noGrp="1" noRot="1" noChangeAspect="1" noMove="1" noResize="1" noEditPoints="1" noAdjustHandles="1" noChangeArrowheads="1" noChangeShapeType="1" noTextEdit="1"/>
              </p:cNvSpPr>
              <p:nvPr>
                <p:ph type="subTitle" idx="1"/>
              </p:nvPr>
            </p:nvSpPr>
            <p:spPr>
              <a:xfrm>
                <a:off x="1403648" y="3645024"/>
                <a:ext cx="6400800" cy="2016224"/>
              </a:xfrm>
              <a:blipFill>
                <a:blip r:embed="rId2"/>
                <a:stretch>
                  <a:fillRect t="-4230"/>
                </a:stretch>
              </a:blipFill>
            </p:spPr>
            <p:txBody>
              <a:bodyPr/>
              <a:lstStyle/>
              <a:p>
                <a:r>
                  <a:rPr lang="en-US">
                    <a:noFill/>
                  </a:rPr>
                  <a:t> </a:t>
                </a:r>
              </a:p>
            </p:txBody>
          </p:sp>
        </mc:Fallback>
      </mc:AlternateContent>
      <p:sp>
        <p:nvSpPr>
          <p:cNvPr id="4" name="Footer Placeholder 3"/>
          <p:cNvSpPr>
            <a:spLocks noGrp="1"/>
          </p:cNvSpPr>
          <p:nvPr>
            <p:ph type="ftr" sz="quarter" idx="11"/>
          </p:nvPr>
        </p:nvSpPr>
        <p:spPr>
          <a:xfrm>
            <a:off x="0" y="6093296"/>
            <a:ext cx="9144000" cy="628179"/>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35198645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txBox="1">
            <a:spLocks/>
          </p:cNvSpPr>
          <p:nvPr/>
        </p:nvSpPr>
        <p:spPr>
          <a:xfrm>
            <a:off x="0" y="17868"/>
            <a:ext cx="9144000" cy="1137574"/>
          </a:xfrm>
          <a:prstGeom prst="rect">
            <a:avLst/>
          </a:prstGeom>
          <a:solidFill>
            <a:srgbClr val="EBF6F9"/>
          </a:solidFill>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TT" sz="2800" b="1" dirty="0">
                <a:latin typeface="Times New Roman" pitchFamily="18" charset="0"/>
                <a:cs typeface="Times New Roman" pitchFamily="18" charset="0"/>
              </a:rPr>
              <a:t>INTRODUCTION</a:t>
            </a:r>
          </a:p>
        </p:txBody>
      </p:sp>
      <p:sp>
        <p:nvSpPr>
          <p:cNvPr id="3" name="Subtitle 2"/>
          <p:cNvSpPr>
            <a:spLocks noGrp="1"/>
          </p:cNvSpPr>
          <p:nvPr>
            <p:ph idx="1"/>
          </p:nvPr>
        </p:nvSpPr>
        <p:spPr>
          <a:xfrm>
            <a:off x="179512" y="1133605"/>
            <a:ext cx="8784976" cy="5222745"/>
          </a:xfrm>
        </p:spPr>
        <p:txBody>
          <a:bodyPr>
            <a:normAutofit fontScale="25000" lnSpcReduction="20000"/>
          </a:bodyPr>
          <a:lstStyle/>
          <a:p>
            <a:pPr>
              <a:lnSpc>
                <a:spcPct val="150000"/>
              </a:lnSpc>
            </a:pPr>
            <a:r>
              <a:rPr lang="en-US" sz="8800" dirty="0" smtClean="0">
                <a:latin typeface="Times New Roman" panose="02020603050405020304" pitchFamily="18" charset="0"/>
                <a:cs typeface="Times New Roman" panose="02020603050405020304" pitchFamily="18" charset="0"/>
              </a:rPr>
              <a:t>The </a:t>
            </a:r>
            <a:r>
              <a:rPr lang="en-US" sz="8800" dirty="0">
                <a:latin typeface="Times New Roman" panose="02020603050405020304" pitchFamily="18" charset="0"/>
                <a:cs typeface="Times New Roman" panose="02020603050405020304" pitchFamily="18" charset="0"/>
              </a:rPr>
              <a:t>science of thermodynamics is built primarily on two fundamental natural laws, known as </a:t>
            </a:r>
            <a:r>
              <a:rPr lang="en-US" sz="8800" dirty="0" smtClean="0">
                <a:latin typeface="Times New Roman" panose="02020603050405020304" pitchFamily="18" charset="0"/>
                <a:cs typeface="Times New Roman" panose="02020603050405020304" pitchFamily="18" charset="0"/>
              </a:rPr>
              <a:t>the first </a:t>
            </a:r>
            <a:r>
              <a:rPr lang="en-US" sz="8800" dirty="0">
                <a:latin typeface="Times New Roman" panose="02020603050405020304" pitchFamily="18" charset="0"/>
                <a:cs typeface="Times New Roman" panose="02020603050405020304" pitchFamily="18" charset="0"/>
              </a:rPr>
              <a:t>and the second laws. The first law of thermodynamics is simply an expression of the </a:t>
            </a:r>
            <a:r>
              <a:rPr lang="en-US" sz="8800" dirty="0" smtClean="0">
                <a:latin typeface="Times New Roman" panose="02020603050405020304" pitchFamily="18" charset="0"/>
                <a:cs typeface="Times New Roman" panose="02020603050405020304" pitchFamily="18" charset="0"/>
              </a:rPr>
              <a:t>conservation of </a:t>
            </a:r>
            <a:r>
              <a:rPr lang="en-US" sz="8800" dirty="0">
                <a:latin typeface="Times New Roman" panose="02020603050405020304" pitchFamily="18" charset="0"/>
                <a:cs typeface="Times New Roman" panose="02020603050405020304" pitchFamily="18" charset="0"/>
              </a:rPr>
              <a:t>energy principle. It asserts that energy is a thermodynamic property, and that during an interaction, energy can change from one form to another but the total amount of energy remains constant. </a:t>
            </a:r>
            <a:r>
              <a:rPr lang="en-US" sz="8800" dirty="0" smtClean="0">
                <a:latin typeface="Times New Roman" panose="02020603050405020304" pitchFamily="18" charset="0"/>
                <a:cs typeface="Times New Roman" panose="02020603050405020304" pitchFamily="18" charset="0"/>
              </a:rPr>
              <a:t>The second </a:t>
            </a:r>
            <a:r>
              <a:rPr lang="en-US" sz="8800" dirty="0">
                <a:latin typeface="Times New Roman" panose="02020603050405020304" pitchFamily="18" charset="0"/>
                <a:cs typeface="Times New Roman" panose="02020603050405020304" pitchFamily="18" charset="0"/>
              </a:rPr>
              <a:t>law of thermodynamics asserts that energy has quality as well as quantity, and actual </a:t>
            </a:r>
            <a:r>
              <a:rPr lang="en-US" sz="8800" dirty="0" smtClean="0">
                <a:latin typeface="Times New Roman" panose="02020603050405020304" pitchFamily="18" charset="0"/>
                <a:cs typeface="Times New Roman" panose="02020603050405020304" pitchFamily="18" charset="0"/>
              </a:rPr>
              <a:t>processes occur </a:t>
            </a:r>
            <a:r>
              <a:rPr lang="en-US" sz="8800" dirty="0">
                <a:latin typeface="Times New Roman" panose="02020603050405020304" pitchFamily="18" charset="0"/>
                <a:cs typeface="Times New Roman" panose="02020603050405020304" pitchFamily="18" charset="0"/>
              </a:rPr>
              <a:t>in the direction of decreasing quality of energy. The high-temperature thermal energy is </a:t>
            </a:r>
            <a:r>
              <a:rPr lang="en-US" sz="8800" dirty="0" smtClean="0">
                <a:latin typeface="Times New Roman" panose="02020603050405020304" pitchFamily="18" charset="0"/>
                <a:cs typeface="Times New Roman" panose="02020603050405020304" pitchFamily="18" charset="0"/>
              </a:rPr>
              <a:t>degraded as </a:t>
            </a:r>
            <a:r>
              <a:rPr lang="en-US" sz="8800" dirty="0">
                <a:latin typeface="Times New Roman" panose="02020603050405020304" pitchFamily="18" charset="0"/>
                <a:cs typeface="Times New Roman" panose="02020603050405020304" pitchFamily="18" charset="0"/>
              </a:rPr>
              <a:t>it is transferred to a lower temperature body. The attempts to quantify the quality or “work </a:t>
            </a:r>
            <a:r>
              <a:rPr lang="en-US" sz="8800" dirty="0" smtClean="0">
                <a:latin typeface="Times New Roman" panose="02020603050405020304" pitchFamily="18" charset="0"/>
                <a:cs typeface="Times New Roman" panose="02020603050405020304" pitchFamily="18" charset="0"/>
              </a:rPr>
              <a:t>potential” of </a:t>
            </a:r>
            <a:r>
              <a:rPr lang="en-US" sz="8800" dirty="0">
                <a:latin typeface="Times New Roman" panose="02020603050405020304" pitchFamily="18" charset="0"/>
                <a:cs typeface="Times New Roman" panose="02020603050405020304" pitchFamily="18" charset="0"/>
              </a:rPr>
              <a:t>energy in the light of the second law of thermodynamics has resulted in the definition of </a:t>
            </a:r>
            <a:r>
              <a:rPr lang="en-US" sz="8800" dirty="0" smtClean="0">
                <a:latin typeface="Times New Roman" panose="02020603050405020304" pitchFamily="18" charset="0"/>
                <a:cs typeface="Times New Roman" panose="02020603050405020304" pitchFamily="18" charset="0"/>
              </a:rPr>
              <a:t>the properties </a:t>
            </a:r>
            <a:r>
              <a:rPr lang="en-US" sz="8800" dirty="0">
                <a:latin typeface="Times New Roman" panose="02020603050405020304" pitchFamily="18" charset="0"/>
                <a:cs typeface="Times New Roman" panose="02020603050405020304" pitchFamily="18" charset="0"/>
              </a:rPr>
              <a:t>entropy and exergy</a:t>
            </a:r>
            <a:r>
              <a:rPr lang="en-US" sz="8800" dirty="0" smtClean="0">
                <a:latin typeface="Times New Roman" panose="02020603050405020304" pitchFamily="18" charset="0"/>
                <a:cs typeface="Times New Roman" panose="02020603050405020304" pitchFamily="18" charset="0"/>
              </a:rPr>
              <a:t>.</a:t>
            </a:r>
          </a:p>
          <a:p>
            <a:pPr marL="0" indent="0">
              <a:lnSpc>
                <a:spcPct val="150000"/>
              </a:lnSpc>
              <a:buNone/>
            </a:pPr>
            <a:endParaRPr lang="en-US" sz="8800" dirty="0" smtClean="0">
              <a:latin typeface="Times New Roman" panose="02020603050405020304" pitchFamily="18" charset="0"/>
              <a:cs typeface="Times New Roman" panose="02020603050405020304" pitchFamily="18" charset="0"/>
            </a:endParaRPr>
          </a:p>
          <a:p>
            <a:pPr>
              <a:lnSpc>
                <a:spcPct val="150000"/>
              </a:lnSpc>
            </a:pPr>
            <a:r>
              <a:rPr lang="en-US" sz="8800" dirty="0">
                <a:latin typeface="Times New Roman" panose="02020603050405020304" pitchFamily="18" charset="0"/>
                <a:cs typeface="Times New Roman" panose="02020603050405020304" pitchFamily="18" charset="0"/>
              </a:rPr>
              <a:t>E</a:t>
            </a:r>
            <a:r>
              <a:rPr lang="en-US" sz="8800" dirty="0" smtClean="0">
                <a:latin typeface="Times New Roman" panose="02020603050405020304" pitchFamily="18" charset="0"/>
                <a:cs typeface="Times New Roman" panose="02020603050405020304" pitchFamily="18" charset="0"/>
              </a:rPr>
              <a:t>xergy </a:t>
            </a:r>
            <a:r>
              <a:rPr lang="en-US" sz="8800" dirty="0">
                <a:latin typeface="Times New Roman" panose="02020603050405020304" pitchFamily="18" charset="0"/>
                <a:cs typeface="Times New Roman" panose="02020603050405020304" pitchFamily="18" charset="0"/>
              </a:rPr>
              <a:t>is defined as: The maximum useful work which can be extracted from a system as it reversibly comes into equilibrium with its environment</a:t>
            </a:r>
            <a:r>
              <a:rPr lang="en-US" sz="8800" dirty="0" smtClean="0">
                <a:latin typeface="Times New Roman" panose="02020603050405020304" pitchFamily="18" charset="0"/>
                <a:cs typeface="Times New Roman" panose="02020603050405020304" pitchFamily="18" charset="0"/>
              </a:rPr>
              <a:t>.</a:t>
            </a:r>
            <a:endParaRPr lang="en-US" sz="8800" dirty="0">
              <a:latin typeface="Times New Roman" panose="02020603050405020304" pitchFamily="18" charset="0"/>
              <a:cs typeface="Times New Roman" panose="02020603050405020304" pitchFamily="18" charset="0"/>
            </a:endParaRPr>
          </a:p>
          <a:p>
            <a:pPr>
              <a:lnSpc>
                <a:spcPct val="150000"/>
              </a:lnSpc>
            </a:pPr>
            <a:endParaRPr lang="en-US" sz="6800" dirty="0" smtClean="0">
              <a:latin typeface="Times New Roman" panose="02020603050405020304" pitchFamily="18" charset="0"/>
              <a:cs typeface="Times New Roman" panose="02020603050405020304" pitchFamily="18" charset="0"/>
            </a:endParaRPr>
          </a:p>
          <a:p>
            <a:pPr marL="0" indent="0">
              <a:lnSpc>
                <a:spcPct val="150000"/>
              </a:lnSpc>
              <a:buNone/>
            </a:pPr>
            <a:endParaRPr lang="en-US" sz="4400" dirty="0">
              <a:latin typeface="Times New Roman" panose="02020603050405020304" pitchFamily="18" charset="0"/>
              <a:cs typeface="Times New Roman" panose="02020603050405020304" pitchFamily="18" charset="0"/>
            </a:endParaRPr>
          </a:p>
          <a:p>
            <a:pPr marL="0" indent="0">
              <a:lnSpc>
                <a:spcPct val="150000"/>
              </a:lnSpc>
              <a:buNone/>
            </a:pPr>
            <a:endParaRPr lang="en-TT" sz="2400" dirty="0">
              <a:latin typeface="Times New Roman" panose="02020603050405020304" pitchFamily="18" charset="0"/>
              <a:cs typeface="Times New Roman" panose="02020603050405020304"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20070384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7868"/>
            <a:ext cx="9143999" cy="1137574"/>
          </a:xfrm>
          <a:solidFill>
            <a:srgbClr val="EBF6F9"/>
          </a:solidFill>
        </p:spPr>
        <p:txBody>
          <a:bodyPr>
            <a:normAutofit/>
          </a:bodyPr>
          <a:lstStyle/>
          <a:p>
            <a:r>
              <a:rPr lang="en-TT" sz="2800" b="1" dirty="0">
                <a:latin typeface="Times New Roman" pitchFamily="18" charset="0"/>
                <a:cs typeface="Times New Roman" pitchFamily="18" charset="0"/>
              </a:rPr>
              <a:t>OBJECTIVES</a:t>
            </a:r>
          </a:p>
        </p:txBody>
      </p:sp>
      <p:sp>
        <p:nvSpPr>
          <p:cNvPr id="3" name="Subtitle 2"/>
          <p:cNvSpPr>
            <a:spLocks noGrp="1"/>
          </p:cNvSpPr>
          <p:nvPr>
            <p:ph idx="1"/>
          </p:nvPr>
        </p:nvSpPr>
        <p:spPr>
          <a:xfrm>
            <a:off x="251520" y="1155442"/>
            <a:ext cx="8640960" cy="5200908"/>
          </a:xfrm>
        </p:spPr>
        <p:txBody>
          <a:bodyPr>
            <a:normAutofit/>
          </a:bodyPr>
          <a:lstStyle/>
          <a:p>
            <a:pPr marL="0" indent="0">
              <a:lnSpc>
                <a:spcPct val="150000"/>
              </a:lnSpc>
              <a:buNone/>
            </a:pPr>
            <a:r>
              <a:rPr lang="en-US" altLang="en-US" sz="2200" dirty="0" smtClean="0"/>
              <a:t>    Powerhouse Optimization - Low Grade Heat Minimization/Recovery</a:t>
            </a:r>
            <a:endParaRPr lang="en-TT" sz="22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
        <p:nvSpPr>
          <p:cNvPr id="6" name="Rectangle 5"/>
          <p:cNvSpPr/>
          <p:nvPr/>
        </p:nvSpPr>
        <p:spPr>
          <a:xfrm>
            <a:off x="377280" y="2060848"/>
            <a:ext cx="8640960" cy="3816429"/>
          </a:xfrm>
          <a:prstGeom prst="rect">
            <a:avLst/>
          </a:prstGeom>
        </p:spPr>
        <p:txBody>
          <a:bodyPr wrap="square">
            <a:spAutoFit/>
          </a:bodyPr>
          <a:lstStyle/>
          <a:p>
            <a:pPr marL="285750" indent="-285750">
              <a:buFont typeface="Arial" panose="020B0604020202020204" pitchFamily="34" charset="0"/>
              <a:buChar char="•"/>
            </a:pPr>
            <a:r>
              <a:rPr lang="en-US" altLang="en-US" sz="2200" dirty="0"/>
              <a:t>A large amount of low-grade heat in the temperature range 30 </a:t>
            </a:r>
            <a:r>
              <a:rPr lang="en-US" altLang="en-US" sz="2200" baseline="30000" dirty="0"/>
              <a:t>o</a:t>
            </a:r>
            <a:r>
              <a:rPr lang="en-US" altLang="en-US" sz="2200" dirty="0"/>
              <a:t>C and 180 </a:t>
            </a:r>
            <a:r>
              <a:rPr lang="en-US" altLang="en-US" sz="2200" baseline="30000" dirty="0"/>
              <a:t>o</a:t>
            </a:r>
            <a:r>
              <a:rPr lang="en-US" altLang="en-US" sz="2200" dirty="0"/>
              <a:t>C are readily available in process industries, and a wide range of technologies can be employed to recover and utilize low-grade </a:t>
            </a:r>
            <a:r>
              <a:rPr lang="en-US" altLang="en-US" sz="2200" dirty="0" smtClean="0"/>
              <a:t>heat.</a:t>
            </a:r>
          </a:p>
          <a:p>
            <a:pPr marL="285750" indent="-285750">
              <a:buFont typeface="Arial" panose="020B0604020202020204" pitchFamily="34" charset="0"/>
              <a:buChar char="•"/>
            </a:pPr>
            <a:endParaRPr lang="en-US" altLang="en-US" sz="2200" dirty="0"/>
          </a:p>
          <a:p>
            <a:pPr marL="285750" indent="-285750">
              <a:buFont typeface="Arial" panose="020B0604020202020204" pitchFamily="34" charset="0"/>
              <a:buChar char="•"/>
            </a:pPr>
            <a:r>
              <a:rPr lang="en-US" altLang="en-US" sz="2200" dirty="0"/>
              <a:t>The basis of this optimization is to minimize losses to the low temperature </a:t>
            </a:r>
            <a:r>
              <a:rPr lang="en-US" altLang="en-US" sz="2200" dirty="0" smtClean="0"/>
              <a:t>sink. The infinite low temperature sink is the surroundings.</a:t>
            </a:r>
          </a:p>
          <a:p>
            <a:pPr marL="342900" indent="-342900">
              <a:buFont typeface="Arial" panose="020B0604020202020204" pitchFamily="34" charset="0"/>
              <a:buChar char="•"/>
            </a:pPr>
            <a:endParaRPr lang="en-US" altLang="en-US" sz="2200" dirty="0" smtClean="0"/>
          </a:p>
          <a:p>
            <a:pPr marL="342900" indent="-342900">
              <a:buFont typeface="Arial" panose="020B0604020202020204" pitchFamily="34" charset="0"/>
              <a:buChar char="•"/>
            </a:pPr>
            <a:r>
              <a:rPr lang="en-US" altLang="en-US" sz="2200" dirty="0" smtClean="0"/>
              <a:t>The route to exergy losses to the surroundings is via the condensing steam turbines. The steam exhaust from these turbines are sent to the condensers which are cooled by cooling water from the cooling tower which dissipates heat to the atmosphere.</a:t>
            </a:r>
            <a:endParaRPr lang="en-US" altLang="en-US" sz="2200" dirty="0"/>
          </a:p>
        </p:txBody>
      </p:sp>
    </p:spTree>
    <p:extLst>
      <p:ext uri="{BB962C8B-B14F-4D97-AF65-F5344CB8AC3E}">
        <p14:creationId xmlns:p14="http://schemas.microsoft.com/office/powerpoint/2010/main" val="8225134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p:cNvSpPr>
            <a:spLocks noGrp="1"/>
          </p:cNvSpPr>
          <p:nvPr>
            <p:ph type="title"/>
          </p:nvPr>
        </p:nvSpPr>
        <p:spPr>
          <a:xfrm>
            <a:off x="0" y="17868"/>
            <a:ext cx="9143999" cy="1137574"/>
          </a:xfrm>
          <a:solidFill>
            <a:srgbClr val="EBF6F9"/>
          </a:solidFill>
        </p:spPr>
        <p:txBody>
          <a:bodyPr>
            <a:normAutofit/>
          </a:bodyPr>
          <a:lstStyle/>
          <a:p>
            <a:r>
              <a:rPr lang="en-TT" sz="2800" b="1" dirty="0">
                <a:latin typeface="Times New Roman" pitchFamily="18" charset="0"/>
                <a:cs typeface="Times New Roman" pitchFamily="18" charset="0"/>
              </a:rPr>
              <a:t>METHODOLOGY</a:t>
            </a:r>
          </a:p>
        </p:txBody>
      </p:sp>
      <p:sp>
        <p:nvSpPr>
          <p:cNvPr id="3" name="Subtitle 2"/>
          <p:cNvSpPr>
            <a:spLocks noGrp="1"/>
          </p:cNvSpPr>
          <p:nvPr>
            <p:ph idx="1"/>
          </p:nvPr>
        </p:nvSpPr>
        <p:spPr>
          <a:xfrm>
            <a:off x="457200" y="1155442"/>
            <a:ext cx="8229600" cy="4970721"/>
          </a:xfrm>
        </p:spPr>
        <p:txBody>
          <a:bodyPr>
            <a:normAutofit lnSpcReduction="10000"/>
          </a:bodyPr>
          <a:lstStyle/>
          <a:p>
            <a:pPr>
              <a:lnSpc>
                <a:spcPct val="150000"/>
              </a:lnSpc>
            </a:pPr>
            <a:r>
              <a:rPr lang="en-TT" sz="2400" dirty="0" smtClean="0">
                <a:latin typeface="Times New Roman" pitchFamily="18" charset="0"/>
                <a:cs typeface="Times New Roman" pitchFamily="18" charset="0"/>
              </a:rPr>
              <a:t>The basis for the reconfiguration (optimization) is to remove the condensing steam turbines from service, thereby reducing  losses to the low temperature sink.</a:t>
            </a:r>
          </a:p>
          <a:p>
            <a:pPr>
              <a:lnSpc>
                <a:spcPct val="150000"/>
              </a:lnSpc>
            </a:pPr>
            <a:r>
              <a:rPr lang="en-TT" sz="2400" b="1" dirty="0" smtClean="0">
                <a:latin typeface="Times New Roman" pitchFamily="18" charset="0"/>
                <a:cs typeface="Times New Roman" pitchFamily="18" charset="0"/>
              </a:rPr>
              <a:t>Case Study 1 </a:t>
            </a:r>
            <a:r>
              <a:rPr lang="en-TT" sz="2400" dirty="0" smtClean="0">
                <a:latin typeface="Times New Roman" pitchFamily="18" charset="0"/>
                <a:cs typeface="Times New Roman" pitchFamily="18" charset="0"/>
              </a:rPr>
              <a:t>-  1,650,000 t/y Alumina Refinery. Remove 20 MW of condensing steam turbine power and 2 steam boilers (545 t/h) from service. Add 35 MW of auxiliary power.</a:t>
            </a:r>
          </a:p>
          <a:p>
            <a:pPr>
              <a:lnSpc>
                <a:spcPct val="150000"/>
              </a:lnSpc>
            </a:pPr>
            <a:r>
              <a:rPr lang="en-TT" sz="2400" b="1" dirty="0" smtClean="0">
                <a:latin typeface="Times New Roman" pitchFamily="18" charset="0"/>
                <a:cs typeface="Times New Roman" pitchFamily="18" charset="0"/>
              </a:rPr>
              <a:t>Case Study 2 </a:t>
            </a:r>
            <a:r>
              <a:rPr lang="en-TT" sz="2400" dirty="0" smtClean="0">
                <a:latin typeface="Times New Roman" pitchFamily="18" charset="0"/>
                <a:cs typeface="Times New Roman" pitchFamily="18" charset="0"/>
              </a:rPr>
              <a:t>-650,000 t/y Alumina Refinery. Remove 6.9 MW of condensing steam turbine and 1 steam boiler (70 t/h) from service. Add 3.5 MW of grid power.</a:t>
            </a:r>
            <a:endParaRPr lang="en-TT"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11476574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9" name="Title 1"/>
          <p:cNvSpPr>
            <a:spLocks noGrp="1"/>
          </p:cNvSpPr>
          <p:nvPr>
            <p:ph type="title"/>
          </p:nvPr>
        </p:nvSpPr>
        <p:spPr>
          <a:xfrm>
            <a:off x="0" y="-11315"/>
            <a:ext cx="9143999" cy="1137574"/>
          </a:xfrm>
          <a:solidFill>
            <a:srgbClr val="EBF6F9"/>
          </a:solidFill>
        </p:spPr>
        <p:txBody>
          <a:bodyPr>
            <a:normAutofit/>
          </a:bodyPr>
          <a:lstStyle/>
          <a:p>
            <a:r>
              <a:rPr lang="en-TT" sz="2800" b="1" dirty="0">
                <a:latin typeface="Times New Roman" pitchFamily="18" charset="0"/>
                <a:cs typeface="Times New Roman" pitchFamily="18" charset="0"/>
              </a:rPr>
              <a:t>RESULTS</a:t>
            </a:r>
          </a:p>
        </p:txBody>
      </p:sp>
      <p:sp>
        <p:nvSpPr>
          <p:cNvPr id="3" name="Subtitle 2"/>
          <p:cNvSpPr>
            <a:spLocks noGrp="1"/>
          </p:cNvSpPr>
          <p:nvPr>
            <p:ph idx="1"/>
          </p:nvPr>
        </p:nvSpPr>
        <p:spPr>
          <a:xfrm>
            <a:off x="457200" y="1155442"/>
            <a:ext cx="8229600" cy="4970721"/>
          </a:xfrm>
        </p:spPr>
        <p:txBody>
          <a:bodyPr>
            <a:normAutofit/>
          </a:bodyPr>
          <a:lstStyle/>
          <a:p>
            <a:pPr>
              <a:lnSpc>
                <a:spcPct val="150000"/>
              </a:lnSpc>
            </a:pPr>
            <a:r>
              <a:rPr lang="en-TT" sz="2400" dirty="0" smtClean="0">
                <a:latin typeface="Times New Roman" pitchFamily="18" charset="0"/>
                <a:cs typeface="Times New Roman" pitchFamily="18" charset="0"/>
              </a:rPr>
              <a:t>Case Study 1</a:t>
            </a:r>
            <a:endParaRPr lang="en-TT" sz="2400" dirty="0">
              <a:latin typeface="Times New Roman" pitchFamily="18" charset="0"/>
              <a:cs typeface="Times New Roman" pitchFamily="18" charset="0"/>
            </a:endParaRPr>
          </a:p>
          <a:p>
            <a:pPr marL="0" indent="0" algn="ctr">
              <a:lnSpc>
                <a:spcPct val="150000"/>
              </a:lnSpc>
              <a:buNone/>
            </a:pPr>
            <a:r>
              <a:rPr lang="en-TT" sz="2400" b="1" dirty="0" smtClean="0">
                <a:latin typeface="Times New Roman" pitchFamily="18" charset="0"/>
                <a:cs typeface="Times New Roman" pitchFamily="18" charset="0"/>
              </a:rPr>
              <a:t>Table 1 Process Variables and Fuel Use</a:t>
            </a:r>
            <a:endParaRPr lang="en-TT" sz="2400" b="1"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graphicFrame>
        <p:nvGraphicFramePr>
          <p:cNvPr id="6" name="Table 5"/>
          <p:cNvGraphicFramePr>
            <a:graphicFrameLocks noGrp="1"/>
          </p:cNvGraphicFramePr>
          <p:nvPr>
            <p:extLst>
              <p:ext uri="{D42A27DB-BD31-4B8C-83A1-F6EECF244321}">
                <p14:modId xmlns:p14="http://schemas.microsoft.com/office/powerpoint/2010/main" val="3664439140"/>
              </p:ext>
            </p:extLst>
          </p:nvPr>
        </p:nvGraphicFramePr>
        <p:xfrm>
          <a:off x="1835696" y="2492896"/>
          <a:ext cx="5760640" cy="2950424"/>
        </p:xfrm>
        <a:graphic>
          <a:graphicData uri="http://schemas.openxmlformats.org/drawingml/2006/table">
            <a:tbl>
              <a:tblPr firstRow="1" firstCol="1" lastRow="1" lastCol="1" bandRow="1" bandCol="1">
                <a:tableStyleId>{7DF18680-E054-41AD-8BC1-D1AEF772440D}</a:tableStyleId>
              </a:tblPr>
              <a:tblGrid>
                <a:gridCol w="3600400">
                  <a:extLst>
                    <a:ext uri="{9D8B030D-6E8A-4147-A177-3AD203B41FA5}">
                      <a16:colId xmlns:a16="http://schemas.microsoft.com/office/drawing/2014/main" val="1985415731"/>
                    </a:ext>
                  </a:extLst>
                </a:gridCol>
                <a:gridCol w="869907">
                  <a:extLst>
                    <a:ext uri="{9D8B030D-6E8A-4147-A177-3AD203B41FA5}">
                      <a16:colId xmlns:a16="http://schemas.microsoft.com/office/drawing/2014/main" val="4214982157"/>
                    </a:ext>
                  </a:extLst>
                </a:gridCol>
                <a:gridCol w="1290333">
                  <a:extLst>
                    <a:ext uri="{9D8B030D-6E8A-4147-A177-3AD203B41FA5}">
                      <a16:colId xmlns:a16="http://schemas.microsoft.com/office/drawing/2014/main" val="2283129331"/>
                    </a:ext>
                  </a:extLst>
                </a:gridCol>
              </a:tblGrid>
              <a:tr h="0">
                <a:tc>
                  <a:txBody>
                    <a:bodyPr/>
                    <a:lstStyle/>
                    <a:p>
                      <a:pPr marL="0" marR="0" algn="ctr">
                        <a:lnSpc>
                          <a:spcPct val="107000"/>
                        </a:lnSpc>
                        <a:spcBef>
                          <a:spcPts val="0"/>
                        </a:spcBef>
                        <a:spcAft>
                          <a:spcPts val="0"/>
                        </a:spcAft>
                      </a:pPr>
                      <a:r>
                        <a:rPr lang="en-US" sz="2000" b="0" kern="1200" dirty="0">
                          <a:solidFill>
                            <a:schemeClr val="tx1"/>
                          </a:solidFill>
                        </a:rPr>
                        <a:t>Production (</a:t>
                      </a:r>
                      <a:r>
                        <a:rPr lang="en-US" sz="2000" b="0" kern="1200" dirty="0" smtClean="0">
                          <a:solidFill>
                            <a:schemeClr val="tx1"/>
                          </a:solidFill>
                        </a:rPr>
                        <a:t>t/d</a:t>
                      </a:r>
                      <a:r>
                        <a:rPr lang="en-US" sz="2000" b="0" kern="1200" dirty="0">
                          <a:solidFill>
                            <a:schemeClr val="tx1"/>
                          </a:solidFill>
                        </a:rPr>
                        <a:t>)</a:t>
                      </a:r>
                      <a:endParaRPr lang="en-US" sz="2000" b="0" kern="1200" dirty="0">
                        <a:solidFill>
                          <a:schemeClr val="tx1"/>
                        </a:solidFill>
                        <a:latin typeface="Times New Roman" pitchFamily="18" charset="0"/>
                        <a:ea typeface="+mn-ea"/>
                        <a:cs typeface="Times New Roman" pitchFamily="18" charset="0"/>
                      </a:endParaRP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0" kern="1200" dirty="0">
                          <a:solidFill>
                            <a:schemeClr val="tx1"/>
                          </a:solidFill>
                        </a:rPr>
                        <a:t>4,550</a:t>
                      </a:r>
                      <a:endParaRPr lang="en-US" sz="2000" b="0" kern="1200" dirty="0">
                        <a:solidFill>
                          <a:schemeClr val="tx1"/>
                        </a:solidFill>
                        <a:latin typeface="+mn-lt"/>
                        <a:ea typeface="+mn-ea"/>
                        <a:cs typeface="+mn-cs"/>
                      </a:endParaRP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0" kern="1200" dirty="0">
                          <a:solidFill>
                            <a:schemeClr val="tx1"/>
                          </a:solidFill>
                        </a:rPr>
                        <a:t>4,550</a:t>
                      </a:r>
                      <a:endParaRPr lang="en-US" sz="2000" b="0" kern="1200" dirty="0">
                        <a:solidFill>
                          <a:schemeClr val="tx1"/>
                        </a:solidFill>
                        <a:latin typeface="+mn-lt"/>
                        <a:ea typeface="+mn-ea"/>
                        <a:cs typeface="+mn-cs"/>
                      </a:endParaRPr>
                    </a:p>
                  </a:txBody>
                  <a:tcPr marL="63440" marR="63440" marT="0" marB="0">
                    <a:solidFill>
                      <a:schemeClr val="bg2"/>
                    </a:solidFill>
                  </a:tcPr>
                </a:tc>
                <a:extLst>
                  <a:ext uri="{0D108BD9-81ED-4DB2-BD59-A6C34878D82A}">
                    <a16:rowId xmlns:a16="http://schemas.microsoft.com/office/drawing/2014/main" val="404890757"/>
                  </a:ext>
                </a:extLst>
              </a:tr>
              <a:tr h="328036">
                <a:tc>
                  <a:txBody>
                    <a:bodyPr/>
                    <a:lstStyle/>
                    <a:p>
                      <a:pPr marL="0" marR="0" algn="ctr">
                        <a:lnSpc>
                          <a:spcPct val="107000"/>
                        </a:lnSpc>
                        <a:spcBef>
                          <a:spcPts val="0"/>
                        </a:spcBef>
                        <a:spcAft>
                          <a:spcPts val="0"/>
                        </a:spcAft>
                      </a:pPr>
                      <a:r>
                        <a:rPr lang="en-US" sz="2000" b="0" kern="1200" dirty="0">
                          <a:solidFill>
                            <a:schemeClr val="tx1"/>
                          </a:solidFill>
                        </a:rPr>
                        <a:t>Boilers On-line</a:t>
                      </a:r>
                      <a:endParaRPr lang="en-US" sz="2000" b="0" kern="1200" dirty="0">
                        <a:solidFill>
                          <a:schemeClr val="tx1"/>
                        </a:solidFill>
                        <a:latin typeface="Times New Roman" pitchFamily="18" charset="0"/>
                        <a:ea typeface="+mn-ea"/>
                        <a:cs typeface="Times New Roman" pitchFamily="18" charset="0"/>
                      </a:endParaRP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0" kern="1200" dirty="0">
                          <a:solidFill>
                            <a:schemeClr val="tx1"/>
                          </a:solidFill>
                        </a:rPr>
                        <a:t>4</a:t>
                      </a:r>
                      <a:endParaRPr lang="en-US" sz="2000" b="0" kern="1200" dirty="0">
                        <a:solidFill>
                          <a:schemeClr val="tx1"/>
                        </a:solidFill>
                        <a:latin typeface="+mn-lt"/>
                        <a:ea typeface="+mn-ea"/>
                        <a:cs typeface="+mn-cs"/>
                      </a:endParaRP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0" kern="1200" dirty="0">
                          <a:solidFill>
                            <a:schemeClr val="tx1"/>
                          </a:solidFill>
                        </a:rPr>
                        <a:t>2</a:t>
                      </a:r>
                      <a:endParaRPr lang="en-US" sz="2000" b="0" kern="1200" dirty="0">
                        <a:solidFill>
                          <a:schemeClr val="tx1"/>
                        </a:solidFill>
                        <a:latin typeface="+mn-lt"/>
                        <a:ea typeface="+mn-ea"/>
                        <a:cs typeface="+mn-cs"/>
                      </a:endParaRPr>
                    </a:p>
                  </a:txBody>
                  <a:tcPr marL="63440" marR="63440" marT="0" marB="0">
                    <a:solidFill>
                      <a:schemeClr val="bg2"/>
                    </a:solidFill>
                  </a:tcPr>
                </a:tc>
                <a:extLst>
                  <a:ext uri="{0D108BD9-81ED-4DB2-BD59-A6C34878D82A}">
                    <a16:rowId xmlns:a16="http://schemas.microsoft.com/office/drawing/2014/main" val="3173073511"/>
                  </a:ext>
                </a:extLst>
              </a:tr>
              <a:tr h="328036">
                <a:tc>
                  <a:txBody>
                    <a:bodyPr/>
                    <a:lstStyle/>
                    <a:p>
                      <a:pPr marL="0" marR="0" algn="ctr">
                        <a:lnSpc>
                          <a:spcPct val="107000"/>
                        </a:lnSpc>
                        <a:spcBef>
                          <a:spcPts val="0"/>
                        </a:spcBef>
                        <a:spcAft>
                          <a:spcPts val="0"/>
                        </a:spcAft>
                      </a:pPr>
                      <a:r>
                        <a:rPr lang="en-US" sz="2000" b="0" kern="1200" dirty="0">
                          <a:solidFill>
                            <a:schemeClr val="tx1"/>
                          </a:solidFill>
                        </a:rPr>
                        <a:t>Total Steam </a:t>
                      </a:r>
                      <a:r>
                        <a:rPr lang="en-US" sz="2000" b="0" kern="1200" dirty="0" smtClean="0">
                          <a:solidFill>
                            <a:schemeClr val="tx1"/>
                          </a:solidFill>
                        </a:rPr>
                        <a:t>(t/h</a:t>
                      </a:r>
                      <a:r>
                        <a:rPr lang="en-US" sz="2000" b="0" kern="1200" dirty="0">
                          <a:solidFill>
                            <a:schemeClr val="tx1"/>
                          </a:solidFill>
                        </a:rPr>
                        <a:t>)</a:t>
                      </a:r>
                      <a:endParaRPr lang="en-US" sz="2000" b="0" kern="1200" dirty="0">
                        <a:solidFill>
                          <a:schemeClr val="tx1"/>
                        </a:solidFill>
                        <a:latin typeface="Times New Roman" pitchFamily="18" charset="0"/>
                        <a:ea typeface="+mn-ea"/>
                        <a:cs typeface="Times New Roman" pitchFamily="18" charset="0"/>
                      </a:endParaRP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0" kern="1200" dirty="0" smtClean="0">
                          <a:solidFill>
                            <a:schemeClr val="tx1"/>
                          </a:solidFill>
                        </a:rPr>
                        <a:t>995</a:t>
                      </a:r>
                      <a:endParaRPr lang="en-US" sz="2000" b="0" kern="1200" dirty="0">
                        <a:solidFill>
                          <a:schemeClr val="tx1"/>
                        </a:solidFill>
                        <a:latin typeface="+mn-lt"/>
                        <a:ea typeface="+mn-ea"/>
                        <a:cs typeface="+mn-cs"/>
                      </a:endParaRP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0" kern="1200" dirty="0" smtClean="0">
                          <a:solidFill>
                            <a:schemeClr val="tx1"/>
                          </a:solidFill>
                        </a:rPr>
                        <a:t>635</a:t>
                      </a:r>
                      <a:endParaRPr lang="en-US" sz="2000" b="0" kern="1200" dirty="0">
                        <a:solidFill>
                          <a:schemeClr val="tx1"/>
                        </a:solidFill>
                        <a:latin typeface="+mn-lt"/>
                        <a:ea typeface="+mn-ea"/>
                        <a:cs typeface="+mn-cs"/>
                      </a:endParaRPr>
                    </a:p>
                  </a:txBody>
                  <a:tcPr marL="63440" marR="63440" marT="0" marB="0">
                    <a:solidFill>
                      <a:schemeClr val="bg2"/>
                    </a:solidFill>
                  </a:tcPr>
                </a:tc>
                <a:extLst>
                  <a:ext uri="{0D108BD9-81ED-4DB2-BD59-A6C34878D82A}">
                    <a16:rowId xmlns:a16="http://schemas.microsoft.com/office/drawing/2014/main" val="833224127"/>
                  </a:ext>
                </a:extLst>
              </a:tr>
              <a:tr h="328036">
                <a:tc>
                  <a:txBody>
                    <a:bodyPr/>
                    <a:lstStyle/>
                    <a:p>
                      <a:pPr marL="0" marR="0" algn="ctr">
                        <a:lnSpc>
                          <a:spcPct val="107000"/>
                        </a:lnSpc>
                        <a:spcBef>
                          <a:spcPts val="0"/>
                        </a:spcBef>
                        <a:spcAft>
                          <a:spcPts val="0"/>
                        </a:spcAft>
                      </a:pPr>
                      <a:r>
                        <a:rPr lang="en-US" sz="2000" b="0" kern="1200" dirty="0">
                          <a:solidFill>
                            <a:schemeClr val="tx1"/>
                          </a:solidFill>
                        </a:rPr>
                        <a:t>Powerhouse Steam </a:t>
                      </a:r>
                      <a:r>
                        <a:rPr lang="en-US" sz="2000" b="0" kern="1200" dirty="0" smtClean="0">
                          <a:solidFill>
                            <a:schemeClr val="tx1"/>
                          </a:solidFill>
                        </a:rPr>
                        <a:t>(t/h)</a:t>
                      </a:r>
                      <a:endParaRPr lang="en-US" sz="2000" b="0" kern="1200" dirty="0">
                        <a:solidFill>
                          <a:schemeClr val="tx1"/>
                        </a:solidFill>
                        <a:latin typeface="Times New Roman" pitchFamily="18" charset="0"/>
                        <a:ea typeface="+mn-ea"/>
                        <a:cs typeface="Times New Roman" pitchFamily="18" charset="0"/>
                      </a:endParaRP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0" kern="1200" dirty="0" smtClean="0">
                          <a:solidFill>
                            <a:schemeClr val="tx1"/>
                          </a:solidFill>
                        </a:rPr>
                        <a:t>385</a:t>
                      </a:r>
                      <a:endParaRPr lang="en-US" sz="2000" b="0" kern="1200" dirty="0">
                        <a:solidFill>
                          <a:schemeClr val="tx1"/>
                        </a:solidFill>
                        <a:latin typeface="+mn-lt"/>
                        <a:ea typeface="+mn-ea"/>
                        <a:cs typeface="+mn-cs"/>
                      </a:endParaRP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0" kern="1200" dirty="0" smtClean="0">
                          <a:solidFill>
                            <a:schemeClr val="tx1"/>
                          </a:solidFill>
                        </a:rPr>
                        <a:t>25</a:t>
                      </a:r>
                      <a:endParaRPr lang="en-US" sz="2000" b="0" kern="1200" dirty="0">
                        <a:solidFill>
                          <a:schemeClr val="tx1"/>
                        </a:solidFill>
                        <a:latin typeface="+mn-lt"/>
                        <a:ea typeface="+mn-ea"/>
                        <a:cs typeface="+mn-cs"/>
                      </a:endParaRPr>
                    </a:p>
                  </a:txBody>
                  <a:tcPr marL="63440" marR="63440" marT="0" marB="0">
                    <a:solidFill>
                      <a:schemeClr val="bg2"/>
                    </a:solidFill>
                  </a:tcPr>
                </a:tc>
                <a:extLst>
                  <a:ext uri="{0D108BD9-81ED-4DB2-BD59-A6C34878D82A}">
                    <a16:rowId xmlns:a16="http://schemas.microsoft.com/office/drawing/2014/main" val="4231873926"/>
                  </a:ext>
                </a:extLst>
              </a:tr>
              <a:tr h="328036">
                <a:tc>
                  <a:txBody>
                    <a:bodyPr/>
                    <a:lstStyle/>
                    <a:p>
                      <a:pPr marL="0" marR="0" algn="ctr">
                        <a:lnSpc>
                          <a:spcPct val="107000"/>
                        </a:lnSpc>
                        <a:spcBef>
                          <a:spcPts val="0"/>
                        </a:spcBef>
                        <a:spcAft>
                          <a:spcPts val="0"/>
                        </a:spcAft>
                      </a:pPr>
                      <a:r>
                        <a:rPr lang="en-US" sz="2000" b="0" kern="1200" dirty="0">
                          <a:solidFill>
                            <a:schemeClr val="tx1"/>
                          </a:solidFill>
                        </a:rPr>
                        <a:t>Process Steam </a:t>
                      </a:r>
                      <a:r>
                        <a:rPr lang="en-US" sz="2000" b="0" kern="1200" dirty="0" smtClean="0">
                          <a:solidFill>
                            <a:schemeClr val="tx1"/>
                          </a:solidFill>
                        </a:rPr>
                        <a:t>(t/h)</a:t>
                      </a:r>
                      <a:endParaRPr lang="en-US" sz="2000" b="0" kern="1200" dirty="0">
                        <a:solidFill>
                          <a:schemeClr val="tx1"/>
                        </a:solidFill>
                        <a:latin typeface="Times New Roman" pitchFamily="18" charset="0"/>
                        <a:ea typeface="+mn-ea"/>
                        <a:cs typeface="Times New Roman" pitchFamily="18" charset="0"/>
                      </a:endParaRP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0" kern="1200" dirty="0" smtClean="0">
                          <a:solidFill>
                            <a:schemeClr val="tx1"/>
                          </a:solidFill>
                        </a:rPr>
                        <a:t>610</a:t>
                      </a:r>
                      <a:endParaRPr lang="en-US" sz="2000" b="0" kern="1200" dirty="0">
                        <a:solidFill>
                          <a:schemeClr val="tx1"/>
                        </a:solidFill>
                        <a:latin typeface="+mn-lt"/>
                        <a:ea typeface="+mn-ea"/>
                        <a:cs typeface="+mn-cs"/>
                      </a:endParaRP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0" kern="1200" dirty="0" smtClean="0">
                          <a:solidFill>
                            <a:schemeClr val="tx1"/>
                          </a:solidFill>
                        </a:rPr>
                        <a:t>610</a:t>
                      </a:r>
                      <a:endParaRPr lang="en-US" sz="2000" b="0" kern="1200" dirty="0">
                        <a:solidFill>
                          <a:schemeClr val="tx1"/>
                        </a:solidFill>
                        <a:latin typeface="+mn-lt"/>
                        <a:ea typeface="+mn-ea"/>
                        <a:cs typeface="+mn-cs"/>
                      </a:endParaRPr>
                    </a:p>
                  </a:txBody>
                  <a:tcPr marL="63440" marR="63440" marT="0" marB="0">
                    <a:solidFill>
                      <a:schemeClr val="bg2"/>
                    </a:solidFill>
                  </a:tcPr>
                </a:tc>
                <a:extLst>
                  <a:ext uri="{0D108BD9-81ED-4DB2-BD59-A6C34878D82A}">
                    <a16:rowId xmlns:a16="http://schemas.microsoft.com/office/drawing/2014/main" val="3749587356"/>
                  </a:ext>
                </a:extLst>
              </a:tr>
              <a:tr h="328036">
                <a:tc>
                  <a:txBody>
                    <a:bodyPr/>
                    <a:lstStyle/>
                    <a:p>
                      <a:pPr marL="0" marR="0" algn="ctr">
                        <a:lnSpc>
                          <a:spcPct val="107000"/>
                        </a:lnSpc>
                        <a:spcBef>
                          <a:spcPts val="0"/>
                        </a:spcBef>
                        <a:spcAft>
                          <a:spcPts val="0"/>
                        </a:spcAft>
                      </a:pPr>
                      <a:r>
                        <a:rPr lang="en-US" sz="2000" b="0" kern="1200" dirty="0">
                          <a:solidFill>
                            <a:schemeClr val="tx1"/>
                          </a:solidFill>
                        </a:rPr>
                        <a:t>Total Power (MW)</a:t>
                      </a:r>
                      <a:endParaRPr lang="en-US" sz="2000" b="0" kern="1200" dirty="0">
                        <a:solidFill>
                          <a:schemeClr val="tx1"/>
                        </a:solidFill>
                        <a:latin typeface="Times New Roman" pitchFamily="18" charset="0"/>
                        <a:ea typeface="+mn-ea"/>
                        <a:cs typeface="Times New Roman" pitchFamily="18" charset="0"/>
                      </a:endParaRP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0" kern="1200" dirty="0" smtClean="0">
                          <a:solidFill>
                            <a:schemeClr val="tx1"/>
                          </a:solidFill>
                        </a:rPr>
                        <a:t>50</a:t>
                      </a:r>
                      <a:endParaRPr lang="en-US" sz="2000" b="0" kern="1200" dirty="0">
                        <a:solidFill>
                          <a:schemeClr val="tx1"/>
                        </a:solidFill>
                        <a:latin typeface="+mn-lt"/>
                        <a:ea typeface="+mn-ea"/>
                        <a:cs typeface="+mn-cs"/>
                      </a:endParaRP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0" kern="1200" dirty="0">
                          <a:solidFill>
                            <a:schemeClr val="tx1"/>
                          </a:solidFill>
                        </a:rPr>
                        <a:t>50</a:t>
                      </a:r>
                      <a:endParaRPr lang="en-US" sz="2000" b="0" kern="1200" dirty="0">
                        <a:solidFill>
                          <a:schemeClr val="tx1"/>
                        </a:solidFill>
                        <a:latin typeface="+mn-lt"/>
                        <a:ea typeface="+mn-ea"/>
                        <a:cs typeface="+mn-cs"/>
                      </a:endParaRPr>
                    </a:p>
                  </a:txBody>
                  <a:tcPr marL="63440" marR="63440" marT="0" marB="0">
                    <a:solidFill>
                      <a:schemeClr val="bg2"/>
                    </a:solidFill>
                  </a:tcPr>
                </a:tc>
                <a:extLst>
                  <a:ext uri="{0D108BD9-81ED-4DB2-BD59-A6C34878D82A}">
                    <a16:rowId xmlns:a16="http://schemas.microsoft.com/office/drawing/2014/main" val="4065892652"/>
                  </a:ext>
                </a:extLst>
              </a:tr>
              <a:tr h="328036">
                <a:tc>
                  <a:txBody>
                    <a:bodyPr/>
                    <a:lstStyle/>
                    <a:p>
                      <a:pPr marL="0" marR="0" algn="ctr">
                        <a:lnSpc>
                          <a:spcPct val="107000"/>
                        </a:lnSpc>
                        <a:spcBef>
                          <a:spcPts val="0"/>
                        </a:spcBef>
                        <a:spcAft>
                          <a:spcPts val="0"/>
                        </a:spcAft>
                      </a:pPr>
                      <a:r>
                        <a:rPr lang="en-US" sz="2000" b="0" kern="1200" dirty="0">
                          <a:solidFill>
                            <a:schemeClr val="tx1"/>
                          </a:solidFill>
                        </a:rPr>
                        <a:t>Condensing Power (MW)</a:t>
                      </a:r>
                      <a:endParaRPr lang="en-US" sz="2000" b="0" kern="1200" dirty="0">
                        <a:solidFill>
                          <a:schemeClr val="tx1"/>
                        </a:solidFill>
                        <a:latin typeface="Times New Roman" pitchFamily="18" charset="0"/>
                        <a:ea typeface="+mn-ea"/>
                        <a:cs typeface="Times New Roman" pitchFamily="18" charset="0"/>
                      </a:endParaRP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0" kern="1200" dirty="0">
                          <a:solidFill>
                            <a:schemeClr val="tx1"/>
                          </a:solidFill>
                        </a:rPr>
                        <a:t>18</a:t>
                      </a:r>
                      <a:endParaRPr lang="en-US" sz="2000" b="0" kern="1200" dirty="0">
                        <a:solidFill>
                          <a:schemeClr val="tx1"/>
                        </a:solidFill>
                        <a:latin typeface="+mn-lt"/>
                        <a:ea typeface="+mn-ea"/>
                        <a:cs typeface="+mn-cs"/>
                      </a:endParaRP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0" kern="1200" dirty="0">
                          <a:solidFill>
                            <a:schemeClr val="tx1"/>
                          </a:solidFill>
                        </a:rPr>
                        <a:t>0</a:t>
                      </a:r>
                      <a:endParaRPr lang="en-US" sz="2000" b="0" kern="1200" dirty="0">
                        <a:solidFill>
                          <a:schemeClr val="tx1"/>
                        </a:solidFill>
                        <a:latin typeface="+mn-lt"/>
                        <a:ea typeface="+mn-ea"/>
                        <a:cs typeface="+mn-cs"/>
                      </a:endParaRPr>
                    </a:p>
                  </a:txBody>
                  <a:tcPr marL="63440" marR="63440" marT="0" marB="0">
                    <a:solidFill>
                      <a:schemeClr val="bg2"/>
                    </a:solidFill>
                  </a:tcPr>
                </a:tc>
                <a:extLst>
                  <a:ext uri="{0D108BD9-81ED-4DB2-BD59-A6C34878D82A}">
                    <a16:rowId xmlns:a16="http://schemas.microsoft.com/office/drawing/2014/main" val="3578833444"/>
                  </a:ext>
                </a:extLst>
              </a:tr>
              <a:tr h="328036">
                <a:tc>
                  <a:txBody>
                    <a:bodyPr/>
                    <a:lstStyle/>
                    <a:p>
                      <a:pPr marL="0" marR="0" algn="ctr">
                        <a:lnSpc>
                          <a:spcPct val="107000"/>
                        </a:lnSpc>
                        <a:spcBef>
                          <a:spcPts val="0"/>
                        </a:spcBef>
                        <a:spcAft>
                          <a:spcPts val="0"/>
                        </a:spcAft>
                      </a:pPr>
                      <a:r>
                        <a:rPr lang="en-US" sz="2000" b="0" kern="1200" dirty="0">
                          <a:solidFill>
                            <a:schemeClr val="tx1"/>
                          </a:solidFill>
                        </a:rPr>
                        <a:t>Supplementary Power (MW)</a:t>
                      </a:r>
                      <a:endParaRPr lang="en-US" sz="2000" b="0" kern="1200" dirty="0">
                        <a:solidFill>
                          <a:schemeClr val="tx1"/>
                        </a:solidFill>
                        <a:latin typeface="Times New Roman" pitchFamily="18" charset="0"/>
                        <a:ea typeface="+mn-ea"/>
                        <a:cs typeface="Times New Roman" pitchFamily="18" charset="0"/>
                      </a:endParaRP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0" kern="1200" dirty="0">
                          <a:solidFill>
                            <a:schemeClr val="tx1"/>
                          </a:solidFill>
                        </a:rPr>
                        <a:t>0</a:t>
                      </a:r>
                      <a:endParaRPr lang="en-US" sz="2000" b="0" kern="1200" dirty="0">
                        <a:solidFill>
                          <a:schemeClr val="tx1"/>
                        </a:solidFill>
                        <a:latin typeface="+mn-lt"/>
                        <a:ea typeface="+mn-ea"/>
                        <a:cs typeface="+mn-cs"/>
                      </a:endParaRP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0" kern="1200" dirty="0" smtClean="0">
                          <a:solidFill>
                            <a:schemeClr val="tx1"/>
                          </a:solidFill>
                        </a:rPr>
                        <a:t>35</a:t>
                      </a:r>
                      <a:endParaRPr lang="en-US" sz="2000" b="0" kern="1200" dirty="0">
                        <a:solidFill>
                          <a:schemeClr val="tx1"/>
                        </a:solidFill>
                        <a:latin typeface="+mn-lt"/>
                        <a:ea typeface="+mn-ea"/>
                        <a:cs typeface="+mn-cs"/>
                      </a:endParaRPr>
                    </a:p>
                  </a:txBody>
                  <a:tcPr marL="63440" marR="63440" marT="0" marB="0">
                    <a:solidFill>
                      <a:schemeClr val="bg2"/>
                    </a:solidFill>
                  </a:tcPr>
                </a:tc>
                <a:extLst>
                  <a:ext uri="{0D108BD9-81ED-4DB2-BD59-A6C34878D82A}">
                    <a16:rowId xmlns:a16="http://schemas.microsoft.com/office/drawing/2014/main" val="1186131902"/>
                  </a:ext>
                </a:extLst>
              </a:tr>
              <a:tr h="328036">
                <a:tc>
                  <a:txBody>
                    <a:bodyPr/>
                    <a:lstStyle/>
                    <a:p>
                      <a:pPr marL="0" marR="0" algn="ctr">
                        <a:lnSpc>
                          <a:spcPct val="107000"/>
                        </a:lnSpc>
                        <a:spcBef>
                          <a:spcPts val="0"/>
                        </a:spcBef>
                        <a:spcAft>
                          <a:spcPts val="0"/>
                        </a:spcAft>
                      </a:pPr>
                      <a:r>
                        <a:rPr lang="en-US" sz="2000" kern="1200" dirty="0">
                          <a:solidFill>
                            <a:schemeClr val="tx1"/>
                          </a:solidFill>
                        </a:rPr>
                        <a:t>BFO Consumption </a:t>
                      </a:r>
                      <a:r>
                        <a:rPr lang="en-US" sz="2000" kern="1200" dirty="0" smtClean="0">
                          <a:solidFill>
                            <a:schemeClr val="tx1"/>
                          </a:solidFill>
                        </a:rPr>
                        <a:t>(t/d)</a:t>
                      </a:r>
                      <a:endParaRPr lang="en-US" sz="2000" b="1" kern="1200" dirty="0">
                        <a:solidFill>
                          <a:schemeClr val="tx1"/>
                        </a:solidFill>
                        <a:latin typeface="Times New Roman" pitchFamily="18" charset="0"/>
                        <a:ea typeface="+mn-ea"/>
                        <a:cs typeface="Times New Roman" pitchFamily="18" charset="0"/>
                      </a:endParaRP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kern="1200" dirty="0" smtClean="0">
                          <a:solidFill>
                            <a:schemeClr val="tx1"/>
                          </a:solidFill>
                        </a:rPr>
                        <a:t>1365</a:t>
                      </a:r>
                      <a:endParaRPr lang="en-US" sz="2000" b="0" kern="1200" dirty="0">
                        <a:solidFill>
                          <a:schemeClr val="tx1"/>
                        </a:solidFill>
                        <a:latin typeface="+mn-lt"/>
                        <a:ea typeface="+mn-ea"/>
                        <a:cs typeface="+mn-cs"/>
                      </a:endParaRP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kern="1200" dirty="0" smtClean="0">
                          <a:solidFill>
                            <a:schemeClr val="tx1"/>
                          </a:solidFill>
                        </a:rPr>
                        <a:t>840</a:t>
                      </a:r>
                      <a:endParaRPr lang="en-US" sz="2000" b="0" kern="1200" dirty="0">
                        <a:solidFill>
                          <a:schemeClr val="tx1"/>
                        </a:solidFill>
                        <a:latin typeface="+mn-lt"/>
                        <a:ea typeface="+mn-ea"/>
                        <a:cs typeface="+mn-cs"/>
                      </a:endParaRPr>
                    </a:p>
                  </a:txBody>
                  <a:tcPr marL="63440" marR="63440" marT="0" marB="0">
                    <a:solidFill>
                      <a:schemeClr val="bg2"/>
                    </a:solidFill>
                  </a:tcPr>
                </a:tc>
                <a:extLst>
                  <a:ext uri="{0D108BD9-81ED-4DB2-BD59-A6C34878D82A}">
                    <a16:rowId xmlns:a16="http://schemas.microsoft.com/office/drawing/2014/main" val="537717625"/>
                  </a:ext>
                </a:extLst>
              </a:tr>
            </a:tbl>
          </a:graphicData>
        </a:graphic>
      </p:graphicFrame>
    </p:spTree>
    <p:extLst>
      <p:ext uri="{BB962C8B-B14F-4D97-AF65-F5344CB8AC3E}">
        <p14:creationId xmlns:p14="http://schemas.microsoft.com/office/powerpoint/2010/main" val="58297608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7868"/>
            <a:ext cx="9143999" cy="1137574"/>
          </a:xfrm>
          <a:solidFill>
            <a:srgbClr val="EBF6F9"/>
          </a:solidFill>
        </p:spPr>
        <p:txBody>
          <a:bodyPr>
            <a:normAutofit/>
          </a:bodyPr>
          <a:lstStyle/>
          <a:p>
            <a:r>
              <a:rPr lang="en-TT" sz="2800" b="1" dirty="0">
                <a:latin typeface="Times New Roman" pitchFamily="18" charset="0"/>
                <a:cs typeface="Times New Roman" pitchFamily="18" charset="0"/>
              </a:rPr>
              <a:t>RESULTS</a:t>
            </a:r>
          </a:p>
        </p:txBody>
      </p:sp>
      <p:sp>
        <p:nvSpPr>
          <p:cNvPr id="3" name="Subtitle 2"/>
          <p:cNvSpPr>
            <a:spLocks noGrp="1"/>
          </p:cNvSpPr>
          <p:nvPr>
            <p:ph idx="1"/>
          </p:nvPr>
        </p:nvSpPr>
        <p:spPr>
          <a:xfrm>
            <a:off x="457200" y="1155442"/>
            <a:ext cx="8229600" cy="4970721"/>
          </a:xfrm>
        </p:spPr>
        <p:txBody>
          <a:bodyPr>
            <a:normAutofit/>
          </a:bodyPr>
          <a:lstStyle/>
          <a:p>
            <a:pPr>
              <a:lnSpc>
                <a:spcPct val="150000"/>
              </a:lnSpc>
            </a:pPr>
            <a:r>
              <a:rPr lang="en-TT" sz="2400" dirty="0" smtClean="0">
                <a:latin typeface="Times New Roman" pitchFamily="18" charset="0"/>
                <a:cs typeface="Times New Roman" pitchFamily="18" charset="0"/>
              </a:rPr>
              <a:t>Case Study 2</a:t>
            </a:r>
            <a:endParaRPr lang="en-TT" sz="2400" dirty="0">
              <a:latin typeface="Times New Roman" pitchFamily="18" charset="0"/>
              <a:cs typeface="Times New Roman" pitchFamily="18" charset="0"/>
            </a:endParaRPr>
          </a:p>
          <a:p>
            <a:pPr marL="0" indent="0" algn="ctr">
              <a:lnSpc>
                <a:spcPct val="150000"/>
              </a:lnSpc>
              <a:buNone/>
            </a:pPr>
            <a:r>
              <a:rPr lang="en-TT" sz="2400" b="1" dirty="0" smtClean="0">
                <a:latin typeface="Times New Roman" pitchFamily="18" charset="0"/>
                <a:cs typeface="Times New Roman" pitchFamily="18" charset="0"/>
              </a:rPr>
              <a:t>Table 2 Process Variables and Fuel Use</a:t>
            </a:r>
            <a:endParaRPr lang="en-TT" sz="2400" b="1"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graphicFrame>
        <p:nvGraphicFramePr>
          <p:cNvPr id="8" name="Table 7"/>
          <p:cNvGraphicFramePr>
            <a:graphicFrameLocks noGrp="1"/>
          </p:cNvGraphicFramePr>
          <p:nvPr>
            <p:extLst>
              <p:ext uri="{D42A27DB-BD31-4B8C-83A1-F6EECF244321}">
                <p14:modId xmlns:p14="http://schemas.microsoft.com/office/powerpoint/2010/main" val="3187004496"/>
              </p:ext>
            </p:extLst>
          </p:nvPr>
        </p:nvGraphicFramePr>
        <p:xfrm>
          <a:off x="2066852" y="2492896"/>
          <a:ext cx="5040561" cy="3261360"/>
        </p:xfrm>
        <a:graphic>
          <a:graphicData uri="http://schemas.openxmlformats.org/drawingml/2006/table">
            <a:tbl>
              <a:tblPr firstRow="1" firstCol="1" lastRow="1" lastCol="1" bandRow="1" bandCol="1">
                <a:tableStyleId>{5C22544A-7EE6-4342-B048-85BDC9FD1C3A}</a:tableStyleId>
              </a:tblPr>
              <a:tblGrid>
                <a:gridCol w="2796502">
                  <a:extLst>
                    <a:ext uri="{9D8B030D-6E8A-4147-A177-3AD203B41FA5}">
                      <a16:colId xmlns:a16="http://schemas.microsoft.com/office/drawing/2014/main" val="1985415731"/>
                    </a:ext>
                  </a:extLst>
                </a:gridCol>
                <a:gridCol w="1115017">
                  <a:extLst>
                    <a:ext uri="{9D8B030D-6E8A-4147-A177-3AD203B41FA5}">
                      <a16:colId xmlns:a16="http://schemas.microsoft.com/office/drawing/2014/main" val="4214982157"/>
                    </a:ext>
                  </a:extLst>
                </a:gridCol>
                <a:gridCol w="1129042">
                  <a:extLst>
                    <a:ext uri="{9D8B030D-6E8A-4147-A177-3AD203B41FA5}">
                      <a16:colId xmlns:a16="http://schemas.microsoft.com/office/drawing/2014/main" val="2283129331"/>
                    </a:ext>
                  </a:extLst>
                </a:gridCol>
              </a:tblGrid>
              <a:tr h="581215">
                <a:tc>
                  <a:txBody>
                    <a:bodyPr/>
                    <a:lstStyle/>
                    <a:p>
                      <a:pPr marL="0" marR="0" algn="ctr" defTabSz="914400" rtl="0" eaLnBrk="1" latinLnBrk="0" hangingPunct="1">
                        <a:lnSpc>
                          <a:spcPct val="107000"/>
                        </a:lnSpc>
                        <a:spcBef>
                          <a:spcPts val="0"/>
                        </a:spcBef>
                        <a:spcAft>
                          <a:spcPts val="0"/>
                        </a:spcAft>
                      </a:pPr>
                      <a:r>
                        <a:rPr lang="en-US" sz="2000" b="0" kern="1200" dirty="0">
                          <a:solidFill>
                            <a:schemeClr val="tx1"/>
                          </a:solidFill>
                          <a:latin typeface="+mn-lt"/>
                          <a:ea typeface="+mn-ea"/>
                          <a:cs typeface="+mn-cs"/>
                        </a:rPr>
                        <a:t>Production (</a:t>
                      </a:r>
                      <a:r>
                        <a:rPr lang="en-US" sz="2000" b="0" kern="1200" dirty="0" smtClean="0">
                          <a:solidFill>
                            <a:schemeClr val="tx1"/>
                          </a:solidFill>
                          <a:latin typeface="+mn-lt"/>
                          <a:ea typeface="+mn-ea"/>
                          <a:cs typeface="+mn-cs"/>
                        </a:rPr>
                        <a:t>t/d</a:t>
                      </a:r>
                      <a:r>
                        <a:rPr lang="en-US" sz="2000" b="0" kern="1200" dirty="0">
                          <a:solidFill>
                            <a:schemeClr val="tx1"/>
                          </a:solidFill>
                          <a:latin typeface="+mn-lt"/>
                          <a:ea typeface="+mn-ea"/>
                          <a:cs typeface="+mn-cs"/>
                        </a:rPr>
                        <a:t>)</a:t>
                      </a: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0" kern="1200" dirty="0" smtClean="0">
                          <a:solidFill>
                            <a:schemeClr val="tx1"/>
                          </a:solidFill>
                          <a:latin typeface="+mn-lt"/>
                          <a:ea typeface="+mn-ea"/>
                          <a:cs typeface="+mn-cs"/>
                        </a:rPr>
                        <a:t>1,800</a:t>
                      </a:r>
                      <a:endParaRPr lang="en-US" sz="2000" b="0" kern="1200" dirty="0">
                        <a:solidFill>
                          <a:schemeClr val="tx1"/>
                        </a:solidFill>
                        <a:latin typeface="+mn-lt"/>
                        <a:ea typeface="+mn-ea"/>
                        <a:cs typeface="+mn-cs"/>
                      </a:endParaRP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0" kern="1200" dirty="0" smtClean="0">
                          <a:solidFill>
                            <a:schemeClr val="tx1"/>
                          </a:solidFill>
                          <a:latin typeface="+mn-lt"/>
                          <a:ea typeface="+mn-ea"/>
                          <a:cs typeface="+mn-cs"/>
                        </a:rPr>
                        <a:t>1,800</a:t>
                      </a:r>
                    </a:p>
                    <a:p>
                      <a:pPr marL="0" marR="0" algn="ctr" defTabSz="914400" rtl="0" eaLnBrk="1" latinLnBrk="0" hangingPunct="1">
                        <a:lnSpc>
                          <a:spcPct val="107000"/>
                        </a:lnSpc>
                        <a:spcBef>
                          <a:spcPts val="0"/>
                        </a:spcBef>
                        <a:spcAft>
                          <a:spcPts val="0"/>
                        </a:spcAft>
                      </a:pPr>
                      <a:endParaRPr lang="en-US" sz="2000" b="0" kern="1200" dirty="0">
                        <a:solidFill>
                          <a:schemeClr val="tx1"/>
                        </a:solidFill>
                        <a:latin typeface="+mn-lt"/>
                        <a:ea typeface="+mn-ea"/>
                        <a:cs typeface="+mn-cs"/>
                      </a:endParaRPr>
                    </a:p>
                  </a:txBody>
                  <a:tcPr marL="63440" marR="63440" marT="0" marB="0">
                    <a:solidFill>
                      <a:schemeClr val="bg2"/>
                    </a:solidFill>
                  </a:tcPr>
                </a:tc>
                <a:extLst>
                  <a:ext uri="{0D108BD9-81ED-4DB2-BD59-A6C34878D82A}">
                    <a16:rowId xmlns:a16="http://schemas.microsoft.com/office/drawing/2014/main" val="404890757"/>
                  </a:ext>
                </a:extLst>
              </a:tr>
              <a:tr h="297204">
                <a:tc>
                  <a:txBody>
                    <a:bodyPr/>
                    <a:lstStyle/>
                    <a:p>
                      <a:pPr marL="0" marR="0" algn="ctr" defTabSz="914400" rtl="0" eaLnBrk="1" latinLnBrk="0" hangingPunct="1">
                        <a:lnSpc>
                          <a:spcPct val="107000"/>
                        </a:lnSpc>
                        <a:spcBef>
                          <a:spcPts val="0"/>
                        </a:spcBef>
                        <a:spcAft>
                          <a:spcPts val="0"/>
                        </a:spcAft>
                      </a:pPr>
                      <a:r>
                        <a:rPr lang="en-US" sz="2000" b="0" kern="1200" dirty="0">
                          <a:solidFill>
                            <a:schemeClr val="tx1"/>
                          </a:solidFill>
                          <a:latin typeface="+mn-lt"/>
                          <a:ea typeface="+mn-ea"/>
                          <a:cs typeface="+mn-cs"/>
                        </a:rPr>
                        <a:t>Boilers On-line</a:t>
                      </a: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0" kern="1200" dirty="0">
                          <a:solidFill>
                            <a:schemeClr val="tx1"/>
                          </a:solidFill>
                          <a:latin typeface="+mn-lt"/>
                          <a:ea typeface="+mn-ea"/>
                          <a:cs typeface="+mn-cs"/>
                        </a:rPr>
                        <a:t>4</a:t>
                      </a: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0" kern="1200" dirty="0" smtClean="0">
                          <a:solidFill>
                            <a:schemeClr val="tx1"/>
                          </a:solidFill>
                          <a:latin typeface="+mn-lt"/>
                          <a:ea typeface="+mn-ea"/>
                          <a:cs typeface="+mn-cs"/>
                        </a:rPr>
                        <a:t>3</a:t>
                      </a:r>
                      <a:endParaRPr lang="en-US" sz="2000" b="0" kern="1200" dirty="0">
                        <a:solidFill>
                          <a:schemeClr val="tx1"/>
                        </a:solidFill>
                        <a:latin typeface="+mn-lt"/>
                        <a:ea typeface="+mn-ea"/>
                        <a:cs typeface="+mn-cs"/>
                      </a:endParaRPr>
                    </a:p>
                  </a:txBody>
                  <a:tcPr marL="63440" marR="63440" marT="0" marB="0">
                    <a:solidFill>
                      <a:schemeClr val="bg2"/>
                    </a:solidFill>
                  </a:tcPr>
                </a:tc>
                <a:extLst>
                  <a:ext uri="{0D108BD9-81ED-4DB2-BD59-A6C34878D82A}">
                    <a16:rowId xmlns:a16="http://schemas.microsoft.com/office/drawing/2014/main" val="3173073511"/>
                  </a:ext>
                </a:extLst>
              </a:tr>
              <a:tr h="297204">
                <a:tc>
                  <a:txBody>
                    <a:bodyPr/>
                    <a:lstStyle/>
                    <a:p>
                      <a:pPr marL="0" marR="0" algn="ctr" defTabSz="914400" rtl="0" eaLnBrk="1" latinLnBrk="0" hangingPunct="1">
                        <a:lnSpc>
                          <a:spcPct val="107000"/>
                        </a:lnSpc>
                        <a:spcBef>
                          <a:spcPts val="0"/>
                        </a:spcBef>
                        <a:spcAft>
                          <a:spcPts val="0"/>
                        </a:spcAft>
                      </a:pPr>
                      <a:r>
                        <a:rPr lang="en-US" sz="2000" b="0" kern="1200" dirty="0">
                          <a:solidFill>
                            <a:schemeClr val="tx1"/>
                          </a:solidFill>
                          <a:latin typeface="+mn-lt"/>
                          <a:ea typeface="+mn-ea"/>
                          <a:cs typeface="+mn-cs"/>
                        </a:rPr>
                        <a:t>Total Steam </a:t>
                      </a:r>
                      <a:r>
                        <a:rPr lang="en-US" sz="2000" b="0" kern="1200" dirty="0" smtClean="0">
                          <a:solidFill>
                            <a:schemeClr val="tx1"/>
                          </a:solidFill>
                          <a:latin typeface="+mn-lt"/>
                          <a:ea typeface="+mn-ea"/>
                          <a:cs typeface="+mn-cs"/>
                        </a:rPr>
                        <a:t>(t/h</a:t>
                      </a:r>
                      <a:r>
                        <a:rPr lang="en-US" sz="2000" b="0" kern="1200" dirty="0">
                          <a:solidFill>
                            <a:schemeClr val="tx1"/>
                          </a:solidFill>
                          <a:latin typeface="+mn-lt"/>
                          <a:ea typeface="+mn-ea"/>
                          <a:cs typeface="+mn-cs"/>
                        </a:rPr>
                        <a:t>)</a:t>
                      </a: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0" kern="1200" dirty="0" smtClean="0">
                          <a:solidFill>
                            <a:schemeClr val="tx1"/>
                          </a:solidFill>
                          <a:latin typeface="+mn-lt"/>
                          <a:ea typeface="+mn-ea"/>
                          <a:cs typeface="+mn-cs"/>
                        </a:rPr>
                        <a:t>274</a:t>
                      </a:r>
                      <a:endParaRPr lang="en-US" sz="2000" b="0" kern="1200" dirty="0">
                        <a:solidFill>
                          <a:schemeClr val="tx1"/>
                        </a:solidFill>
                        <a:latin typeface="+mn-lt"/>
                        <a:ea typeface="+mn-ea"/>
                        <a:cs typeface="+mn-cs"/>
                      </a:endParaRP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0" kern="1200" dirty="0" smtClean="0">
                          <a:solidFill>
                            <a:schemeClr val="tx1"/>
                          </a:solidFill>
                          <a:latin typeface="+mn-lt"/>
                          <a:ea typeface="+mn-ea"/>
                          <a:cs typeface="+mn-cs"/>
                        </a:rPr>
                        <a:t>238</a:t>
                      </a:r>
                      <a:endParaRPr lang="en-US" sz="2000" b="0" kern="1200" dirty="0">
                        <a:solidFill>
                          <a:schemeClr val="tx1"/>
                        </a:solidFill>
                        <a:latin typeface="+mn-lt"/>
                        <a:ea typeface="+mn-ea"/>
                        <a:cs typeface="+mn-cs"/>
                      </a:endParaRPr>
                    </a:p>
                  </a:txBody>
                  <a:tcPr marL="63440" marR="63440" marT="0" marB="0">
                    <a:solidFill>
                      <a:schemeClr val="bg2"/>
                    </a:solidFill>
                  </a:tcPr>
                </a:tc>
                <a:extLst>
                  <a:ext uri="{0D108BD9-81ED-4DB2-BD59-A6C34878D82A}">
                    <a16:rowId xmlns:a16="http://schemas.microsoft.com/office/drawing/2014/main" val="833224127"/>
                  </a:ext>
                </a:extLst>
              </a:tr>
              <a:tr h="297204">
                <a:tc>
                  <a:txBody>
                    <a:bodyPr/>
                    <a:lstStyle/>
                    <a:p>
                      <a:pPr marL="0" marR="0" algn="ctr" defTabSz="914400" rtl="0" eaLnBrk="1" latinLnBrk="0" hangingPunct="1">
                        <a:lnSpc>
                          <a:spcPct val="107000"/>
                        </a:lnSpc>
                        <a:spcBef>
                          <a:spcPts val="0"/>
                        </a:spcBef>
                        <a:spcAft>
                          <a:spcPts val="0"/>
                        </a:spcAft>
                      </a:pPr>
                      <a:r>
                        <a:rPr lang="en-US" sz="2000" b="0" kern="1200" dirty="0">
                          <a:solidFill>
                            <a:schemeClr val="tx1"/>
                          </a:solidFill>
                          <a:latin typeface="+mn-lt"/>
                          <a:ea typeface="+mn-ea"/>
                          <a:cs typeface="+mn-cs"/>
                        </a:rPr>
                        <a:t>Powerhouse Steam </a:t>
                      </a:r>
                      <a:r>
                        <a:rPr lang="en-US" sz="2000" b="0" kern="1200" dirty="0" smtClean="0">
                          <a:solidFill>
                            <a:schemeClr val="tx1"/>
                          </a:solidFill>
                          <a:latin typeface="+mn-lt"/>
                          <a:ea typeface="+mn-ea"/>
                          <a:cs typeface="+mn-cs"/>
                        </a:rPr>
                        <a:t>(t/h)</a:t>
                      </a:r>
                      <a:endParaRPr lang="en-US" sz="2000" b="0" kern="1200" dirty="0">
                        <a:solidFill>
                          <a:schemeClr val="tx1"/>
                        </a:solidFill>
                        <a:latin typeface="+mn-lt"/>
                        <a:ea typeface="+mn-ea"/>
                        <a:cs typeface="+mn-cs"/>
                      </a:endParaRP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0" kern="1200" dirty="0" smtClean="0">
                          <a:solidFill>
                            <a:schemeClr val="tx1"/>
                          </a:solidFill>
                          <a:latin typeface="+mn-lt"/>
                          <a:ea typeface="+mn-ea"/>
                          <a:cs typeface="+mn-cs"/>
                        </a:rPr>
                        <a:t>73</a:t>
                      </a:r>
                      <a:endParaRPr lang="en-US" sz="2000" b="0" kern="1200" dirty="0">
                        <a:solidFill>
                          <a:schemeClr val="tx1"/>
                        </a:solidFill>
                        <a:latin typeface="+mn-lt"/>
                        <a:ea typeface="+mn-ea"/>
                        <a:cs typeface="+mn-cs"/>
                      </a:endParaRP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0" kern="1200" dirty="0" smtClean="0">
                          <a:solidFill>
                            <a:schemeClr val="tx1"/>
                          </a:solidFill>
                          <a:latin typeface="+mn-lt"/>
                          <a:ea typeface="+mn-ea"/>
                          <a:cs typeface="+mn-cs"/>
                        </a:rPr>
                        <a:t>34</a:t>
                      </a:r>
                      <a:endParaRPr lang="en-US" sz="2000" b="0" kern="1200" dirty="0">
                        <a:solidFill>
                          <a:schemeClr val="tx1"/>
                        </a:solidFill>
                        <a:latin typeface="+mn-lt"/>
                        <a:ea typeface="+mn-ea"/>
                        <a:cs typeface="+mn-cs"/>
                      </a:endParaRPr>
                    </a:p>
                  </a:txBody>
                  <a:tcPr marL="63440" marR="63440" marT="0" marB="0">
                    <a:solidFill>
                      <a:schemeClr val="bg2"/>
                    </a:solidFill>
                  </a:tcPr>
                </a:tc>
                <a:extLst>
                  <a:ext uri="{0D108BD9-81ED-4DB2-BD59-A6C34878D82A}">
                    <a16:rowId xmlns:a16="http://schemas.microsoft.com/office/drawing/2014/main" val="4231873926"/>
                  </a:ext>
                </a:extLst>
              </a:tr>
              <a:tr h="297204">
                <a:tc>
                  <a:txBody>
                    <a:bodyPr/>
                    <a:lstStyle/>
                    <a:p>
                      <a:pPr marL="0" marR="0" algn="ctr" defTabSz="914400" rtl="0" eaLnBrk="1" latinLnBrk="0" hangingPunct="1">
                        <a:lnSpc>
                          <a:spcPct val="107000"/>
                        </a:lnSpc>
                        <a:spcBef>
                          <a:spcPts val="0"/>
                        </a:spcBef>
                        <a:spcAft>
                          <a:spcPts val="0"/>
                        </a:spcAft>
                      </a:pPr>
                      <a:r>
                        <a:rPr lang="en-US" sz="2000" b="0" kern="1200" dirty="0">
                          <a:solidFill>
                            <a:schemeClr val="tx1"/>
                          </a:solidFill>
                          <a:latin typeface="+mn-lt"/>
                          <a:ea typeface="+mn-ea"/>
                          <a:cs typeface="+mn-cs"/>
                        </a:rPr>
                        <a:t>Process Steam </a:t>
                      </a:r>
                      <a:r>
                        <a:rPr lang="en-US" sz="2000" b="0" kern="1200" dirty="0" smtClean="0">
                          <a:solidFill>
                            <a:schemeClr val="tx1"/>
                          </a:solidFill>
                          <a:latin typeface="+mn-lt"/>
                          <a:ea typeface="+mn-ea"/>
                          <a:cs typeface="+mn-cs"/>
                        </a:rPr>
                        <a:t>(t/h)</a:t>
                      </a:r>
                      <a:endParaRPr lang="en-US" sz="2000" b="0" kern="1200" dirty="0">
                        <a:solidFill>
                          <a:schemeClr val="tx1"/>
                        </a:solidFill>
                        <a:latin typeface="+mn-lt"/>
                        <a:ea typeface="+mn-ea"/>
                        <a:cs typeface="+mn-cs"/>
                      </a:endParaRP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0" kern="1200" dirty="0" smtClean="0">
                          <a:solidFill>
                            <a:schemeClr val="tx1"/>
                          </a:solidFill>
                          <a:latin typeface="+mn-lt"/>
                          <a:ea typeface="+mn-ea"/>
                          <a:cs typeface="+mn-cs"/>
                        </a:rPr>
                        <a:t>201</a:t>
                      </a:r>
                      <a:endParaRPr lang="en-US" sz="2000" b="0" kern="1200" dirty="0">
                        <a:solidFill>
                          <a:schemeClr val="tx1"/>
                        </a:solidFill>
                        <a:latin typeface="+mn-lt"/>
                        <a:ea typeface="+mn-ea"/>
                        <a:cs typeface="+mn-cs"/>
                      </a:endParaRP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0" kern="1200" dirty="0" smtClean="0">
                          <a:solidFill>
                            <a:schemeClr val="tx1"/>
                          </a:solidFill>
                          <a:latin typeface="+mn-lt"/>
                          <a:ea typeface="+mn-ea"/>
                          <a:cs typeface="+mn-cs"/>
                        </a:rPr>
                        <a:t>204</a:t>
                      </a:r>
                      <a:endParaRPr lang="en-US" sz="2000" b="0" kern="1200" dirty="0">
                        <a:solidFill>
                          <a:schemeClr val="tx1"/>
                        </a:solidFill>
                        <a:latin typeface="+mn-lt"/>
                        <a:ea typeface="+mn-ea"/>
                        <a:cs typeface="+mn-cs"/>
                      </a:endParaRPr>
                    </a:p>
                  </a:txBody>
                  <a:tcPr marL="63440" marR="63440" marT="0" marB="0">
                    <a:solidFill>
                      <a:schemeClr val="bg2"/>
                    </a:solidFill>
                  </a:tcPr>
                </a:tc>
                <a:extLst>
                  <a:ext uri="{0D108BD9-81ED-4DB2-BD59-A6C34878D82A}">
                    <a16:rowId xmlns:a16="http://schemas.microsoft.com/office/drawing/2014/main" val="3749587356"/>
                  </a:ext>
                </a:extLst>
              </a:tr>
              <a:tr h="297204">
                <a:tc>
                  <a:txBody>
                    <a:bodyPr/>
                    <a:lstStyle/>
                    <a:p>
                      <a:pPr marL="0" marR="0" algn="ctr" defTabSz="914400" rtl="0" eaLnBrk="1" latinLnBrk="0" hangingPunct="1">
                        <a:lnSpc>
                          <a:spcPct val="107000"/>
                        </a:lnSpc>
                        <a:spcBef>
                          <a:spcPts val="0"/>
                        </a:spcBef>
                        <a:spcAft>
                          <a:spcPts val="0"/>
                        </a:spcAft>
                      </a:pPr>
                      <a:r>
                        <a:rPr lang="en-US" sz="2000" b="0" kern="1200" dirty="0">
                          <a:solidFill>
                            <a:schemeClr val="tx1"/>
                          </a:solidFill>
                          <a:latin typeface="+mn-lt"/>
                          <a:ea typeface="+mn-ea"/>
                          <a:cs typeface="+mn-cs"/>
                        </a:rPr>
                        <a:t>Total Power (MW)</a:t>
                      </a: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0" kern="1200" dirty="0" smtClean="0">
                          <a:solidFill>
                            <a:schemeClr val="tx1"/>
                          </a:solidFill>
                          <a:latin typeface="+mn-lt"/>
                          <a:ea typeface="+mn-ea"/>
                          <a:cs typeface="+mn-cs"/>
                        </a:rPr>
                        <a:t>20.5</a:t>
                      </a:r>
                      <a:endParaRPr lang="en-US" sz="2000" b="0" kern="1200" dirty="0">
                        <a:solidFill>
                          <a:schemeClr val="tx1"/>
                        </a:solidFill>
                        <a:latin typeface="+mn-lt"/>
                        <a:ea typeface="+mn-ea"/>
                        <a:cs typeface="+mn-cs"/>
                      </a:endParaRP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0" kern="1200" dirty="0" smtClean="0">
                          <a:solidFill>
                            <a:schemeClr val="tx1"/>
                          </a:solidFill>
                          <a:latin typeface="+mn-lt"/>
                          <a:ea typeface="+mn-ea"/>
                          <a:cs typeface="+mn-cs"/>
                        </a:rPr>
                        <a:t>20.5</a:t>
                      </a:r>
                      <a:endParaRPr lang="en-US" sz="2000" b="0" kern="1200" dirty="0">
                        <a:solidFill>
                          <a:schemeClr val="tx1"/>
                        </a:solidFill>
                        <a:latin typeface="+mn-lt"/>
                        <a:ea typeface="+mn-ea"/>
                        <a:cs typeface="+mn-cs"/>
                      </a:endParaRPr>
                    </a:p>
                  </a:txBody>
                  <a:tcPr marL="63440" marR="63440" marT="0" marB="0">
                    <a:solidFill>
                      <a:schemeClr val="bg2"/>
                    </a:solidFill>
                  </a:tcPr>
                </a:tc>
                <a:extLst>
                  <a:ext uri="{0D108BD9-81ED-4DB2-BD59-A6C34878D82A}">
                    <a16:rowId xmlns:a16="http://schemas.microsoft.com/office/drawing/2014/main" val="4065892652"/>
                  </a:ext>
                </a:extLst>
              </a:tr>
              <a:tr h="297204">
                <a:tc>
                  <a:txBody>
                    <a:bodyPr/>
                    <a:lstStyle/>
                    <a:p>
                      <a:pPr marL="0" marR="0" algn="ctr" defTabSz="914400" rtl="0" eaLnBrk="1" latinLnBrk="0" hangingPunct="1">
                        <a:lnSpc>
                          <a:spcPct val="107000"/>
                        </a:lnSpc>
                        <a:spcBef>
                          <a:spcPts val="0"/>
                        </a:spcBef>
                        <a:spcAft>
                          <a:spcPts val="0"/>
                        </a:spcAft>
                      </a:pPr>
                      <a:r>
                        <a:rPr lang="en-US" sz="2000" b="0" kern="1200" dirty="0">
                          <a:solidFill>
                            <a:schemeClr val="tx1"/>
                          </a:solidFill>
                          <a:latin typeface="+mn-lt"/>
                          <a:ea typeface="+mn-ea"/>
                          <a:cs typeface="+mn-cs"/>
                        </a:rPr>
                        <a:t>Condensing Power (MW)</a:t>
                      </a: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0" kern="1200" dirty="0" smtClean="0">
                          <a:solidFill>
                            <a:schemeClr val="tx1"/>
                          </a:solidFill>
                          <a:latin typeface="+mn-lt"/>
                          <a:ea typeface="+mn-ea"/>
                          <a:cs typeface="+mn-cs"/>
                        </a:rPr>
                        <a:t>6.9</a:t>
                      </a:r>
                      <a:endParaRPr lang="en-US" sz="2000" b="0" kern="1200" dirty="0">
                        <a:solidFill>
                          <a:schemeClr val="tx1"/>
                        </a:solidFill>
                        <a:latin typeface="+mn-lt"/>
                        <a:ea typeface="+mn-ea"/>
                        <a:cs typeface="+mn-cs"/>
                      </a:endParaRP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0" kern="1200" dirty="0">
                          <a:solidFill>
                            <a:schemeClr val="tx1"/>
                          </a:solidFill>
                          <a:latin typeface="+mn-lt"/>
                          <a:ea typeface="+mn-ea"/>
                          <a:cs typeface="+mn-cs"/>
                        </a:rPr>
                        <a:t>0</a:t>
                      </a:r>
                    </a:p>
                  </a:txBody>
                  <a:tcPr marL="63440" marR="63440" marT="0" marB="0">
                    <a:solidFill>
                      <a:schemeClr val="bg2"/>
                    </a:solidFill>
                  </a:tcPr>
                </a:tc>
                <a:extLst>
                  <a:ext uri="{0D108BD9-81ED-4DB2-BD59-A6C34878D82A}">
                    <a16:rowId xmlns:a16="http://schemas.microsoft.com/office/drawing/2014/main" val="3578833444"/>
                  </a:ext>
                </a:extLst>
              </a:tr>
              <a:tr h="297204">
                <a:tc>
                  <a:txBody>
                    <a:bodyPr/>
                    <a:lstStyle/>
                    <a:p>
                      <a:pPr marL="0" marR="0" algn="ctr" defTabSz="914400" rtl="0" eaLnBrk="1" latinLnBrk="0" hangingPunct="1">
                        <a:lnSpc>
                          <a:spcPct val="107000"/>
                        </a:lnSpc>
                        <a:spcBef>
                          <a:spcPts val="0"/>
                        </a:spcBef>
                        <a:spcAft>
                          <a:spcPts val="0"/>
                        </a:spcAft>
                      </a:pPr>
                      <a:r>
                        <a:rPr lang="en-US" sz="2000" b="0" kern="1200" dirty="0" smtClean="0">
                          <a:solidFill>
                            <a:schemeClr val="tx1"/>
                          </a:solidFill>
                          <a:latin typeface="+mn-lt"/>
                          <a:ea typeface="+mn-ea"/>
                          <a:cs typeface="+mn-cs"/>
                        </a:rPr>
                        <a:t>Auxiliary </a:t>
                      </a:r>
                      <a:r>
                        <a:rPr lang="en-US" sz="2000" b="0" kern="1200" dirty="0">
                          <a:solidFill>
                            <a:schemeClr val="tx1"/>
                          </a:solidFill>
                          <a:latin typeface="+mn-lt"/>
                          <a:ea typeface="+mn-ea"/>
                          <a:cs typeface="+mn-cs"/>
                        </a:rPr>
                        <a:t>Power (MW)</a:t>
                      </a: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0" kern="1200" dirty="0" smtClean="0">
                          <a:solidFill>
                            <a:schemeClr val="tx1"/>
                          </a:solidFill>
                          <a:latin typeface="+mn-lt"/>
                          <a:ea typeface="+mn-ea"/>
                          <a:cs typeface="+mn-cs"/>
                        </a:rPr>
                        <a:t>0.4</a:t>
                      </a:r>
                      <a:endParaRPr lang="en-US" sz="2000" b="0" kern="1200" dirty="0">
                        <a:solidFill>
                          <a:schemeClr val="tx1"/>
                        </a:solidFill>
                        <a:latin typeface="+mn-lt"/>
                        <a:ea typeface="+mn-ea"/>
                        <a:cs typeface="+mn-cs"/>
                      </a:endParaRP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0" kern="1200" dirty="0" smtClean="0">
                          <a:solidFill>
                            <a:schemeClr val="tx1"/>
                          </a:solidFill>
                          <a:latin typeface="+mn-lt"/>
                          <a:ea typeface="+mn-ea"/>
                          <a:cs typeface="+mn-cs"/>
                        </a:rPr>
                        <a:t>3.5</a:t>
                      </a:r>
                      <a:endParaRPr lang="en-US" sz="2000" b="0" kern="1200" dirty="0">
                        <a:solidFill>
                          <a:schemeClr val="tx1"/>
                        </a:solidFill>
                        <a:latin typeface="+mn-lt"/>
                        <a:ea typeface="+mn-ea"/>
                        <a:cs typeface="+mn-cs"/>
                      </a:endParaRPr>
                    </a:p>
                  </a:txBody>
                  <a:tcPr marL="63440" marR="63440" marT="0" marB="0">
                    <a:solidFill>
                      <a:schemeClr val="bg2"/>
                    </a:solidFill>
                  </a:tcPr>
                </a:tc>
                <a:extLst>
                  <a:ext uri="{0D108BD9-81ED-4DB2-BD59-A6C34878D82A}">
                    <a16:rowId xmlns:a16="http://schemas.microsoft.com/office/drawing/2014/main" val="1186131902"/>
                  </a:ext>
                </a:extLst>
              </a:tr>
              <a:tr h="297204">
                <a:tc>
                  <a:txBody>
                    <a:bodyPr/>
                    <a:lstStyle/>
                    <a:p>
                      <a:pPr marL="0" marR="0" algn="ctr" defTabSz="914400" rtl="0" eaLnBrk="1" latinLnBrk="0" hangingPunct="1">
                        <a:lnSpc>
                          <a:spcPct val="107000"/>
                        </a:lnSpc>
                        <a:spcBef>
                          <a:spcPts val="0"/>
                        </a:spcBef>
                        <a:spcAft>
                          <a:spcPts val="0"/>
                        </a:spcAft>
                      </a:pPr>
                      <a:r>
                        <a:rPr lang="en-US" sz="2000" b="1" kern="1200" dirty="0">
                          <a:solidFill>
                            <a:schemeClr val="tx1"/>
                          </a:solidFill>
                          <a:latin typeface="+mn-lt"/>
                          <a:ea typeface="+mn-ea"/>
                          <a:cs typeface="+mn-cs"/>
                        </a:rPr>
                        <a:t>BFO Consumption </a:t>
                      </a:r>
                      <a:r>
                        <a:rPr lang="en-US" sz="2000" b="1" kern="1200" dirty="0" smtClean="0">
                          <a:solidFill>
                            <a:schemeClr val="tx1"/>
                          </a:solidFill>
                          <a:latin typeface="+mn-lt"/>
                          <a:ea typeface="+mn-ea"/>
                          <a:cs typeface="+mn-cs"/>
                        </a:rPr>
                        <a:t>(t/d)</a:t>
                      </a:r>
                      <a:endParaRPr lang="en-US" sz="2000" b="1" kern="1200" dirty="0">
                        <a:solidFill>
                          <a:schemeClr val="tx1"/>
                        </a:solidFill>
                        <a:latin typeface="+mn-lt"/>
                        <a:ea typeface="+mn-ea"/>
                        <a:cs typeface="+mn-cs"/>
                      </a:endParaRP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1" kern="1200" dirty="0" smtClean="0">
                          <a:solidFill>
                            <a:schemeClr val="tx1"/>
                          </a:solidFill>
                          <a:latin typeface="+mn-lt"/>
                          <a:ea typeface="+mn-ea"/>
                          <a:cs typeface="+mn-cs"/>
                        </a:rPr>
                        <a:t>486</a:t>
                      </a:r>
                      <a:endParaRPr lang="en-US" sz="2000" b="1" kern="1200" dirty="0">
                        <a:solidFill>
                          <a:schemeClr val="tx1"/>
                        </a:solidFill>
                        <a:latin typeface="+mn-lt"/>
                        <a:ea typeface="+mn-ea"/>
                        <a:cs typeface="+mn-cs"/>
                      </a:endParaRPr>
                    </a:p>
                  </a:txBody>
                  <a:tcPr marL="63440" marR="63440" marT="0" marB="0">
                    <a:solidFill>
                      <a:schemeClr val="bg2"/>
                    </a:solidFill>
                  </a:tcPr>
                </a:tc>
                <a:tc>
                  <a:txBody>
                    <a:bodyPr/>
                    <a:lstStyle/>
                    <a:p>
                      <a:pPr marL="0" marR="0" algn="ctr" defTabSz="914400" rtl="0" eaLnBrk="1" latinLnBrk="0" hangingPunct="1">
                        <a:lnSpc>
                          <a:spcPct val="107000"/>
                        </a:lnSpc>
                        <a:spcBef>
                          <a:spcPts val="0"/>
                        </a:spcBef>
                        <a:spcAft>
                          <a:spcPts val="0"/>
                        </a:spcAft>
                      </a:pPr>
                      <a:r>
                        <a:rPr lang="en-US" sz="2000" b="1" kern="1200" dirty="0" smtClean="0">
                          <a:solidFill>
                            <a:schemeClr val="tx1"/>
                          </a:solidFill>
                          <a:latin typeface="+mn-lt"/>
                          <a:ea typeface="+mn-ea"/>
                          <a:cs typeface="+mn-cs"/>
                        </a:rPr>
                        <a:t>422</a:t>
                      </a:r>
                      <a:endParaRPr lang="en-US" sz="2000" b="1" kern="1200" dirty="0">
                        <a:solidFill>
                          <a:schemeClr val="tx1"/>
                        </a:solidFill>
                        <a:latin typeface="+mn-lt"/>
                        <a:ea typeface="+mn-ea"/>
                        <a:cs typeface="+mn-cs"/>
                      </a:endParaRPr>
                    </a:p>
                  </a:txBody>
                  <a:tcPr marL="63440" marR="63440" marT="0" marB="0">
                    <a:solidFill>
                      <a:schemeClr val="bg2"/>
                    </a:solidFill>
                  </a:tcPr>
                </a:tc>
                <a:extLst>
                  <a:ext uri="{0D108BD9-81ED-4DB2-BD59-A6C34878D82A}">
                    <a16:rowId xmlns:a16="http://schemas.microsoft.com/office/drawing/2014/main" val="537717625"/>
                  </a:ext>
                </a:extLst>
              </a:tr>
            </a:tbl>
          </a:graphicData>
        </a:graphic>
      </p:graphicFrame>
    </p:spTree>
    <p:extLst>
      <p:ext uri="{BB962C8B-B14F-4D97-AF65-F5344CB8AC3E}">
        <p14:creationId xmlns:p14="http://schemas.microsoft.com/office/powerpoint/2010/main" val="7050789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7868"/>
            <a:ext cx="9143999" cy="1137574"/>
          </a:xfrm>
          <a:solidFill>
            <a:srgbClr val="EBF6F9"/>
          </a:solidFill>
        </p:spPr>
        <p:txBody>
          <a:bodyPr>
            <a:normAutofit/>
          </a:bodyPr>
          <a:lstStyle/>
          <a:p>
            <a:r>
              <a:rPr lang="en-TT" sz="2800" b="1" dirty="0">
                <a:latin typeface="Times New Roman" pitchFamily="18" charset="0"/>
                <a:cs typeface="Times New Roman" pitchFamily="18" charset="0"/>
              </a:rPr>
              <a:t>RESULTS</a:t>
            </a:r>
          </a:p>
        </p:txBody>
      </p:sp>
      <p:sp>
        <p:nvSpPr>
          <p:cNvPr id="3" name="Subtitle 2"/>
          <p:cNvSpPr>
            <a:spLocks noGrp="1"/>
          </p:cNvSpPr>
          <p:nvPr>
            <p:ph idx="1"/>
          </p:nvPr>
        </p:nvSpPr>
        <p:spPr>
          <a:xfrm>
            <a:off x="3203848" y="764704"/>
            <a:ext cx="8229600" cy="5225886"/>
          </a:xfrm>
        </p:spPr>
        <p:txBody>
          <a:bodyPr>
            <a:normAutofit/>
          </a:bodyPr>
          <a:lstStyle/>
          <a:p>
            <a:pPr marL="0" indent="0" algn="ctr">
              <a:lnSpc>
                <a:spcPct val="150000"/>
              </a:lnSpc>
              <a:buNone/>
            </a:pPr>
            <a:endParaRPr lang="en-TT" sz="2400" b="1" dirty="0">
              <a:latin typeface="Times New Roman" pitchFamily="18" charset="0"/>
              <a:cs typeface="Times New Roman" pitchFamily="18" charset="0"/>
            </a:endParaRPr>
          </a:p>
          <a:p>
            <a:pPr marL="0" indent="0" algn="ctr">
              <a:lnSpc>
                <a:spcPct val="150000"/>
              </a:lnSpc>
              <a:buNone/>
            </a:pPr>
            <a:endParaRPr lang="en-TT" sz="2400" b="1" dirty="0">
              <a:latin typeface="Times New Roman" pitchFamily="18" charset="0"/>
              <a:cs typeface="Times New Roman" pitchFamily="18" charset="0"/>
            </a:endParaRPr>
          </a:p>
          <a:p>
            <a:pPr marL="0" indent="0" algn="ctr">
              <a:lnSpc>
                <a:spcPct val="150000"/>
              </a:lnSpc>
              <a:buNone/>
            </a:pPr>
            <a:endParaRPr lang="en-TT" sz="2400" b="1" dirty="0">
              <a:latin typeface="Times New Roman" pitchFamily="18" charset="0"/>
              <a:cs typeface="Times New Roman" pitchFamily="18" charset="0"/>
            </a:endParaRPr>
          </a:p>
          <a:p>
            <a:pPr marL="0" indent="0" algn="ctr">
              <a:lnSpc>
                <a:spcPct val="150000"/>
              </a:lnSpc>
              <a:buNone/>
            </a:pPr>
            <a:endParaRPr lang="en-TT" sz="2400" b="1" dirty="0">
              <a:latin typeface="Times New Roman" pitchFamily="18" charset="0"/>
              <a:cs typeface="Times New Roman" pitchFamily="18" charset="0"/>
            </a:endParaRPr>
          </a:p>
          <a:p>
            <a:pPr marL="0" indent="0" algn="ctr">
              <a:lnSpc>
                <a:spcPct val="150000"/>
              </a:lnSpc>
              <a:buNone/>
            </a:pPr>
            <a:endParaRPr lang="en-TT" sz="2400" b="1" dirty="0">
              <a:latin typeface="Times New Roman" pitchFamily="18" charset="0"/>
              <a:cs typeface="Times New Roman" pitchFamily="18" charset="0"/>
            </a:endParaRPr>
          </a:p>
          <a:p>
            <a:pPr marL="0" indent="0" algn="ctr">
              <a:lnSpc>
                <a:spcPct val="150000"/>
              </a:lnSpc>
              <a:buNone/>
            </a:pPr>
            <a:endParaRPr lang="en-TT" sz="2400" b="1" dirty="0">
              <a:latin typeface="Times New Roman" pitchFamily="18" charset="0"/>
              <a:cs typeface="Times New Roman" pitchFamily="18" charset="0"/>
            </a:endParaRPr>
          </a:p>
          <a:p>
            <a:pPr marL="0" indent="0" algn="ctr">
              <a:lnSpc>
                <a:spcPct val="150000"/>
              </a:lnSpc>
              <a:buNone/>
            </a:pPr>
            <a:endParaRPr lang="en-TT" sz="2400" b="1" dirty="0">
              <a:latin typeface="Times New Roman" pitchFamily="18" charset="0"/>
              <a:cs typeface="Times New Roman" pitchFamily="18" charset="0"/>
            </a:endParaRPr>
          </a:p>
          <a:p>
            <a:pPr marL="0" indent="0" algn="ctr">
              <a:lnSpc>
                <a:spcPct val="150000"/>
              </a:lnSpc>
              <a:buNone/>
            </a:pPr>
            <a:endParaRPr lang="en-TT" sz="2400" b="1" dirty="0">
              <a:latin typeface="Times New Roman" pitchFamily="18" charset="0"/>
              <a:cs typeface="Times New Roman" pitchFamily="18" charset="0"/>
            </a:endParaRPr>
          </a:p>
          <a:p>
            <a:pPr marL="0" indent="0" algn="ctr">
              <a:lnSpc>
                <a:spcPct val="150000"/>
              </a:lnSpc>
              <a:buNone/>
            </a:pPr>
            <a:endParaRPr lang="en-TT" sz="2600" b="1"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
        <p:nvSpPr>
          <p:cNvPr id="7" name="Subtitle 2"/>
          <p:cNvSpPr txBox="1">
            <a:spLocks/>
          </p:cNvSpPr>
          <p:nvPr/>
        </p:nvSpPr>
        <p:spPr>
          <a:xfrm>
            <a:off x="457200" y="1155442"/>
            <a:ext cx="8229600" cy="4970721"/>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50000"/>
              </a:lnSpc>
            </a:pPr>
            <a:r>
              <a:rPr lang="en-TT" sz="2400" dirty="0" smtClean="0">
                <a:latin typeface="Times New Roman" pitchFamily="18" charset="0"/>
                <a:cs typeface="Times New Roman" pitchFamily="18" charset="0"/>
              </a:rPr>
              <a:t>Savings after powerhouse reconfiguration:</a:t>
            </a:r>
            <a:endParaRPr lang="en-TT" sz="2400" dirty="0">
              <a:latin typeface="Times New Roman" pitchFamily="18" charset="0"/>
              <a:cs typeface="Times New Roman" pitchFamily="18" charset="0"/>
            </a:endParaRPr>
          </a:p>
          <a:p>
            <a:pPr>
              <a:lnSpc>
                <a:spcPct val="150000"/>
              </a:lnSpc>
            </a:pPr>
            <a:r>
              <a:rPr lang="en-TT" sz="2400" dirty="0" smtClean="0">
                <a:latin typeface="Times New Roman" pitchFamily="18" charset="0"/>
                <a:cs typeface="Times New Roman" pitchFamily="18" charset="0"/>
              </a:rPr>
              <a:t>Case Study 1 – Gross fuel savings US$78,470,000.</a:t>
            </a:r>
          </a:p>
          <a:p>
            <a:pPr>
              <a:lnSpc>
                <a:spcPct val="150000"/>
              </a:lnSpc>
            </a:pPr>
            <a:r>
              <a:rPr lang="en-TT" sz="2400" dirty="0" smtClean="0">
                <a:latin typeface="Times New Roman" pitchFamily="18" charset="0"/>
                <a:cs typeface="Times New Roman" pitchFamily="18" charset="0"/>
              </a:rPr>
              <a:t>Case Study 2 -  Gross fuel savings US$9,565,000.</a:t>
            </a:r>
          </a:p>
        </p:txBody>
      </p:sp>
    </p:spTree>
    <p:extLst>
      <p:ext uri="{BB962C8B-B14F-4D97-AF65-F5344CB8AC3E}">
        <p14:creationId xmlns:p14="http://schemas.microsoft.com/office/powerpoint/2010/main" val="661353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p:cNvSpPr>
            <a:spLocks noGrp="1"/>
          </p:cNvSpPr>
          <p:nvPr>
            <p:ph type="title"/>
          </p:nvPr>
        </p:nvSpPr>
        <p:spPr>
          <a:xfrm>
            <a:off x="0" y="17868"/>
            <a:ext cx="9143999" cy="1137574"/>
          </a:xfrm>
          <a:solidFill>
            <a:srgbClr val="EBF6F9"/>
          </a:solidFill>
        </p:spPr>
        <p:txBody>
          <a:bodyPr>
            <a:normAutofit/>
          </a:bodyPr>
          <a:lstStyle/>
          <a:p>
            <a:r>
              <a:rPr lang="en-TT" sz="2800" b="1" dirty="0">
                <a:latin typeface="Times New Roman" pitchFamily="18" charset="0"/>
                <a:cs typeface="Times New Roman" pitchFamily="18" charset="0"/>
              </a:rPr>
              <a:t>REFERENCES</a:t>
            </a:r>
          </a:p>
        </p:txBody>
      </p:sp>
      <p:sp>
        <p:nvSpPr>
          <p:cNvPr id="3" name="Subtitle 2"/>
          <p:cNvSpPr>
            <a:spLocks noGrp="1"/>
          </p:cNvSpPr>
          <p:nvPr>
            <p:ph idx="1"/>
          </p:nvPr>
        </p:nvSpPr>
        <p:spPr>
          <a:xfrm>
            <a:off x="457200" y="1155442"/>
            <a:ext cx="8229600" cy="4970721"/>
          </a:xfrm>
        </p:spPr>
        <p:txBody>
          <a:bodyPr>
            <a:normAutofit fontScale="85000" lnSpcReduction="10000"/>
          </a:bodyPr>
          <a:lstStyle/>
          <a:p>
            <a:pPr>
              <a:lnSpc>
                <a:spcPct val="150000"/>
              </a:lnSpc>
            </a:pPr>
            <a:endParaRPr lang="en-TT" sz="2400" dirty="0">
              <a:latin typeface="Times New Roman" pitchFamily="18" charset="0"/>
              <a:cs typeface="Times New Roman" pitchFamily="18" charset="0"/>
            </a:endParaRPr>
          </a:p>
          <a:p>
            <a:pPr>
              <a:lnSpc>
                <a:spcPct val="150000"/>
              </a:lnSpc>
            </a:pPr>
            <a:r>
              <a:rPr lang="en-TT" sz="2400" dirty="0" smtClean="0">
                <a:latin typeface="Times New Roman" pitchFamily="18" charset="0"/>
                <a:cs typeface="Times New Roman" pitchFamily="18" charset="0"/>
              </a:rPr>
              <a:t>Rant </a:t>
            </a:r>
            <a:r>
              <a:rPr lang="en-TT" sz="2400" dirty="0">
                <a:latin typeface="Times New Roman" pitchFamily="18" charset="0"/>
                <a:cs typeface="Times New Roman" pitchFamily="18" charset="0"/>
              </a:rPr>
              <a:t>Z. Exergy, a New Word for Technical Available Work”, Forschung auf dem Gebiete 	des Ingenieurwesens, 22, (1956).</a:t>
            </a:r>
          </a:p>
          <a:p>
            <a:pPr>
              <a:lnSpc>
                <a:spcPct val="150000"/>
              </a:lnSpc>
            </a:pPr>
            <a:r>
              <a:rPr lang="en-TT" sz="2400" dirty="0" smtClean="0">
                <a:latin typeface="Times New Roman" pitchFamily="18" charset="0"/>
                <a:cs typeface="Times New Roman" pitchFamily="18" charset="0"/>
              </a:rPr>
              <a:t>Van </a:t>
            </a:r>
            <a:r>
              <a:rPr lang="en-TT" sz="2400" dirty="0">
                <a:latin typeface="Times New Roman" pitchFamily="18" charset="0"/>
                <a:cs typeface="Times New Roman" pitchFamily="18" charset="0"/>
              </a:rPr>
              <a:t>Gool, W., Bruggink, J.C., (Editors) (1985). Energy and Time in the Economic and </a:t>
            </a:r>
            <a:r>
              <a:rPr lang="en-TT" sz="2400" dirty="0" smtClean="0">
                <a:latin typeface="Times New Roman" pitchFamily="18" charset="0"/>
                <a:cs typeface="Times New Roman" pitchFamily="18" charset="0"/>
              </a:rPr>
              <a:t>Physical Sciences</a:t>
            </a:r>
            <a:r>
              <a:rPr lang="en-TT" sz="2400" dirty="0">
                <a:latin typeface="Times New Roman" pitchFamily="18" charset="0"/>
                <a:cs typeface="Times New Roman" pitchFamily="18" charset="0"/>
              </a:rPr>
              <a:t>, North-Holland Publishing Company.</a:t>
            </a:r>
          </a:p>
          <a:p>
            <a:pPr>
              <a:lnSpc>
                <a:spcPct val="150000"/>
              </a:lnSpc>
            </a:pPr>
            <a:r>
              <a:rPr lang="en-TT" sz="2400" dirty="0" smtClean="0">
                <a:latin typeface="Times New Roman" pitchFamily="18" charset="0"/>
                <a:cs typeface="Times New Roman" pitchFamily="18" charset="0"/>
              </a:rPr>
              <a:t>Cengel</a:t>
            </a:r>
            <a:r>
              <a:rPr lang="en-TT" sz="2400" dirty="0">
                <a:latin typeface="Times New Roman" pitchFamily="18" charset="0"/>
                <a:cs typeface="Times New Roman" pitchFamily="18" charset="0"/>
              </a:rPr>
              <a:t>, Y.A., Michael, A.B., Thermodynamics: An Engineering Approach, 6th Edition, </a:t>
            </a:r>
            <a:r>
              <a:rPr lang="en-TT" sz="2400" dirty="0" smtClean="0">
                <a:latin typeface="Times New Roman" pitchFamily="18" charset="0"/>
                <a:cs typeface="Times New Roman" pitchFamily="18" charset="0"/>
              </a:rPr>
              <a:t>	McGraw Hill </a:t>
            </a:r>
            <a:r>
              <a:rPr lang="en-TT" sz="2400" dirty="0">
                <a:latin typeface="Times New Roman" pitchFamily="18" charset="0"/>
                <a:cs typeface="Times New Roman" pitchFamily="18" charset="0"/>
              </a:rPr>
              <a:t>Companies, Inc., New York.</a:t>
            </a:r>
          </a:p>
          <a:p>
            <a:pPr>
              <a:lnSpc>
                <a:spcPct val="150000"/>
              </a:lnSpc>
            </a:pPr>
            <a:r>
              <a:rPr lang="en-TT" sz="2400" dirty="0" smtClean="0">
                <a:latin typeface="Times New Roman" pitchFamily="18" charset="0"/>
                <a:cs typeface="Times New Roman" pitchFamily="18" charset="0"/>
              </a:rPr>
              <a:t>Kotas</a:t>
            </a:r>
            <a:r>
              <a:rPr lang="en-TT" sz="2400" dirty="0">
                <a:latin typeface="Times New Roman" pitchFamily="18" charset="0"/>
                <a:cs typeface="Times New Roman" pitchFamily="18" charset="0"/>
              </a:rPr>
              <a:t>, T.J., (1985). The Exergy Method of Thermal Plant Analysis, Butterworths Publishing </a:t>
            </a:r>
            <a:r>
              <a:rPr lang="en-TT" sz="2400" dirty="0" smtClean="0">
                <a:latin typeface="Times New Roman" pitchFamily="18" charset="0"/>
                <a:cs typeface="Times New Roman" pitchFamily="18" charset="0"/>
              </a:rPr>
              <a:t>Company</a:t>
            </a:r>
            <a:r>
              <a:rPr lang="en-TT" sz="2400" dirty="0">
                <a:latin typeface="Times New Roman" pitchFamily="18" charset="0"/>
                <a:cs typeface="Times New Roman" pitchFamily="18" charset="0"/>
              </a:rPr>
              <a:t>, London</a:t>
            </a:r>
            <a:r>
              <a:rPr lang="en-TT" sz="2400" dirty="0" smtClean="0">
                <a:latin typeface="Times New Roman" pitchFamily="18" charset="0"/>
                <a:cs typeface="Times New Roman" pitchFamily="18" charset="0"/>
              </a:rPr>
              <a:t>.</a:t>
            </a:r>
            <a:endParaRPr lang="en-TT" sz="2400" dirty="0">
              <a:latin typeface="Times New Roman" pitchFamily="18" charset="0"/>
              <a:cs typeface="Times New Roman" pitchFamily="18" charset="0"/>
            </a:endParaRP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0267" y="17868"/>
            <a:ext cx="1157358" cy="1137574"/>
          </a:xfrm>
          <a:prstGeom prst="rect">
            <a:avLst/>
          </a:prstGeom>
        </p:spPr>
      </p:pic>
    </p:spTree>
    <p:extLst>
      <p:ext uri="{BB962C8B-B14F-4D97-AF65-F5344CB8AC3E}">
        <p14:creationId xmlns:p14="http://schemas.microsoft.com/office/powerpoint/2010/main" val="70869278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395536" y="1196752"/>
            <a:ext cx="8229600" cy="4970721"/>
          </a:xfrm>
        </p:spPr>
        <p:txBody>
          <a:bodyPr>
            <a:normAutofit/>
          </a:bodyPr>
          <a:lstStyle/>
          <a:p>
            <a:pPr marL="0" indent="0" algn="ctr">
              <a:lnSpc>
                <a:spcPct val="150000"/>
              </a:lnSpc>
              <a:buNone/>
            </a:pPr>
            <a:endParaRPr lang="en-TT" sz="2400" dirty="0">
              <a:latin typeface="Times New Roman" pitchFamily="18" charset="0"/>
              <a:cs typeface="Times New Roman" pitchFamily="18" charset="0"/>
            </a:endParaRPr>
          </a:p>
          <a:p>
            <a:pPr marL="0" indent="0" algn="ctr">
              <a:lnSpc>
                <a:spcPct val="150000"/>
              </a:lnSpc>
              <a:buNone/>
            </a:pPr>
            <a:endParaRPr lang="en-TT" sz="2400" dirty="0">
              <a:latin typeface="Times New Roman" pitchFamily="18" charset="0"/>
              <a:cs typeface="Times New Roman" pitchFamily="18" charset="0"/>
            </a:endParaRPr>
          </a:p>
          <a:p>
            <a:pPr marL="0" indent="0" algn="ctr">
              <a:lnSpc>
                <a:spcPct val="150000"/>
              </a:lnSpc>
              <a:buNone/>
            </a:pPr>
            <a:r>
              <a:rPr lang="en-TT" sz="5400" dirty="0">
                <a:solidFill>
                  <a:schemeClr val="accent6"/>
                </a:solidFill>
                <a:latin typeface="Times New Roman" pitchFamily="18" charset="0"/>
                <a:cs typeface="Times New Roman" pitchFamily="18" charset="0"/>
              </a:rPr>
              <a:t>THANK YOU!</a:t>
            </a:r>
          </a:p>
        </p:txBody>
      </p:sp>
      <p:sp>
        <p:nvSpPr>
          <p:cNvPr id="4" name="Footer Placeholder 3"/>
          <p:cNvSpPr>
            <a:spLocks noGrp="1"/>
          </p:cNvSpPr>
          <p:nvPr>
            <p:ph type="ftr" sz="quarter" idx="11"/>
          </p:nvPr>
        </p:nvSpPr>
        <p:spPr>
          <a:xfrm>
            <a:off x="30267" y="6356350"/>
            <a:ext cx="9113733" cy="365125"/>
          </a:xfrm>
        </p:spPr>
        <p:txBody>
          <a:bodyPr/>
          <a:lstStyle/>
          <a:p>
            <a:r>
              <a:rPr lang="en-TT" sz="1800" dirty="0">
                <a:solidFill>
                  <a:srgbClr val="0070C0"/>
                </a:solidFill>
                <a:latin typeface="Times New Roman" pitchFamily="18" charset="0"/>
                <a:cs typeface="Times New Roman" pitchFamily="18" charset="0"/>
              </a:rPr>
              <a:t>IConETech-2020, Faculty of Engineering, The UWI, St. Augustine, Trinidad and Tobago</a:t>
            </a:r>
          </a:p>
        </p:txBody>
      </p:sp>
    </p:spTree>
    <p:extLst>
      <p:ext uri="{BB962C8B-B14F-4D97-AF65-F5344CB8AC3E}">
        <p14:creationId xmlns:p14="http://schemas.microsoft.com/office/powerpoint/2010/main" val="267051328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2981</TotalTime>
  <Words>854</Words>
  <Application>Microsoft Office PowerPoint</Application>
  <PresentationFormat>On-screen Show (4:3)</PresentationFormat>
  <Paragraphs>115</Paragraphs>
  <Slides>9</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Cambria Math</vt:lpstr>
      <vt:lpstr>Times New Roman</vt:lpstr>
      <vt:lpstr>Office Theme</vt:lpstr>
      <vt:lpstr>COMBINED HEAT AND POWER (CHP) SYSTEM OPTIMIZATION USING ENERGY, EXERGY AND THERMODYNAMIC ANALYSIS-Alumina Refinery Power Plant Optimization – Two Case Studies (A21)  Quamie N. Mortley1, Winston A. Mellowes2</vt:lpstr>
      <vt:lpstr>PowerPoint Presentation</vt:lpstr>
      <vt:lpstr>OBJECTIVES</vt:lpstr>
      <vt:lpstr>METHODOLOGY</vt:lpstr>
      <vt:lpstr>RESULTS</vt:lpstr>
      <vt:lpstr>RESULTS</vt:lpstr>
      <vt:lpstr>RESULTS</vt:lpstr>
      <vt:lpstr>REFERENCES</vt:lpstr>
      <vt:lpstr>PowerPoint Presentation</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PAPER Author1, Author2,…AuthorN</dc:title>
  <dc:creator>Victor</dc:creator>
  <cp:lastModifiedBy>Quamie</cp:lastModifiedBy>
  <cp:revision>119</cp:revision>
  <dcterms:created xsi:type="dcterms:W3CDTF">2019-10-16T16:46:00Z</dcterms:created>
  <dcterms:modified xsi:type="dcterms:W3CDTF">2020-05-27T05:21:07Z</dcterms:modified>
</cp:coreProperties>
</file>