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7"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e Dassyne" initials="JD" lastIdx="4" clrIdx="0">
    <p:extLst>
      <p:ext uri="{19B8F6BF-5375-455C-9EA6-DF929625EA0E}">
        <p15:presenceInfo xmlns:p15="http://schemas.microsoft.com/office/powerpoint/2012/main" userId="c88141bbd7e54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6F9"/>
    <a:srgbClr val="D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3161-F3CA-44A1-A006-C0F7209AA749}" type="datetimeFigureOut">
              <a:rPr lang="en-TT" smtClean="0"/>
              <a:t>27/05/2020</a:t>
            </a:fld>
            <a:endParaRPr lang="en-T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E0DD-3E5A-4224-8718-737DF6F1553E}" type="slidenum">
              <a:rPr lang="en-TT" smtClean="0"/>
              <a:t>‹#›</a:t>
            </a:fld>
            <a:endParaRPr lang="en-TT" dirty="0"/>
          </a:p>
        </p:txBody>
      </p:sp>
    </p:spTree>
    <p:extLst>
      <p:ext uri="{BB962C8B-B14F-4D97-AF65-F5344CB8AC3E}">
        <p14:creationId xmlns:p14="http://schemas.microsoft.com/office/powerpoint/2010/main" val="191923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5</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6</a:t>
            </a:fld>
            <a:endParaRPr lang="en-TT" dirty="0"/>
          </a:p>
        </p:txBody>
      </p:sp>
    </p:spTree>
    <p:extLst>
      <p:ext uri="{BB962C8B-B14F-4D97-AF65-F5344CB8AC3E}">
        <p14:creationId xmlns:p14="http://schemas.microsoft.com/office/powerpoint/2010/main" val="122419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7</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8</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9</a:t>
            </a:fld>
            <a:endParaRPr lang="en-TT" dirty="0"/>
          </a:p>
        </p:txBody>
      </p:sp>
    </p:spTree>
    <p:extLst>
      <p:ext uri="{BB962C8B-B14F-4D97-AF65-F5344CB8AC3E}">
        <p14:creationId xmlns:p14="http://schemas.microsoft.com/office/powerpoint/2010/main" val="40841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fld id="{5479CB82-6CC3-428D-A68D-67F325A59BD1}"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1261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6848E96-8550-4204-9365-DF86677B923A}"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17701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873C216-86F7-4589-BB1F-59152E80E299}"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9183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135E4723-821F-4045-B2C8-07497B692DBD}"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648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809C9-75BA-493E-818E-F02B87AE07C1}"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2321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fld id="{954F5F58-62AC-4E01-8D54-C33F86F9D0B1}" type="datetime1">
              <a:rPr lang="en-TT" smtClean="0"/>
              <a:t>27/05/2020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70208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fld id="{1FA43299-DE22-4AAF-B108-5E478A09669E}" type="datetime1">
              <a:rPr lang="en-TT" smtClean="0"/>
              <a:t>27/05/2020</a:t>
            </a:fld>
            <a:endParaRPr lang="en-TT" dirty="0"/>
          </a:p>
        </p:txBody>
      </p:sp>
      <p:sp>
        <p:nvSpPr>
          <p:cNvPr id="8" name="Footer Placeholder 7"/>
          <p:cNvSpPr>
            <a:spLocks noGrp="1"/>
          </p:cNvSpPr>
          <p:nvPr>
            <p:ph type="ftr" sz="quarter" idx="11"/>
          </p:nvPr>
        </p:nvSpPr>
        <p:spPr/>
        <p:txBody>
          <a:bodyPr/>
          <a:lstStyle/>
          <a:p>
            <a:r>
              <a:rPr lang="en-TT" dirty="0"/>
              <a:t>IConETech-2020, Faculty of Engineering, The UWI, St. Augustine, Trinidad and Tobago</a:t>
            </a:r>
          </a:p>
        </p:txBody>
      </p:sp>
      <p:sp>
        <p:nvSpPr>
          <p:cNvPr id="9" name="Slide Number Placeholder 8"/>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52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fld id="{C19193F7-6B76-472E-A7CC-874F93CD227F}" type="datetime1">
              <a:rPr lang="en-TT" smtClean="0"/>
              <a:t>27/05/2020</a:t>
            </a:fld>
            <a:endParaRPr lang="en-TT" dirty="0"/>
          </a:p>
        </p:txBody>
      </p:sp>
      <p:sp>
        <p:nvSpPr>
          <p:cNvPr id="4" name="Footer Placeholder 3"/>
          <p:cNvSpPr>
            <a:spLocks noGrp="1"/>
          </p:cNvSpPr>
          <p:nvPr>
            <p:ph type="ftr" sz="quarter" idx="11"/>
          </p:nvPr>
        </p:nvSpPr>
        <p:spPr/>
        <p:txBody>
          <a:bodyPr/>
          <a:lstStyle/>
          <a:p>
            <a:r>
              <a:rPr lang="en-TT" dirty="0"/>
              <a:t>IConETech-2020, Faculty of Engineering, The UWI, St. Augustine, Trinidad and Tobago</a:t>
            </a:r>
          </a:p>
        </p:txBody>
      </p:sp>
      <p:sp>
        <p:nvSpPr>
          <p:cNvPr id="5" name="Slide Number Placeholder 4"/>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1233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206-7F9C-423C-88D6-F78F082F97F6}" type="datetime1">
              <a:rPr lang="en-TT" smtClean="0"/>
              <a:t>27/05/2020</a:t>
            </a:fld>
            <a:endParaRPr lang="en-TT" dirty="0"/>
          </a:p>
        </p:txBody>
      </p:sp>
      <p:sp>
        <p:nvSpPr>
          <p:cNvPr id="3" name="Footer Placeholder 2"/>
          <p:cNvSpPr>
            <a:spLocks noGrp="1"/>
          </p:cNvSpPr>
          <p:nvPr>
            <p:ph type="ftr" sz="quarter" idx="11"/>
          </p:nvPr>
        </p:nvSpPr>
        <p:spPr/>
        <p:txBody>
          <a:bodyPr/>
          <a:lstStyle/>
          <a:p>
            <a:r>
              <a:rPr lang="en-TT" dirty="0"/>
              <a:t>IConETech-2020, Faculty of Engineering, The UWI, St. Augustine, Trinidad and Tobago</a:t>
            </a:r>
          </a:p>
        </p:txBody>
      </p:sp>
      <p:sp>
        <p:nvSpPr>
          <p:cNvPr id="4" name="Slide Number Placeholder 3"/>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2561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27EE63-D658-44B7-9146-032B521E8E7E}" type="datetime1">
              <a:rPr lang="en-TT" smtClean="0"/>
              <a:t>27/05/2020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0607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27CC-71EE-4E1D-B5CF-41C4781523E7}" type="datetime1">
              <a:rPr lang="en-TT" smtClean="0"/>
              <a:t>27/05/2020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62442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BE9B-811E-48C8-ADAE-81099483855E}" type="datetime1">
              <a:rPr lang="en-TT" smtClean="0"/>
              <a:t>27/05/2020</a:t>
            </a:fld>
            <a:endParaRPr lang="en-T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TT" dirty="0"/>
              <a:t>IConETech-2020, Faculty of Engineering, The UWI, St. Augustine, Trinidad and Tobago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C527-C0FF-4F30-BF88-633D87C91203}" type="slidenum">
              <a:rPr lang="en-TT" smtClean="0"/>
              <a:t>‹#›</a:t>
            </a:fld>
            <a:endParaRPr lang="en-TT" dirty="0"/>
          </a:p>
        </p:txBody>
      </p:sp>
    </p:spTree>
    <p:extLst>
      <p:ext uri="{BB962C8B-B14F-4D97-AF65-F5344CB8AC3E}">
        <p14:creationId xmlns:p14="http://schemas.microsoft.com/office/powerpoint/2010/main" val="202955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68"/>
            <a:ext cx="9143999"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TT" sz="2800" b="1" dirty="0">
              <a:latin typeface="Times New Roman" pitchFamily="18" charset="0"/>
              <a:cs typeface="Times New Roman" pitchFamily="18" charset="0"/>
            </a:endParaRPr>
          </a:p>
        </p:txBody>
      </p:sp>
      <p:sp>
        <p:nvSpPr>
          <p:cNvPr id="2" name="Title 1"/>
          <p:cNvSpPr>
            <a:spLocks noGrp="1"/>
          </p:cNvSpPr>
          <p:nvPr>
            <p:ph type="ctrTitle"/>
          </p:nvPr>
        </p:nvSpPr>
        <p:spPr>
          <a:xfrm>
            <a:off x="639212" y="1155442"/>
            <a:ext cx="7772400" cy="2417574"/>
          </a:xfrm>
        </p:spPr>
        <p:txBody>
          <a:bodyPr>
            <a:normAutofit/>
          </a:bodyPr>
          <a:lstStyle/>
          <a:p>
            <a:r>
              <a:rPr lang="en-TT" sz="2700" b="1" dirty="0" smtClean="0">
                <a:latin typeface="Times New Roman" pitchFamily="18" charset="0"/>
                <a:cs typeface="Times New Roman" pitchFamily="18" charset="0"/>
              </a:rPr>
              <a:t>INDUSTRIAL DISCHARGE TOWARD ZERO DISCHARGE (A22)</a:t>
            </a:r>
            <a:br>
              <a:rPr lang="en-TT" sz="2700" b="1" dirty="0" smtClean="0">
                <a:latin typeface="Times New Roman" pitchFamily="18" charset="0"/>
                <a:cs typeface="Times New Roman" pitchFamily="18" charset="0"/>
              </a:rPr>
            </a:br>
            <a:r>
              <a:rPr lang="en-TT" sz="2700" b="1" dirty="0">
                <a:latin typeface="Times New Roman" pitchFamily="18" charset="0"/>
                <a:cs typeface="Times New Roman" pitchFamily="18" charset="0"/>
              </a:rPr>
              <a:t/>
            </a:r>
            <a:br>
              <a:rPr lang="en-TT" sz="2700" b="1" dirty="0">
                <a:latin typeface="Times New Roman" pitchFamily="18" charset="0"/>
                <a:cs typeface="Times New Roman" pitchFamily="18" charset="0"/>
              </a:rPr>
            </a:br>
            <a:r>
              <a:rPr lang="en-TT" sz="2400" dirty="0" smtClean="0">
                <a:latin typeface="Times New Roman" pitchFamily="18" charset="0"/>
                <a:cs typeface="Times New Roman" pitchFamily="18" charset="0"/>
              </a:rPr>
              <a:t>Quamie N. Mortley</a:t>
            </a:r>
            <a:r>
              <a:rPr lang="en-TT" sz="2400" baseline="30000" dirty="0" smtClean="0">
                <a:latin typeface="Times New Roman" pitchFamily="18" charset="0"/>
                <a:cs typeface="Times New Roman" pitchFamily="18" charset="0"/>
              </a:rPr>
              <a:t>1</a:t>
            </a:r>
            <a:r>
              <a:rPr lang="en-TT" sz="2400" dirty="0" smtClean="0">
                <a:latin typeface="Times New Roman" pitchFamily="18" charset="0"/>
                <a:cs typeface="Times New Roman" pitchFamily="18" charset="0"/>
              </a:rPr>
              <a:t>, Winston A. Mellowes</a:t>
            </a:r>
            <a:r>
              <a:rPr lang="en-TT" sz="2400" baseline="30000" dirty="0" smtClean="0">
                <a:latin typeface="Times New Roman" pitchFamily="18" charset="0"/>
                <a:cs typeface="Times New Roman" pitchFamily="18" charset="0"/>
              </a:rPr>
              <a:t>2E</a:t>
            </a:r>
            <a:endParaRPr lang="en-TT" sz="24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403648" y="3645024"/>
                <a:ext cx="6400800" cy="2016224"/>
              </a:xfrm>
            </p:spPr>
            <p:txBody>
              <a:bodyPr>
                <a:normAutofit lnSpcReduction="10000"/>
              </a:bodyPr>
              <a:lstStyle/>
              <a:p>
                <a:r>
                  <a:rPr lang="en-TT" sz="2400" dirty="0">
                    <a:solidFill>
                      <a:schemeClr val="accent2">
                        <a:lumMod val="75000"/>
                      </a:schemeClr>
                    </a:solidFill>
                    <a:latin typeface="Times New Roman" pitchFamily="18" charset="0"/>
                    <a:cs typeface="Times New Roman" pitchFamily="18" charset="0"/>
                  </a:rPr>
                  <a:t>Author1 </a:t>
                </a:r>
                <a:r>
                  <a:rPr lang="en-TT" sz="2400" dirty="0" smtClean="0">
                    <a:solidFill>
                      <a:schemeClr val="accent2">
                        <a:lumMod val="75000"/>
                      </a:schemeClr>
                    </a:solidFill>
                    <a:latin typeface="Times New Roman" pitchFamily="18" charset="0"/>
                    <a:cs typeface="Times New Roman" pitchFamily="18" charset="0"/>
                  </a:rPr>
                  <a:t>Chemical and Energy Engineering Consultant</a:t>
                </a:r>
              </a:p>
              <a:p>
                <a:endParaRPr lang="en-TT" sz="2400" dirty="0" smtClean="0">
                  <a:solidFill>
                    <a:schemeClr val="accent2">
                      <a:lumMod val="75000"/>
                    </a:schemeClr>
                  </a:solidFill>
                  <a:latin typeface="Times New Roman" pitchFamily="18" charset="0"/>
                  <a:cs typeface="Times New Roman" pitchFamily="18" charset="0"/>
                </a:endParaRPr>
              </a:p>
              <a:p>
                <a:r>
                  <a:rPr lang="en-TT" sz="2400" dirty="0" smtClean="0">
                    <a:solidFill>
                      <a:schemeClr val="accent2">
                        <a:lumMod val="75000"/>
                      </a:schemeClr>
                    </a:solidFill>
                    <a:latin typeface="Times New Roman" pitchFamily="18" charset="0"/>
                    <a:cs typeface="Times New Roman" pitchFamily="18" charset="0"/>
                  </a:rPr>
                  <a:t>Author2 Professor Emeritus</a:t>
                </a:r>
                <a:endParaRPr lang="en-TT" sz="2400" dirty="0">
                  <a:solidFill>
                    <a:schemeClr val="accent2">
                      <a:lumMod val="75000"/>
                    </a:schemeClr>
                  </a:solidFill>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TT" sz="2400" i="1" smtClean="0">
                          <a:solidFill>
                            <a:schemeClr val="accent2">
                              <a:lumMod val="75000"/>
                            </a:schemeClr>
                          </a:solidFill>
                          <a:latin typeface="Cambria Math"/>
                        </a:rPr>
                        <m:t>⋮</m:t>
                      </m:r>
                    </m:oMath>
                  </m:oMathPara>
                </a14:m>
                <a:endParaRPr lang="en-TT" sz="2400" dirty="0">
                  <a:solidFill>
                    <a:schemeClr val="accent2">
                      <a:lumMod val="75000"/>
                    </a:schemeClr>
                  </a:solidFill>
                  <a:latin typeface="Times New Roman" pitchFamily="18" charset="0"/>
                  <a:cs typeface="Times New Roman" pitchFamily="18" charset="0"/>
                </a:endParaRPr>
              </a:p>
              <a:p>
                <a:endParaRPr lang="en-TT" sz="2400" dirty="0">
                  <a:solidFill>
                    <a:schemeClr val="accent2">
                      <a:lumMod val="75000"/>
                    </a:schemeClr>
                  </a:solidFill>
                  <a:latin typeface="Times New Roman" pitchFamily="18" charset="0"/>
                  <a:cs typeface="Times New Roman" pitchFamily="18" charset="0"/>
                </a:endParaRPr>
              </a:p>
              <a:p>
                <a:endParaRPr lang="en-TT" sz="24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403648" y="3645024"/>
                <a:ext cx="6400800" cy="2016224"/>
              </a:xfrm>
              <a:blipFill>
                <a:blip r:embed="rId2"/>
                <a:stretch>
                  <a:fillRect t="-4230"/>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0" y="6093296"/>
            <a:ext cx="9144000" cy="628179"/>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519864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INTRODUCTION</a:t>
            </a:r>
          </a:p>
        </p:txBody>
      </p:sp>
      <p:sp>
        <p:nvSpPr>
          <p:cNvPr id="3" name="Subtitle 2"/>
          <p:cNvSpPr>
            <a:spLocks noGrp="1"/>
          </p:cNvSpPr>
          <p:nvPr>
            <p:ph idx="1"/>
          </p:nvPr>
        </p:nvSpPr>
        <p:spPr>
          <a:xfrm>
            <a:off x="194645" y="983589"/>
            <a:ext cx="8784976" cy="5544615"/>
          </a:xfrm>
        </p:spPr>
        <p:txBody>
          <a:bodyPr>
            <a:normAutofit fontScale="25000" lnSpcReduction="20000"/>
          </a:bodyPr>
          <a:lstStyle/>
          <a:p>
            <a:pPr>
              <a:lnSpc>
                <a:spcPct val="150000"/>
              </a:lnSpc>
            </a:pPr>
            <a:r>
              <a:rPr lang="en-US" sz="8800" dirty="0" smtClean="0">
                <a:latin typeface="Times New Roman" panose="02020603050405020304" pitchFamily="18" charset="0"/>
                <a:cs typeface="Times New Roman" panose="02020603050405020304" pitchFamily="18" charset="0"/>
              </a:rPr>
              <a:t>Alumina is produced from </a:t>
            </a:r>
            <a:r>
              <a:rPr lang="en-US" sz="8800" dirty="0">
                <a:latin typeface="Times New Roman" panose="02020603050405020304" pitchFamily="18" charset="0"/>
                <a:cs typeface="Times New Roman" panose="02020603050405020304" pitchFamily="18" charset="0"/>
              </a:rPr>
              <a:t>bauxite ore, using the Bayer </a:t>
            </a:r>
            <a:r>
              <a:rPr lang="en-US" sz="8800" dirty="0" smtClean="0">
                <a:latin typeface="Times New Roman" panose="02020603050405020304" pitchFamily="18" charset="0"/>
                <a:cs typeface="Times New Roman" panose="02020603050405020304" pitchFamily="18" charset="0"/>
              </a:rPr>
              <a:t>process at a Jamaican refinery. The process </a:t>
            </a:r>
            <a:r>
              <a:rPr lang="en-US" sz="8800" dirty="0">
                <a:latin typeface="Times New Roman" panose="02020603050405020304" pitchFamily="18" charset="0"/>
                <a:cs typeface="Times New Roman" panose="02020603050405020304" pitchFamily="18" charset="0"/>
              </a:rPr>
              <a:t>includes the digestion of bauxite with sodium hydroxide at 135 </a:t>
            </a:r>
            <a:r>
              <a:rPr lang="en-US" sz="8800" baseline="30000" dirty="0">
                <a:latin typeface="Times New Roman" panose="02020603050405020304" pitchFamily="18" charset="0"/>
                <a:cs typeface="Times New Roman" panose="02020603050405020304" pitchFamily="18" charset="0"/>
              </a:rPr>
              <a:t>o</a:t>
            </a:r>
            <a:r>
              <a:rPr lang="en-US" sz="8800" dirty="0" smtClean="0">
                <a:latin typeface="Times New Roman" panose="02020603050405020304" pitchFamily="18" charset="0"/>
                <a:cs typeface="Times New Roman" panose="02020603050405020304" pitchFamily="18" charset="0"/>
              </a:rPr>
              <a:t>C</a:t>
            </a:r>
            <a:r>
              <a:rPr lang="en-US" sz="8800" dirty="0">
                <a:latin typeface="Times New Roman" panose="02020603050405020304" pitchFamily="18" charset="0"/>
                <a:cs typeface="Times New Roman" panose="02020603050405020304" pitchFamily="18" charset="0"/>
              </a:rPr>
              <a:t>, hence the requirement for both steam and power. In the course of this extraction, large quantities (&gt;350 </a:t>
            </a:r>
            <a:r>
              <a:rPr lang="en-US" sz="8800" dirty="0" smtClean="0">
                <a:latin typeface="Times New Roman" panose="02020603050405020304" pitchFamily="18" charset="0"/>
                <a:cs typeface="Times New Roman" panose="02020603050405020304" pitchFamily="18" charset="0"/>
              </a:rPr>
              <a:t>m</a:t>
            </a:r>
            <a:r>
              <a:rPr lang="en-US" sz="8800" baseline="30000" dirty="0" smtClean="0">
                <a:latin typeface="Times New Roman" panose="02020603050405020304" pitchFamily="18" charset="0"/>
                <a:cs typeface="Times New Roman" panose="02020603050405020304" pitchFamily="18" charset="0"/>
              </a:rPr>
              <a:t>3</a:t>
            </a:r>
            <a:r>
              <a:rPr lang="en-US" sz="8800" dirty="0" smtClean="0">
                <a:latin typeface="Times New Roman" panose="02020603050405020304" pitchFamily="18" charset="0"/>
                <a:cs typeface="Times New Roman" panose="02020603050405020304" pitchFamily="18" charset="0"/>
              </a:rPr>
              <a:t> /h</a:t>
            </a:r>
            <a:r>
              <a:rPr lang="en-US" sz="8800" dirty="0">
                <a:latin typeface="Times New Roman" panose="02020603050405020304" pitchFamily="18" charset="0"/>
                <a:cs typeface="Times New Roman" panose="02020603050405020304" pitchFamily="18" charset="0"/>
              </a:rPr>
              <a:t>) of digester condensate are produced. This </a:t>
            </a:r>
            <a:r>
              <a:rPr lang="en-US" sz="8800" dirty="0" smtClean="0">
                <a:latin typeface="Times New Roman" panose="02020603050405020304" pitchFamily="18" charset="0"/>
                <a:cs typeface="Times New Roman" panose="02020603050405020304" pitchFamily="18" charset="0"/>
              </a:rPr>
              <a:t>regenerative condensate </a:t>
            </a:r>
            <a:r>
              <a:rPr lang="en-US" sz="8800" dirty="0">
                <a:latin typeface="Times New Roman" panose="02020603050405020304" pitchFamily="18" charset="0"/>
                <a:cs typeface="Times New Roman" panose="02020603050405020304" pitchFamily="18" charset="0"/>
              </a:rPr>
              <a:t>is cooled, neutralized and discharged from the site to </a:t>
            </a:r>
            <a:r>
              <a:rPr lang="en-US" sz="8800" dirty="0" smtClean="0">
                <a:latin typeface="Times New Roman" panose="02020603050405020304" pitchFamily="18" charset="0"/>
                <a:cs typeface="Times New Roman" panose="02020603050405020304" pitchFamily="18" charset="0"/>
              </a:rPr>
              <a:t>the environment.</a:t>
            </a:r>
          </a:p>
          <a:p>
            <a:pPr marL="0" indent="0">
              <a:lnSpc>
                <a:spcPct val="150000"/>
              </a:lnSpc>
              <a:buNone/>
            </a:pPr>
            <a:endParaRPr lang="en-US" sz="8800" dirty="0" smtClean="0">
              <a:latin typeface="Times New Roman" panose="02020603050405020304" pitchFamily="18" charset="0"/>
              <a:cs typeface="Times New Roman" panose="02020603050405020304" pitchFamily="18" charset="0"/>
            </a:endParaRPr>
          </a:p>
          <a:p>
            <a:pPr>
              <a:lnSpc>
                <a:spcPct val="150000"/>
              </a:lnSpc>
            </a:pPr>
            <a:r>
              <a:rPr lang="en-US" sz="8800" dirty="0">
                <a:latin typeface="Times New Roman" panose="02020603050405020304" pitchFamily="18" charset="0"/>
                <a:cs typeface="Times New Roman" panose="02020603050405020304" pitchFamily="18" charset="0"/>
              </a:rPr>
              <a:t>Well water abstraction is restricted by the Water Resource Authority, there is a requirement for minimized liquid discharge of wastewater, and high cost of energy necessitated using the condensate.  </a:t>
            </a:r>
            <a:r>
              <a:rPr lang="en-JM" sz="8800" dirty="0" smtClean="0">
                <a:latin typeface="Times New Roman" panose="02020603050405020304" pitchFamily="18" charset="0"/>
                <a:cs typeface="Times New Roman" panose="02020603050405020304" pitchFamily="18" charset="0"/>
              </a:rPr>
              <a:t>Removal of Total </a:t>
            </a:r>
            <a:r>
              <a:rPr lang="en-JM" sz="8800" dirty="0">
                <a:latin typeface="Times New Roman" panose="02020603050405020304" pitchFamily="18" charset="0"/>
                <a:cs typeface="Times New Roman" panose="02020603050405020304" pitchFamily="18" charset="0"/>
              </a:rPr>
              <a:t>Organic Carbon (TOC) </a:t>
            </a:r>
            <a:r>
              <a:rPr lang="en-JM" sz="8800" dirty="0" smtClean="0">
                <a:latin typeface="Times New Roman" panose="02020603050405020304" pitchFamily="18" charset="0"/>
                <a:cs typeface="Times New Roman" panose="02020603050405020304" pitchFamily="18" charset="0"/>
              </a:rPr>
              <a:t>prevented </a:t>
            </a:r>
            <a:r>
              <a:rPr lang="en-JM" sz="8800" dirty="0">
                <a:latin typeface="Times New Roman" panose="02020603050405020304" pitchFamily="18" charset="0"/>
                <a:cs typeface="Times New Roman" panose="02020603050405020304" pitchFamily="18" charset="0"/>
              </a:rPr>
              <a:t>re-use as boiler feedwater, with an attached US$10 million cost for the removal of TOC.</a:t>
            </a:r>
            <a:endParaRPr lang="en-US" sz="8800" dirty="0">
              <a:latin typeface="Times New Roman" panose="02020603050405020304" pitchFamily="18" charset="0"/>
              <a:cs typeface="Times New Roman" panose="02020603050405020304" pitchFamily="18" charset="0"/>
            </a:endParaRPr>
          </a:p>
          <a:p>
            <a:pPr>
              <a:lnSpc>
                <a:spcPct val="150000"/>
              </a:lnSpc>
            </a:pPr>
            <a:endParaRPr lang="en-US" sz="8800" dirty="0" smtClean="0">
              <a:latin typeface="Times New Roman" panose="02020603050405020304" pitchFamily="18" charset="0"/>
              <a:cs typeface="Times New Roman" panose="02020603050405020304" pitchFamily="18" charset="0"/>
            </a:endParaRPr>
          </a:p>
          <a:p>
            <a:pPr>
              <a:lnSpc>
                <a:spcPct val="150000"/>
              </a:lnSpc>
            </a:pPr>
            <a:endParaRPr lang="en-US" sz="8800" dirty="0">
              <a:latin typeface="Times New Roman" panose="02020603050405020304" pitchFamily="18" charset="0"/>
              <a:cs typeface="Times New Roman" panose="02020603050405020304" pitchFamily="18" charset="0"/>
            </a:endParaRPr>
          </a:p>
          <a:p>
            <a:pPr>
              <a:lnSpc>
                <a:spcPct val="150000"/>
              </a:lnSpc>
            </a:pPr>
            <a:endParaRPr lang="en-US" sz="6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4400" dirty="0">
              <a:latin typeface="Times New Roman" panose="02020603050405020304" pitchFamily="18" charset="0"/>
              <a:cs typeface="Times New Roman" panose="02020603050405020304" pitchFamily="18" charset="0"/>
            </a:endParaRPr>
          </a:p>
          <a:p>
            <a:pPr marL="0" indent="0">
              <a:lnSpc>
                <a:spcPct val="150000"/>
              </a:lnSpc>
              <a:buNone/>
            </a:pPr>
            <a:endParaRPr lang="en-TT"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007038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OBJECTIVES</a:t>
            </a:r>
          </a:p>
        </p:txBody>
      </p:sp>
      <p:sp>
        <p:nvSpPr>
          <p:cNvPr id="3" name="Subtitle 2"/>
          <p:cNvSpPr>
            <a:spLocks noGrp="1"/>
          </p:cNvSpPr>
          <p:nvPr>
            <p:ph idx="1"/>
          </p:nvPr>
        </p:nvSpPr>
        <p:spPr>
          <a:xfrm>
            <a:off x="251520" y="1155442"/>
            <a:ext cx="8640960" cy="5200908"/>
          </a:xfrm>
        </p:spPr>
        <p:txBody>
          <a:bodyPr>
            <a:normAutofit lnSpcReduction="10000"/>
          </a:bodyPr>
          <a:lstStyle/>
          <a:p>
            <a:pPr>
              <a:lnSpc>
                <a:spcPct val="150000"/>
              </a:lnSpc>
            </a:pPr>
            <a:r>
              <a:rPr lang="en-US" altLang="en-US" sz="2200" dirty="0" smtClean="0">
                <a:latin typeface="Times New Roman" panose="02020603050405020304" pitchFamily="18" charset="0"/>
                <a:cs typeface="Times New Roman" panose="02020603050405020304" pitchFamily="18" charset="0"/>
              </a:rPr>
              <a:t>Given </a:t>
            </a:r>
            <a:r>
              <a:rPr lang="en-US" altLang="en-US" sz="2200" dirty="0">
                <a:latin typeface="Times New Roman" panose="02020603050405020304" pitchFamily="18" charset="0"/>
                <a:cs typeface="Times New Roman" panose="02020603050405020304" pitchFamily="18" charset="0"/>
              </a:rPr>
              <a:t>the required capital outlay for treating water and condensate contaminated with organics, a new approach was required. An engineering approach was used</a:t>
            </a:r>
            <a:r>
              <a:rPr lang="en-US" altLang="en-US" sz="2200" dirty="0" smtClean="0">
                <a:latin typeface="Times New Roman" panose="02020603050405020304" pitchFamily="18" charset="0"/>
                <a:cs typeface="Times New Roman" panose="02020603050405020304" pitchFamily="18" charset="0"/>
              </a:rPr>
              <a:t>.</a:t>
            </a:r>
          </a:p>
          <a:p>
            <a:pPr>
              <a:lnSpc>
                <a:spcPct val="150000"/>
              </a:lnSpc>
            </a:pPr>
            <a:r>
              <a:rPr lang="en-US" sz="2200" dirty="0">
                <a:latin typeface="Times New Roman" panose="02020603050405020304" pitchFamily="18" charset="0"/>
                <a:cs typeface="Times New Roman" panose="02020603050405020304" pitchFamily="18" charset="0"/>
              </a:rPr>
              <a:t>Thermodynamic </a:t>
            </a:r>
            <a:r>
              <a:rPr lang="en-US" sz="2200" dirty="0" smtClean="0">
                <a:latin typeface="Times New Roman" panose="02020603050405020304" pitchFamily="18" charset="0"/>
                <a:cs typeface="Times New Roman" panose="02020603050405020304" pitchFamily="18" charset="0"/>
              </a:rPr>
              <a:t>modelling </a:t>
            </a:r>
            <a:r>
              <a:rPr lang="en-US" sz="2200" dirty="0">
                <a:latin typeface="Times New Roman" panose="02020603050405020304" pitchFamily="18" charset="0"/>
                <a:cs typeface="Times New Roman" panose="02020603050405020304" pitchFamily="18" charset="0"/>
              </a:rPr>
              <a:t>of </a:t>
            </a:r>
            <a:r>
              <a:rPr lang="en-US" sz="2200" dirty="0" smtClean="0">
                <a:latin typeface="Times New Roman" panose="02020603050405020304" pitchFamily="18" charset="0"/>
                <a:cs typeface="Times New Roman" panose="02020603050405020304" pitchFamily="18" charset="0"/>
              </a:rPr>
              <a:t>hydrometallurgical </a:t>
            </a:r>
            <a:r>
              <a:rPr lang="en-US" sz="2200" dirty="0">
                <a:latin typeface="Times New Roman" panose="02020603050405020304" pitchFamily="18" charset="0"/>
                <a:cs typeface="Times New Roman" panose="02020603050405020304" pitchFamily="18" charset="0"/>
              </a:rPr>
              <a:t>p</a:t>
            </a:r>
            <a:r>
              <a:rPr lang="en-US" sz="2200" dirty="0" smtClean="0">
                <a:latin typeface="Times New Roman" panose="02020603050405020304" pitchFamily="18" charset="0"/>
                <a:cs typeface="Times New Roman" panose="02020603050405020304" pitchFamily="18" charset="0"/>
              </a:rPr>
              <a:t>rocesses was </a:t>
            </a:r>
            <a:r>
              <a:rPr lang="en-US" sz="2200" dirty="0">
                <a:latin typeface="Times New Roman" panose="02020603050405020304" pitchFamily="18" charset="0"/>
                <a:cs typeface="Times New Roman" panose="02020603050405020304" pitchFamily="18" charset="0"/>
              </a:rPr>
              <a:t>used. This area of study include the partitioning of volatile compounds among process liquors, steam and condensates in a train of flash vessels, the development of thermodynamically consistent models for organic impurities in Bayer liquors, and the prediction of their mixing properties with major liquor components</a:t>
            </a:r>
            <a:r>
              <a:rPr lang="en-US" sz="2200" dirty="0" smtClean="0">
                <a:latin typeface="Times New Roman" panose="02020603050405020304" pitchFamily="18" charset="0"/>
                <a:cs typeface="Times New Roman" panose="02020603050405020304" pitchFamily="18" charset="0"/>
              </a:rPr>
              <a:t>.</a:t>
            </a:r>
          </a:p>
          <a:p>
            <a:pPr>
              <a:lnSpc>
                <a:spcPct val="150000"/>
              </a:lnSpc>
            </a:pPr>
            <a:r>
              <a:rPr lang="en-US" sz="2200" dirty="0" smtClean="0">
                <a:latin typeface="Times New Roman" panose="02020603050405020304" pitchFamily="18" charset="0"/>
                <a:cs typeface="Times New Roman" panose="02020603050405020304" pitchFamily="18" charset="0"/>
              </a:rPr>
              <a:t>Determine how much organics is portioning in the condensate.</a:t>
            </a:r>
            <a:endParaRPr lang="en-TT" sz="2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
        <p:nvSpPr>
          <p:cNvPr id="6" name="Rectangle 5"/>
          <p:cNvSpPr/>
          <p:nvPr/>
        </p:nvSpPr>
        <p:spPr>
          <a:xfrm>
            <a:off x="377280" y="2060848"/>
            <a:ext cx="8640960" cy="430887"/>
          </a:xfrm>
          <a:prstGeom prst="rect">
            <a:avLst/>
          </a:prstGeom>
        </p:spPr>
        <p:txBody>
          <a:bodyPr wrap="square">
            <a:spAutoFit/>
          </a:bodyPr>
          <a:lstStyle/>
          <a:p>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5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METHODOLOGY</a:t>
            </a:r>
          </a:p>
        </p:txBody>
      </p:sp>
      <p:sp>
        <p:nvSpPr>
          <p:cNvPr id="3" name="Subtitle 2"/>
          <p:cNvSpPr>
            <a:spLocks noGrp="1"/>
          </p:cNvSpPr>
          <p:nvPr>
            <p:ph idx="1"/>
          </p:nvPr>
        </p:nvSpPr>
        <p:spPr>
          <a:xfrm>
            <a:off x="574883" y="4653136"/>
            <a:ext cx="8229600" cy="1703214"/>
          </a:xfrm>
        </p:spPr>
        <p:txBody>
          <a:bodyPr>
            <a:normAutofit lnSpcReduction="10000"/>
          </a:bodyPr>
          <a:lstStyle/>
          <a:p>
            <a:pPr>
              <a:lnSpc>
                <a:spcPct val="150000"/>
              </a:lnSpc>
            </a:pPr>
            <a:r>
              <a:rPr lang="en-TT" sz="2400" dirty="0" smtClean="0">
                <a:latin typeface="Times New Roman" pitchFamily="18" charset="0"/>
                <a:cs typeface="Times New Roman" pitchFamily="18" charset="0"/>
              </a:rPr>
              <a:t>The methodology used was to collect condensate generated at each flash tank by depressurization and investigate the amount of organics portioning in the condensate.</a:t>
            </a: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pic>
        <p:nvPicPr>
          <p:cNvPr id="2" name="Picture 1"/>
          <p:cNvPicPr>
            <a:picLocks noChangeAspect="1"/>
          </p:cNvPicPr>
          <p:nvPr/>
        </p:nvPicPr>
        <p:blipFill>
          <a:blip r:embed="rId3"/>
          <a:stretch>
            <a:fillRect/>
          </a:stretch>
        </p:blipFill>
        <p:spPr>
          <a:xfrm>
            <a:off x="387959" y="1326881"/>
            <a:ext cx="4320480" cy="2869864"/>
          </a:xfrm>
          <a:prstGeom prst="rect">
            <a:avLst/>
          </a:prstGeom>
        </p:spPr>
      </p:pic>
      <p:sp>
        <p:nvSpPr>
          <p:cNvPr id="6" name="Rectangle 5"/>
          <p:cNvSpPr/>
          <p:nvPr/>
        </p:nvSpPr>
        <p:spPr>
          <a:xfrm>
            <a:off x="4214227" y="1404374"/>
            <a:ext cx="4590256" cy="2462213"/>
          </a:xfrm>
          <a:prstGeom prst="rect">
            <a:avLst/>
          </a:prstGeom>
        </p:spPr>
        <p:txBody>
          <a:bodyPr wrap="square">
            <a:spAutoFit/>
          </a:bodyPr>
          <a:lstStyle/>
          <a:p>
            <a:r>
              <a:rPr lang="en-US" sz="2200" b="1" dirty="0" smtClean="0"/>
              <a:t>Figure 1</a:t>
            </a:r>
            <a:r>
              <a:rPr lang="en-US" sz="2200" dirty="0" smtClean="0"/>
              <a:t>-</a:t>
            </a:r>
          </a:p>
          <a:p>
            <a:r>
              <a:rPr lang="en-US" sz="2200" dirty="0" smtClean="0"/>
              <a:t>The </a:t>
            </a:r>
            <a:r>
              <a:rPr lang="en-US" sz="2200" dirty="0"/>
              <a:t>liquor enters the first flash vessel from the digester, passes through the subsequent flash vessels operating at successively lower pressures, and is eventually cooled down to boiling temperature at atmospheric pressure.</a:t>
            </a:r>
          </a:p>
        </p:txBody>
      </p:sp>
    </p:spTree>
    <p:extLst>
      <p:ext uri="{BB962C8B-B14F-4D97-AF65-F5344CB8AC3E}">
        <p14:creationId xmlns:p14="http://schemas.microsoft.com/office/powerpoint/2010/main" val="114765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0" y="-11315"/>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72333" y="4673261"/>
            <a:ext cx="8229600" cy="1643695"/>
          </a:xfrm>
        </p:spPr>
        <p:txBody>
          <a:bodyPr>
            <a:normAutofit/>
          </a:bodyPr>
          <a:lstStyle/>
          <a:p>
            <a:pPr marL="0" indent="0">
              <a:lnSpc>
                <a:spcPct val="150000"/>
              </a:lnSpc>
              <a:buNone/>
            </a:pPr>
            <a:r>
              <a:rPr lang="en-US" sz="2200" b="1" dirty="0" smtClean="0">
                <a:latin typeface="Times New Roman" pitchFamily="18" charset="0"/>
                <a:cs typeface="Times New Roman" pitchFamily="18" charset="0"/>
              </a:rPr>
              <a:t>Figure 2 </a:t>
            </a:r>
            <a:r>
              <a:rPr lang="en-US" sz="2200" dirty="0" smtClean="0">
                <a:latin typeface="Times New Roman" pitchFamily="18" charset="0"/>
                <a:cs typeface="Times New Roman" pitchFamily="18" charset="0"/>
              </a:rPr>
              <a:t>- Relative </a:t>
            </a:r>
            <a:r>
              <a:rPr lang="en-US" sz="2200" dirty="0">
                <a:latin typeface="Times New Roman" pitchFamily="18" charset="0"/>
                <a:cs typeface="Times New Roman" pitchFamily="18" charset="0"/>
              </a:rPr>
              <a:t>amounts of selected volatiles in liquor (■), steam (●), and condensate (∆) </a:t>
            </a:r>
            <a:r>
              <a:rPr lang="en-US" sz="2200" dirty="0" smtClean="0">
                <a:latin typeface="Times New Roman" pitchFamily="18" charset="0"/>
                <a:cs typeface="Times New Roman" pitchFamily="18" charset="0"/>
              </a:rPr>
              <a:t>from analysis </a:t>
            </a:r>
            <a:r>
              <a:rPr lang="en-US" sz="2200" dirty="0">
                <a:latin typeface="Times New Roman" pitchFamily="18" charset="0"/>
                <a:cs typeface="Times New Roman" pitchFamily="18" charset="0"/>
              </a:rPr>
              <a:t>of a train of flash vessels in a Bayer plant</a:t>
            </a:r>
            <a:r>
              <a:rPr lang="en-US" sz="2200" dirty="0" smtClean="0">
                <a:latin typeface="Times New Roman" pitchFamily="18" charset="0"/>
                <a:cs typeface="Times New Roman" pitchFamily="18" charset="0"/>
              </a:rPr>
              <a:t>. The organics in condensate is reduced along the train.</a:t>
            </a:r>
            <a:endParaRPr lang="en-TT" sz="2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pic>
        <p:nvPicPr>
          <p:cNvPr id="8" name="Picture 7"/>
          <p:cNvPicPr>
            <a:picLocks noChangeAspect="1"/>
          </p:cNvPicPr>
          <p:nvPr/>
        </p:nvPicPr>
        <p:blipFill>
          <a:blip r:embed="rId4"/>
          <a:stretch>
            <a:fillRect/>
          </a:stretch>
        </p:blipFill>
        <p:spPr>
          <a:xfrm>
            <a:off x="1043608" y="1155443"/>
            <a:ext cx="6840760" cy="3528030"/>
          </a:xfrm>
          <a:prstGeom prst="rect">
            <a:avLst/>
          </a:prstGeom>
        </p:spPr>
      </p:pic>
    </p:spTree>
    <p:extLst>
      <p:ext uri="{BB962C8B-B14F-4D97-AF65-F5344CB8AC3E}">
        <p14:creationId xmlns:p14="http://schemas.microsoft.com/office/powerpoint/2010/main" val="582976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11" name="Content Placeholder 10"/>
          <p:cNvSpPr>
            <a:spLocks noGrp="1"/>
          </p:cNvSpPr>
          <p:nvPr>
            <p:ph idx="1"/>
          </p:nvPr>
        </p:nvSpPr>
        <p:spPr>
          <a:xfrm>
            <a:off x="457200" y="1155442"/>
            <a:ext cx="8229600" cy="4773372"/>
          </a:xfrm>
        </p:spPr>
        <p:txBody>
          <a:bodyPr>
            <a:normAutofit/>
          </a:bodyPr>
          <a:lstStyle/>
          <a:p>
            <a:pPr marL="0" indent="0">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Table 1 </a:t>
            </a:r>
            <a:r>
              <a:rPr lang="en-US" sz="2400" dirty="0" smtClean="0">
                <a:latin typeface="Times New Roman" pitchFamily="18" charset="0"/>
                <a:cs typeface="Times New Roman" pitchFamily="18" charset="0"/>
              </a:rPr>
              <a:t>– Digester Condensate Chemical Analysis</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
        <p:nvSpPr>
          <p:cNvPr id="10" name="Rectangle 1"/>
          <p:cNvSpPr>
            <a:spLocks noChangeArrowheads="1"/>
          </p:cNvSpPr>
          <p:nvPr/>
        </p:nvSpPr>
        <p:spPr bwMode="auto">
          <a:xfrm>
            <a:off x="2278063" y="2103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2" name="Picture 11"/>
          <p:cNvPicPr>
            <a:picLocks noChangeAspect="1"/>
          </p:cNvPicPr>
          <p:nvPr/>
        </p:nvPicPr>
        <p:blipFill>
          <a:blip r:embed="rId4"/>
          <a:stretch>
            <a:fillRect/>
          </a:stretch>
        </p:blipFill>
        <p:spPr>
          <a:xfrm>
            <a:off x="1187625" y="1674408"/>
            <a:ext cx="6840759" cy="4254406"/>
          </a:xfrm>
          <a:prstGeom prst="rect">
            <a:avLst/>
          </a:prstGeom>
        </p:spPr>
      </p:pic>
    </p:spTree>
    <p:extLst>
      <p:ext uri="{BB962C8B-B14F-4D97-AF65-F5344CB8AC3E}">
        <p14:creationId xmlns:p14="http://schemas.microsoft.com/office/powerpoint/2010/main" val="705078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313026"/>
            <a:ext cx="8229600" cy="5225886"/>
          </a:xfrm>
        </p:spPr>
        <p:txBody>
          <a:bodyPr>
            <a:normAutofit/>
          </a:bodyPr>
          <a:lstStyle/>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6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
        <p:nvSpPr>
          <p:cNvPr id="7" name="Subtitle 2"/>
          <p:cNvSpPr txBox="1">
            <a:spLocks/>
          </p:cNvSpPr>
          <p:nvPr/>
        </p:nvSpPr>
        <p:spPr>
          <a:xfrm>
            <a:off x="457200" y="1155442"/>
            <a:ext cx="8229600" cy="49707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TT" sz="2400" dirty="0" smtClean="0">
                <a:latin typeface="Times New Roman" pitchFamily="18" charset="0"/>
                <a:cs typeface="Times New Roman" pitchFamily="18" charset="0"/>
              </a:rPr>
              <a:t>Condensate fit for use as 600 psig boiler </a:t>
            </a:r>
            <a:r>
              <a:rPr lang="en-TT" sz="2400" dirty="0" err="1" smtClean="0">
                <a:latin typeface="Times New Roman" pitchFamily="18" charset="0"/>
                <a:cs typeface="Times New Roman" pitchFamily="18" charset="0"/>
              </a:rPr>
              <a:t>feedwater</a:t>
            </a:r>
            <a:r>
              <a:rPr lang="en-TT" sz="2400" dirty="0" smtClean="0">
                <a:latin typeface="Times New Roman" pitchFamily="18" charset="0"/>
                <a:cs typeface="Times New Roman" pitchFamily="18" charset="0"/>
              </a:rPr>
              <a:t>.</a:t>
            </a:r>
          </a:p>
          <a:p>
            <a:pPr>
              <a:lnSpc>
                <a:spcPct val="150000"/>
              </a:lnSpc>
            </a:pPr>
            <a:r>
              <a:rPr lang="en-TT" sz="2400" dirty="0" smtClean="0">
                <a:latin typeface="Times New Roman" pitchFamily="18" charset="0"/>
                <a:cs typeface="Times New Roman" pitchFamily="18" charset="0"/>
              </a:rPr>
              <a:t>3,066,000 m</a:t>
            </a:r>
            <a:r>
              <a:rPr lang="en-TT" sz="2400" baseline="30000" dirty="0" smtClean="0">
                <a:latin typeface="Times New Roman" pitchFamily="18" charset="0"/>
                <a:cs typeface="Times New Roman" pitchFamily="18" charset="0"/>
              </a:rPr>
              <a:t>3</a:t>
            </a:r>
            <a:r>
              <a:rPr lang="en-TT" sz="2400" dirty="0" smtClean="0">
                <a:latin typeface="Times New Roman" pitchFamily="18" charset="0"/>
                <a:cs typeface="Times New Roman" pitchFamily="18" charset="0"/>
              </a:rPr>
              <a:t>/year of wastewater removed from the environment.</a:t>
            </a:r>
            <a:endParaRPr lang="en-TT" sz="2400" dirty="0">
              <a:latin typeface="Times New Roman" pitchFamily="18" charset="0"/>
              <a:cs typeface="Times New Roman" pitchFamily="18" charset="0"/>
            </a:endParaRPr>
          </a:p>
          <a:p>
            <a:pPr>
              <a:lnSpc>
                <a:spcPct val="150000"/>
              </a:lnSpc>
            </a:pPr>
            <a:r>
              <a:rPr lang="en-TT" sz="2400" dirty="0" smtClean="0">
                <a:latin typeface="Times New Roman" pitchFamily="18" charset="0"/>
                <a:cs typeface="Times New Roman" pitchFamily="18" charset="0"/>
              </a:rPr>
              <a:t>Avoided cost for water treatment US$10,000,000.</a:t>
            </a:r>
          </a:p>
          <a:p>
            <a:pPr>
              <a:lnSpc>
                <a:spcPct val="150000"/>
              </a:lnSpc>
            </a:pPr>
            <a:r>
              <a:rPr lang="en-TT" sz="2400" dirty="0" smtClean="0">
                <a:latin typeface="Times New Roman" pitchFamily="18" charset="0"/>
                <a:cs typeface="Times New Roman" pitchFamily="18" charset="0"/>
              </a:rPr>
              <a:t>Fuel Savings US$3,000,000/year.</a:t>
            </a:r>
          </a:p>
          <a:p>
            <a:pPr>
              <a:lnSpc>
                <a:spcPct val="150000"/>
              </a:lnSpc>
            </a:pPr>
            <a:r>
              <a:rPr lang="en-TT" sz="2400" dirty="0" smtClean="0">
                <a:latin typeface="Times New Roman" pitchFamily="18" charset="0"/>
                <a:cs typeface="Times New Roman" pitchFamily="18" charset="0"/>
              </a:rPr>
              <a:t>No capital expenditure.</a:t>
            </a:r>
          </a:p>
          <a:p>
            <a:pPr>
              <a:lnSpc>
                <a:spcPct val="150000"/>
              </a:lnSpc>
            </a:pPr>
            <a:r>
              <a:rPr lang="en-TT" sz="2400" dirty="0" smtClean="0">
                <a:latin typeface="Times New Roman" pitchFamily="18" charset="0"/>
                <a:cs typeface="Times New Roman" pitchFamily="18" charset="0"/>
              </a:rPr>
              <a:t>UWI Engineering in action.</a:t>
            </a:r>
          </a:p>
        </p:txBody>
      </p:sp>
    </p:spTree>
    <p:extLst>
      <p:ext uri="{BB962C8B-B14F-4D97-AF65-F5344CB8AC3E}">
        <p14:creationId xmlns:p14="http://schemas.microsoft.com/office/powerpoint/2010/main" val="66135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sp>
        <p:nvSpPr>
          <p:cNvPr id="3" name="Subtitle 2"/>
          <p:cNvSpPr>
            <a:spLocks noGrp="1"/>
          </p:cNvSpPr>
          <p:nvPr>
            <p:ph idx="1"/>
          </p:nvPr>
        </p:nvSpPr>
        <p:spPr>
          <a:xfrm>
            <a:off x="457199" y="1852822"/>
            <a:ext cx="8229600" cy="3785726"/>
          </a:xfrm>
        </p:spPr>
        <p:txBody>
          <a:bodyPr>
            <a:normAutofit fontScale="40000" lnSpcReduction="20000"/>
          </a:bodyPr>
          <a:lstStyle/>
          <a:p>
            <a:pPr>
              <a:lnSpc>
                <a:spcPct val="150000"/>
              </a:lnSpc>
            </a:pPr>
            <a:endParaRPr lang="en-TT" sz="2400" dirty="0">
              <a:latin typeface="Times New Roman" pitchFamily="18" charset="0"/>
              <a:cs typeface="Times New Roman" pitchFamily="18" charset="0"/>
            </a:endParaRPr>
          </a:p>
          <a:p>
            <a:pPr>
              <a:lnSpc>
                <a:spcPct val="150000"/>
              </a:lnSpc>
            </a:pPr>
            <a:r>
              <a:rPr lang="en-TT" sz="4500" dirty="0">
                <a:latin typeface="Times New Roman" pitchFamily="18" charset="0"/>
                <a:cs typeface="Times New Roman" pitchFamily="18" charset="0"/>
              </a:rPr>
              <a:t>[1]	Konigsberger, E. 2010. Thermodynamics of Impurities in Hydrometallurgical </a:t>
            </a:r>
            <a:r>
              <a:rPr lang="en-TT" sz="4500" dirty="0" smtClean="0">
                <a:latin typeface="Times New Roman" pitchFamily="18" charset="0"/>
                <a:cs typeface="Times New Roman" pitchFamily="18" charset="0"/>
              </a:rPr>
              <a:t>	Processes</a:t>
            </a:r>
            <a:r>
              <a:rPr lang="en-TT" sz="4500" dirty="0">
                <a:latin typeface="Times New Roman" pitchFamily="18" charset="0"/>
                <a:cs typeface="Times New Roman" pitchFamily="18" charset="0"/>
              </a:rPr>
              <a:t>, 14th International Symposium on Solubility Phenomena and </a:t>
            </a:r>
            <a:r>
              <a:rPr lang="en-TT" sz="4500" dirty="0" smtClean="0">
                <a:latin typeface="Times New Roman" pitchFamily="18" charset="0"/>
                <a:cs typeface="Times New Roman" pitchFamily="18" charset="0"/>
              </a:rPr>
              <a:t>	Related </a:t>
            </a:r>
            <a:r>
              <a:rPr lang="en-TT" sz="4500" dirty="0">
                <a:latin typeface="Times New Roman" pitchFamily="18" charset="0"/>
                <a:cs typeface="Times New Roman" pitchFamily="18" charset="0"/>
              </a:rPr>
              <a:t>Equilibrium Processes, Leoben, Austria, (25-30 July 2010).</a:t>
            </a:r>
          </a:p>
          <a:p>
            <a:pPr>
              <a:lnSpc>
                <a:spcPct val="150000"/>
              </a:lnSpc>
            </a:pPr>
            <a:r>
              <a:rPr lang="en-TT" sz="4500" dirty="0">
                <a:latin typeface="Times New Roman" pitchFamily="18" charset="0"/>
                <a:cs typeface="Times New Roman" pitchFamily="18" charset="0"/>
              </a:rPr>
              <a:t>[2]	Clapp, C.E, Hayes, M.H.B. Sizes and Shapes of Humic Substances, Soil </a:t>
            </a:r>
            <a:r>
              <a:rPr lang="en-TT" sz="4500" dirty="0" smtClean="0">
                <a:latin typeface="Times New Roman" pitchFamily="18" charset="0"/>
                <a:cs typeface="Times New Roman" pitchFamily="18" charset="0"/>
              </a:rPr>
              <a:t>	Science </a:t>
            </a:r>
            <a:r>
              <a:rPr lang="en-TT" sz="4500" dirty="0">
                <a:latin typeface="Times New Roman" pitchFamily="18" charset="0"/>
                <a:cs typeface="Times New Roman" pitchFamily="18" charset="0"/>
              </a:rPr>
              <a:t>164 (1999).</a:t>
            </a:r>
          </a:p>
          <a:p>
            <a:pPr>
              <a:lnSpc>
                <a:spcPct val="150000"/>
              </a:lnSpc>
            </a:pPr>
            <a:r>
              <a:rPr lang="en-TT" sz="4500" dirty="0">
                <a:latin typeface="Times New Roman" pitchFamily="18" charset="0"/>
                <a:cs typeface="Times New Roman" pitchFamily="18" charset="0"/>
              </a:rPr>
              <a:t>[3]	Mullett, M., et al. Removal of Mercury from an Alumina Refinery Aqueous </a:t>
            </a:r>
            <a:r>
              <a:rPr lang="en-TT" sz="4500" dirty="0" smtClean="0">
                <a:latin typeface="Times New Roman" pitchFamily="18" charset="0"/>
                <a:cs typeface="Times New Roman" pitchFamily="18" charset="0"/>
              </a:rPr>
              <a:t>	Stream</a:t>
            </a:r>
            <a:r>
              <a:rPr lang="en-TT" sz="4500" dirty="0">
                <a:latin typeface="Times New Roman" pitchFamily="18" charset="0"/>
                <a:cs typeface="Times New Roman" pitchFamily="18" charset="0"/>
              </a:rPr>
              <a:t>, Journal of Hazardous Materials, 144 (2007).</a:t>
            </a:r>
          </a:p>
          <a:p>
            <a:pPr>
              <a:lnSpc>
                <a:spcPct val="150000"/>
              </a:lnSpc>
            </a:pPr>
            <a:r>
              <a:rPr lang="en-TT" sz="4500" dirty="0">
                <a:latin typeface="Times New Roman" pitchFamily="18" charset="0"/>
                <a:cs typeface="Times New Roman" pitchFamily="18" charset="0"/>
              </a:rPr>
              <a:t>[4]	Personal communication with GE Betz (now Suez Water Management), </a:t>
            </a:r>
            <a:r>
              <a:rPr lang="en-TT" sz="4500" dirty="0" smtClean="0">
                <a:latin typeface="Times New Roman" pitchFamily="18" charset="0"/>
                <a:cs typeface="Times New Roman" pitchFamily="18" charset="0"/>
              </a:rPr>
              <a:t>	Trevose</a:t>
            </a:r>
            <a:r>
              <a:rPr lang="en-TT" sz="4500" dirty="0">
                <a:latin typeface="Times New Roman" pitchFamily="18" charset="0"/>
                <a:cs typeface="Times New Roman" pitchFamily="18" charset="0"/>
              </a:rPr>
              <a:t>, Pennsylvania, United States, who carried out the water analyses.</a:t>
            </a:r>
          </a:p>
          <a:p>
            <a:pPr>
              <a:lnSpc>
                <a:spcPct val="150000"/>
              </a:lnSpc>
            </a:pP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708692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95536" y="1196752"/>
            <a:ext cx="8229600" cy="4970721"/>
          </a:xfrm>
        </p:spPr>
        <p:txBody>
          <a:bodyPr>
            <a:normAutofit/>
          </a:bodyPr>
          <a:lstStyle/>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r>
              <a:rPr lang="en-TT" sz="5400" dirty="0">
                <a:solidFill>
                  <a:schemeClr val="accent6"/>
                </a:solidFill>
                <a:latin typeface="Times New Roman" pitchFamily="18" charset="0"/>
                <a:cs typeface="Times New Roman" pitchFamily="18" charset="0"/>
              </a:rPr>
              <a:t>THANK YOU!</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spTree>
    <p:extLst>
      <p:ext uri="{BB962C8B-B14F-4D97-AF65-F5344CB8AC3E}">
        <p14:creationId xmlns:p14="http://schemas.microsoft.com/office/powerpoint/2010/main" val="2670513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3068</TotalTime>
  <Words>695</Words>
  <Application>Microsoft Office PowerPoint</Application>
  <PresentationFormat>On-screen Show (4:3)</PresentationFormat>
  <Paragraphs>61</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Cambria Math</vt:lpstr>
      <vt:lpstr>Times New Roman</vt:lpstr>
      <vt:lpstr>Office Theme</vt:lpstr>
      <vt:lpstr>INDUSTRIAL DISCHARGE TOWARD ZERO DISCHARGE (A22)  Quamie N. Mortley1, Winston A. Mellowes2E</vt:lpstr>
      <vt:lpstr>PowerPoint Presentation</vt:lpstr>
      <vt:lpstr>OBJECTIVES</vt:lpstr>
      <vt:lpstr>METHODOLOGY</vt:lpstr>
      <vt:lpstr>RESULTS</vt:lpstr>
      <vt:lpstr>RESULTS</vt:lpstr>
      <vt:lpstr>RESULTS</vt:lpstr>
      <vt:lpstr>REFERENCES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Author1, Author2,…AuthorN</dc:title>
  <dc:creator>Victor</dc:creator>
  <cp:lastModifiedBy>Quamie</cp:lastModifiedBy>
  <cp:revision>148</cp:revision>
  <dcterms:created xsi:type="dcterms:W3CDTF">2019-10-16T16:46:00Z</dcterms:created>
  <dcterms:modified xsi:type="dcterms:W3CDTF">2020-05-27T05:12:08Z</dcterms:modified>
</cp:coreProperties>
</file>