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9" r:id="rId3"/>
    <p:sldId id="268" r:id="rId4"/>
    <p:sldId id="270" r:id="rId5"/>
    <p:sldId id="276" r:id="rId6"/>
    <p:sldId id="284" r:id="rId7"/>
    <p:sldId id="278" r:id="rId8"/>
    <p:sldId id="273" r:id="rId9"/>
    <p:sldId id="267" r:id="rId10"/>
    <p:sldId id="271" r:id="rId11"/>
    <p:sldId id="274" r:id="rId12"/>
    <p:sldId id="280" r:id="rId13"/>
    <p:sldId id="281" r:id="rId14"/>
    <p:sldId id="282" r:id="rId15"/>
    <p:sldId id="283" r:id="rId16"/>
    <p:sldId id="26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ae Dassyne" initials="JD" lastIdx="4" clrIdx="0">
    <p:extLst>
      <p:ext uri="{19B8F6BF-5375-455C-9EA6-DF929625EA0E}">
        <p15:presenceInfo xmlns:p15="http://schemas.microsoft.com/office/powerpoint/2012/main" userId="c88141bbd7e54cb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6F9"/>
    <a:srgbClr val="D9ED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2" autoAdjust="0"/>
    <p:restoredTop sz="94660"/>
  </p:normalViewPr>
  <p:slideViewPr>
    <p:cSldViewPr>
      <p:cViewPr varScale="1">
        <p:scale>
          <a:sx n="104" d="100"/>
          <a:sy n="104" d="100"/>
        </p:scale>
        <p:origin x="171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F43161-F3CA-44A1-A006-C0F7209AA749}" type="datetimeFigureOut">
              <a:rPr lang="en-TT" smtClean="0"/>
              <a:t>05/03/2020</a:t>
            </a:fld>
            <a:endParaRPr lang="en-T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5E0DD-3E5A-4224-8718-737DF6F1553E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919237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5E0DD-3E5A-4224-8718-737DF6F1553E}" type="slidenum">
              <a:rPr lang="en-TT" smtClean="0"/>
              <a:t>16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4084135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9CB82-6CC3-428D-A68D-67F325A59BD1}" type="datetime1">
              <a:rPr lang="en-TT" smtClean="0"/>
              <a:t>05/03/2020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 dirty="0"/>
              <a:t>IConETech-2020, Faculty of Engineering, The UWI, St. Augustine, Trinidad and Tobago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7C527-C0FF-4F30-BF88-633D87C91203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126105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48E96-8550-4204-9365-DF86677B923A}" type="datetime1">
              <a:rPr lang="en-TT" smtClean="0"/>
              <a:t>05/03/2020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/>
              <a:t>IConETech-2020, Faculty of Engineering, The UWI, St. Augustine, Trinidad and Tobago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7C527-C0FF-4F30-BF88-633D87C91203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177010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C216-86F7-4589-BB1F-59152E80E299}" type="datetime1">
              <a:rPr lang="en-TT" smtClean="0"/>
              <a:t>05/03/2020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/>
              <a:t>IConETech-2020, Faculty of Engineering, The UWI, St. Augustine, Trinidad and Tobago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7C527-C0FF-4F30-BF88-633D87C91203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918352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E4723-821F-4045-B2C8-07497B692DBD}" type="datetime1">
              <a:rPr lang="en-TT" smtClean="0"/>
              <a:t>05/03/2020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/>
              <a:t>IConETech-2020, Faculty of Engineering, The UWI, St. Augustine, Trinidad and Tobago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7C527-C0FF-4F30-BF88-633D87C91203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864894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809C9-75BA-493E-818E-F02B87AE07C1}" type="datetime1">
              <a:rPr lang="en-TT" smtClean="0"/>
              <a:t>05/03/2020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/>
              <a:t>IConETech-2020, Faculty of Engineering, The UWI, St. Augustine, Trinidad and Tobago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7C527-C0FF-4F30-BF88-633D87C91203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232194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F5F58-62AC-4E01-8D54-C33F86F9D0B1}" type="datetime1">
              <a:rPr lang="en-TT" smtClean="0"/>
              <a:t>05/03/2020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/>
              <a:t>IConETech-2020, Faculty of Engineering, The UWI, St. Augustine, Trinidad and Tobago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7C527-C0FF-4F30-BF88-633D87C91203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702085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43299-DE22-4AAF-B108-5E478A09669E}" type="datetime1">
              <a:rPr lang="en-TT" smtClean="0"/>
              <a:t>05/03/2020</a:t>
            </a:fld>
            <a:endParaRPr lang="en-T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/>
              <a:t>IConETech-2020, Faculty of Engineering, The UWI, St. Augustine, Trinidad and Tobago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7C527-C0FF-4F30-BF88-633D87C91203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852985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193F7-6B76-472E-A7CC-874F93CD227F}" type="datetime1">
              <a:rPr lang="en-TT" smtClean="0"/>
              <a:t>05/03/2020</a:t>
            </a:fld>
            <a:endParaRPr lang="en-T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/>
              <a:t>IConETech-2020, Faculty of Engineering, The UWI, St. Augustine, Trinidad and Tobago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7C527-C0FF-4F30-BF88-633D87C91203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123380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20206-7F9C-423C-88D6-F78F082F97F6}" type="datetime1">
              <a:rPr lang="en-TT" smtClean="0"/>
              <a:t>05/03/2020</a:t>
            </a:fld>
            <a:endParaRPr lang="en-T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/>
              <a:t>IConETech-2020, Faculty of Engineering, The UWI, St. Augustine, Trinidad and Tobago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7C527-C0FF-4F30-BF88-633D87C91203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256115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EE63-D658-44B7-9146-032B521E8E7E}" type="datetime1">
              <a:rPr lang="en-TT" smtClean="0"/>
              <a:t>05/03/2020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/>
              <a:t>IConETech-2020, Faculty of Engineering, The UWI, St. Augustine, Trinidad and Tobago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7C527-C0FF-4F30-BF88-633D87C91203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060783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C27CC-71EE-4E1D-B5CF-41C4781523E7}" type="datetime1">
              <a:rPr lang="en-TT" smtClean="0"/>
              <a:t>05/03/2020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/>
              <a:t>IConETech-2020, Faculty of Engineering, The UWI, St. Augustine, Trinidad and Tobago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7C527-C0FF-4F30-BF88-633D87C91203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624427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DBE9B-811E-48C8-ADAE-81099483855E}" type="datetime1">
              <a:rPr lang="en-TT" smtClean="0"/>
              <a:t>05/03/2020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TT"/>
              <a:t>IConETech-2020, Faculty of Engineering, The UWI, St. Augustine, Trinidad and Tobago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7C527-C0FF-4F30-BF88-633D87C91203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029559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17868"/>
            <a:ext cx="9143999" cy="1137574"/>
          </a:xfrm>
          <a:prstGeom prst="rect">
            <a:avLst/>
          </a:prstGeom>
          <a:solidFill>
            <a:srgbClr val="EBF6F9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TT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9212" y="155679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AU" b="1" dirty="0"/>
              <a:t>Analysis of the Cause and Effects of Part Defects in ABS Samples Made Using Additive Manufacturing</a:t>
            </a:r>
            <a:br>
              <a:rPr lang="en-TT" b="1" dirty="0">
                <a:latin typeface="Times New Roman" pitchFamily="18" charset="0"/>
                <a:cs typeface="Times New Roman" pitchFamily="18" charset="0"/>
              </a:rPr>
            </a:br>
            <a:r>
              <a:rPr lang="en-TT" sz="2400" dirty="0">
                <a:latin typeface="Times New Roman" pitchFamily="18" charset="0"/>
                <a:cs typeface="Times New Roman" pitchFamily="18" charset="0"/>
              </a:rPr>
              <a:t>Arshad Mohammed</a:t>
            </a:r>
            <a:r>
              <a:rPr lang="en-TT" sz="2400" baseline="30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TT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TT" sz="2400" dirty="0" err="1">
                <a:latin typeface="Times New Roman" pitchFamily="18" charset="0"/>
                <a:cs typeface="Times New Roman" pitchFamily="18" charset="0"/>
              </a:rPr>
              <a:t>Boppana</a:t>
            </a:r>
            <a:r>
              <a:rPr lang="en-TT" sz="2400" dirty="0">
                <a:latin typeface="Times New Roman" pitchFamily="18" charset="0"/>
                <a:cs typeface="Times New Roman" pitchFamily="18" charset="0"/>
              </a:rPr>
              <a:t> V. Chowdary</a:t>
            </a:r>
            <a:r>
              <a:rPr lang="en-TT" sz="24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TT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645024"/>
            <a:ext cx="6400800" cy="2016224"/>
          </a:xfrm>
        </p:spPr>
        <p:txBody>
          <a:bodyPr>
            <a:normAutofit/>
          </a:bodyPr>
          <a:lstStyle/>
          <a:p>
            <a:r>
              <a:rPr lang="en-US" sz="2400" baseline="30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1,2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Faculty of Engineering, The University of the West Indies, Trinidad</a:t>
            </a:r>
            <a:endParaRPr lang="en-TT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TT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093296"/>
            <a:ext cx="9144000" cy="628179"/>
          </a:xfrm>
        </p:spPr>
        <p:txBody>
          <a:bodyPr/>
          <a:lstStyle/>
          <a:p>
            <a:r>
              <a:rPr lang="en-TT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IConETech-2020, Faculty of Engineering, The UWI, St. Augustine, Trinidad and Tobago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7" y="17868"/>
            <a:ext cx="1157358" cy="113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864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17868"/>
            <a:ext cx="9144000" cy="1137574"/>
          </a:xfrm>
          <a:prstGeom prst="rect">
            <a:avLst/>
          </a:prstGeom>
          <a:solidFill>
            <a:srgbClr val="EBF6F9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TT" sz="2800" b="1" dirty="0">
                <a:latin typeface="Times New Roman" pitchFamily="18" charset="0"/>
                <a:cs typeface="Times New Roman" pitchFamily="18" charset="0"/>
              </a:rPr>
              <a:t>Methodology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TT" sz="2200" dirty="0">
                <a:latin typeface="Times New Roman" pitchFamily="18" charset="0"/>
                <a:cs typeface="Times New Roman" pitchFamily="18" charset="0"/>
              </a:rPr>
              <a:t>Samples were made using a Raise3d N2+ </a:t>
            </a:r>
          </a:p>
          <a:p>
            <a:pPr lvl="1">
              <a:lnSpc>
                <a:spcPct val="150000"/>
              </a:lnSpc>
            </a:pPr>
            <a:r>
              <a:rPr lang="en-TT" sz="2200" dirty="0">
                <a:latin typeface="Times New Roman" pitchFamily="18" charset="0"/>
                <a:cs typeface="Times New Roman" pitchFamily="18" charset="0"/>
              </a:rPr>
              <a:t>Enclosed build chamber to maintain a consistent build environment</a:t>
            </a:r>
          </a:p>
          <a:p>
            <a:pPr lvl="1">
              <a:lnSpc>
                <a:spcPct val="150000"/>
              </a:lnSpc>
            </a:pPr>
            <a:r>
              <a:rPr lang="en-TT" sz="2200" dirty="0">
                <a:latin typeface="Times New Roman" pitchFamily="18" charset="0"/>
                <a:cs typeface="Times New Roman" pitchFamily="18" charset="0"/>
              </a:rPr>
              <a:t>Samples were built on the same day to minimize effect of varying external conditions</a:t>
            </a:r>
          </a:p>
          <a:p>
            <a:pPr lvl="1">
              <a:lnSpc>
                <a:spcPct val="150000"/>
              </a:lnSpc>
            </a:pPr>
            <a:r>
              <a:rPr lang="en-TT" sz="2200" dirty="0">
                <a:latin typeface="Times New Roman" pitchFamily="18" charset="0"/>
                <a:cs typeface="Times New Roman" pitchFamily="18" charset="0"/>
              </a:rPr>
              <a:t>After building they were stored in individual bags and an air tight container</a:t>
            </a:r>
          </a:p>
          <a:p>
            <a:pPr>
              <a:lnSpc>
                <a:spcPct val="150000"/>
              </a:lnSpc>
            </a:pPr>
            <a:r>
              <a:rPr lang="en-TT" sz="2200" dirty="0">
                <a:latin typeface="Times New Roman" pitchFamily="18" charset="0"/>
                <a:cs typeface="Times New Roman" pitchFamily="18" charset="0"/>
              </a:rPr>
              <a:t>All samples were tested on the same day, again to minimize external variations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67" y="6356350"/>
            <a:ext cx="9113733" cy="365125"/>
          </a:xfrm>
        </p:spPr>
        <p:txBody>
          <a:bodyPr/>
          <a:lstStyle/>
          <a:p>
            <a:r>
              <a:rPr lang="en-TT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IConETech-2020, Faculty of Engineering, The UWI, St. Augustine, Trinidad and Tobago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7" y="17868"/>
            <a:ext cx="1157358" cy="113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91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17868"/>
            <a:ext cx="9144000" cy="1137574"/>
          </a:xfrm>
          <a:prstGeom prst="rect">
            <a:avLst/>
          </a:prstGeom>
          <a:solidFill>
            <a:srgbClr val="EBF6F9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TT" sz="2800" b="1" dirty="0">
                <a:latin typeface="Times New Roman" pitchFamily="18" charset="0"/>
                <a:cs typeface="Times New Roman" pitchFamily="18" charset="0"/>
              </a:rPr>
              <a:t>RESULTS AND DISCUSSION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67" y="6356350"/>
            <a:ext cx="9113733" cy="365125"/>
          </a:xfrm>
        </p:spPr>
        <p:txBody>
          <a:bodyPr/>
          <a:lstStyle/>
          <a:p>
            <a:r>
              <a:rPr lang="en-TT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IConETech-2020, Faculty of Engineering, The UWI, St. Augustine, Trinidad and Tobago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7" y="17868"/>
            <a:ext cx="1157358" cy="1137574"/>
          </a:xfrm>
          <a:prstGeom prst="rect">
            <a:avLst/>
          </a:prstGeom>
        </p:spPr>
      </p:pic>
      <p:pic>
        <p:nvPicPr>
          <p:cNvPr id="6" name="Content Placeholder 5" descr="Pareto Chart">
            <a:extLst>
              <a:ext uri="{FF2B5EF4-FFF2-40B4-BE49-F238E27FC236}">
                <a16:creationId xmlns:a16="http://schemas.microsoft.com/office/drawing/2014/main" id="{39DF22A6-FC6B-4282-B9BE-25AB627FE6B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27194"/>
            <a:ext cx="5313931" cy="439218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16D72B-A3EF-40CA-B9AD-68422B09180E}"/>
              </a:ext>
            </a:extLst>
          </p:cNvPr>
          <p:cNvSpPr txBox="1"/>
          <p:nvPr/>
        </p:nvSpPr>
        <p:spPr>
          <a:xfrm>
            <a:off x="1115616" y="5777816"/>
            <a:ext cx="795637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Pareto Chart of process parameters and interactions</a:t>
            </a:r>
            <a:endParaRPr lang="en-T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AA460CA-0C81-4F52-BFFA-8CF5830B8867}"/>
              </a:ext>
            </a:extLst>
          </p:cNvPr>
          <p:cNvSpPr txBox="1">
            <a:spLocks/>
          </p:cNvSpPr>
          <p:nvPr/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TT" sz="2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601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17868"/>
            <a:ext cx="9144000" cy="1137574"/>
          </a:xfrm>
          <a:prstGeom prst="rect">
            <a:avLst/>
          </a:prstGeom>
          <a:solidFill>
            <a:srgbClr val="EBF6F9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TT" sz="2800" b="1" dirty="0">
                <a:latin typeface="Times New Roman" pitchFamily="18" charset="0"/>
                <a:cs typeface="Times New Roman" pitchFamily="18" charset="0"/>
              </a:rPr>
              <a:t>RESULTS AND DISCUSSION</a:t>
            </a:r>
          </a:p>
        </p:txBody>
      </p:sp>
      <p:pic>
        <p:nvPicPr>
          <p:cNvPr id="10" name="Picture 9" descr="Failure_mechanisms_Compiled">
            <a:extLst>
              <a:ext uri="{FF2B5EF4-FFF2-40B4-BE49-F238E27FC236}">
                <a16:creationId xmlns:a16="http://schemas.microsoft.com/office/drawing/2014/main" id="{F40BC776-6854-4F84-8361-9C40CA1B2E7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7"/>
          <a:stretch>
            <a:fillRect/>
          </a:stretch>
        </p:blipFill>
        <p:spPr bwMode="auto">
          <a:xfrm>
            <a:off x="1763688" y="1227137"/>
            <a:ext cx="4680520" cy="486615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67" y="6356350"/>
            <a:ext cx="9113733" cy="365125"/>
          </a:xfrm>
        </p:spPr>
        <p:txBody>
          <a:bodyPr/>
          <a:lstStyle/>
          <a:p>
            <a:r>
              <a:rPr lang="en-TT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IConETech-2020, Faculty of Engineering, The UWI, St. Augustine, Trinidad and Tobago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7" y="17868"/>
            <a:ext cx="1157358" cy="11375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16D72B-A3EF-40CA-B9AD-68422B09180E}"/>
              </a:ext>
            </a:extLst>
          </p:cNvPr>
          <p:cNvSpPr txBox="1"/>
          <p:nvPr/>
        </p:nvSpPr>
        <p:spPr>
          <a:xfrm>
            <a:off x="1403648" y="5975994"/>
            <a:ext cx="795637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Various defects observed in the failed samples</a:t>
            </a:r>
            <a:endParaRPr lang="en-T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40091F-F954-4088-A1BB-3F89D1259C42}"/>
              </a:ext>
            </a:extLst>
          </p:cNvPr>
          <p:cNvSpPr txBox="1"/>
          <p:nvPr/>
        </p:nvSpPr>
        <p:spPr>
          <a:xfrm>
            <a:off x="1763688" y="2636912"/>
            <a:ext cx="2304256" cy="43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Deformation</a:t>
            </a:r>
            <a:endParaRPr lang="en-TT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A9B4A4-A3D0-47F0-87E4-EE7C1E672CCE}"/>
              </a:ext>
            </a:extLst>
          </p:cNvPr>
          <p:cNvSpPr txBox="1"/>
          <p:nvPr/>
        </p:nvSpPr>
        <p:spPr>
          <a:xfrm>
            <a:off x="4226262" y="2636912"/>
            <a:ext cx="2866018" cy="43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Layer Delamination</a:t>
            </a:r>
            <a:endParaRPr lang="en-TT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8060C2-0CCC-4C34-9439-53B60DFEDF83}"/>
              </a:ext>
            </a:extLst>
          </p:cNvPr>
          <p:cNvSpPr txBox="1"/>
          <p:nvPr/>
        </p:nvSpPr>
        <p:spPr>
          <a:xfrm>
            <a:off x="899592" y="4262130"/>
            <a:ext cx="2866018" cy="43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Raster Delamination</a:t>
            </a:r>
            <a:endParaRPr lang="en-TT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18A2E6-CE53-4B16-8603-AFE31B1B6CF8}"/>
              </a:ext>
            </a:extLst>
          </p:cNvPr>
          <p:cNvSpPr txBox="1"/>
          <p:nvPr/>
        </p:nvSpPr>
        <p:spPr>
          <a:xfrm>
            <a:off x="3736730" y="4251378"/>
            <a:ext cx="4291653" cy="43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Contour-Infill delamination</a:t>
            </a:r>
            <a:endParaRPr lang="en-TT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F7879A-768B-4480-A665-B5811D97EB62}"/>
              </a:ext>
            </a:extLst>
          </p:cNvPr>
          <p:cNvSpPr txBox="1"/>
          <p:nvPr/>
        </p:nvSpPr>
        <p:spPr>
          <a:xfrm>
            <a:off x="3282624" y="5700239"/>
            <a:ext cx="2304256" cy="43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Sheared layers</a:t>
            </a:r>
            <a:endParaRPr lang="en-TT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85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17868"/>
            <a:ext cx="9144000" cy="1137574"/>
          </a:xfrm>
          <a:prstGeom prst="rect">
            <a:avLst/>
          </a:prstGeom>
          <a:solidFill>
            <a:srgbClr val="EBF6F9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TT" sz="2800" b="1" dirty="0">
                <a:latin typeface="Times New Roman" pitchFamily="18" charset="0"/>
                <a:cs typeface="Times New Roman" pitchFamily="18" charset="0"/>
              </a:rPr>
              <a:t>RESULTS AND DISCUSSION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67" y="6356350"/>
            <a:ext cx="9113733" cy="365125"/>
          </a:xfrm>
        </p:spPr>
        <p:txBody>
          <a:bodyPr/>
          <a:lstStyle/>
          <a:p>
            <a:r>
              <a:rPr lang="en-TT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IConETech-2020, Faculty of Engineering, The UWI, St. Augustine, Trinidad and Tobago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7" y="17868"/>
            <a:ext cx="1157358" cy="11375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16D72B-A3EF-40CA-B9AD-68422B09180E}"/>
              </a:ext>
            </a:extLst>
          </p:cNvPr>
          <p:cNvSpPr txBox="1"/>
          <p:nvPr/>
        </p:nvSpPr>
        <p:spPr>
          <a:xfrm>
            <a:off x="107504" y="5456704"/>
            <a:ext cx="9144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 and effect diagram of part failure under compression loading</a:t>
            </a:r>
            <a:endParaRPr lang="en-T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Failuremode Fishbone Diagram (4)">
            <a:extLst>
              <a:ext uri="{FF2B5EF4-FFF2-40B4-BE49-F238E27FC236}">
                <a16:creationId xmlns:a16="http://schemas.microsoft.com/office/drawing/2014/main" id="{B0F02FF8-950B-4946-8AF9-EAE4503F1CD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" r="1157"/>
          <a:stretch/>
        </p:blipFill>
        <p:spPr bwMode="auto">
          <a:xfrm>
            <a:off x="30266" y="1340768"/>
            <a:ext cx="9006230" cy="39306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889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17868"/>
            <a:ext cx="9144000" cy="1137574"/>
          </a:xfrm>
          <a:prstGeom prst="rect">
            <a:avLst/>
          </a:prstGeom>
          <a:solidFill>
            <a:srgbClr val="EBF6F9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TT" sz="2800" b="1" dirty="0">
                <a:latin typeface="Times New Roman" pitchFamily="18" charset="0"/>
                <a:cs typeface="Times New Roman" pitchFamily="18" charset="0"/>
              </a:rPr>
              <a:t>CONCLUSION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TT" sz="2400" dirty="0">
                <a:latin typeface="Times New Roman" pitchFamily="18" charset="0"/>
                <a:cs typeface="Times New Roman" pitchFamily="18" charset="0"/>
              </a:rPr>
              <a:t>The failure for </a:t>
            </a:r>
            <a:r>
              <a:rPr lang="en-TT" sz="2400" dirty="0" err="1">
                <a:latin typeface="Times New Roman" pitchFamily="18" charset="0"/>
                <a:cs typeface="Times New Roman" pitchFamily="18" charset="0"/>
              </a:rPr>
              <a:t>MatEx</a:t>
            </a:r>
            <a:r>
              <a:rPr lang="en-TT" sz="2400" dirty="0">
                <a:latin typeface="Times New Roman" pitchFamily="18" charset="0"/>
                <a:cs typeface="Times New Roman" pitchFamily="18" charset="0"/>
              </a:rPr>
              <a:t> parts under compression were categorized into five forms, namely: Layer delamination, buckling, raster delamination, contour-infill delamination, shearing along layer</a:t>
            </a:r>
          </a:p>
          <a:p>
            <a:pPr>
              <a:lnSpc>
                <a:spcPct val="150000"/>
              </a:lnSpc>
            </a:pPr>
            <a:r>
              <a:rPr lang="en-TT" sz="2400" dirty="0">
                <a:latin typeface="Times New Roman" pitchFamily="18" charset="0"/>
                <a:cs typeface="Times New Roman" pitchFamily="18" charset="0"/>
              </a:rPr>
              <a:t>The most common form of failure observed was layer delamination </a:t>
            </a:r>
          </a:p>
          <a:p>
            <a:pPr>
              <a:lnSpc>
                <a:spcPct val="150000"/>
              </a:lnSpc>
            </a:pPr>
            <a:r>
              <a:rPr lang="en-TT" sz="2400" dirty="0">
                <a:latin typeface="Times New Roman" pitchFamily="18" charset="0"/>
                <a:cs typeface="Times New Roman" pitchFamily="18" charset="0"/>
              </a:rPr>
              <a:t>The top three influencers for compressive strength were annealing, the interaction of road width and layer thickness followed by layer thickness.</a:t>
            </a:r>
          </a:p>
          <a:p>
            <a:pPr>
              <a:lnSpc>
                <a:spcPct val="150000"/>
              </a:lnSpc>
            </a:pPr>
            <a:endParaRPr lang="en-TT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TT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67" y="6356350"/>
            <a:ext cx="9113733" cy="365125"/>
          </a:xfrm>
        </p:spPr>
        <p:txBody>
          <a:bodyPr/>
          <a:lstStyle/>
          <a:p>
            <a:r>
              <a:rPr lang="en-TT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IConETech-2020, Faculty of Engineering, The UWI, St. Augustine, Trinidad and Tobago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7" y="17868"/>
            <a:ext cx="1157358" cy="113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39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17868"/>
            <a:ext cx="9144000" cy="1137574"/>
          </a:xfrm>
          <a:prstGeom prst="rect">
            <a:avLst/>
          </a:prstGeom>
          <a:solidFill>
            <a:srgbClr val="EBF6F9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TT" sz="2800" b="1" dirty="0">
                <a:latin typeface="Times New Roman" pitchFamily="18" charset="0"/>
                <a:cs typeface="Times New Roman" pitchFamily="18" charset="0"/>
              </a:rPr>
              <a:t>FUTURE RESEARCH AGENDA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TT" sz="2400" dirty="0">
                <a:latin typeface="Times New Roman" pitchFamily="18" charset="0"/>
                <a:cs typeface="Times New Roman" pitchFamily="18" charset="0"/>
              </a:rPr>
              <a:t>Optimization of annealing parameters </a:t>
            </a:r>
          </a:p>
          <a:p>
            <a:pPr>
              <a:lnSpc>
                <a:spcPct val="150000"/>
              </a:lnSpc>
            </a:pPr>
            <a:r>
              <a:rPr lang="en-TT" sz="2400" dirty="0">
                <a:latin typeface="Times New Roman" pitchFamily="18" charset="0"/>
                <a:cs typeface="Times New Roman" pitchFamily="18" charset="0"/>
              </a:rPr>
              <a:t>Investigation of failure under other loading conditions</a:t>
            </a:r>
          </a:p>
          <a:p>
            <a:pPr>
              <a:lnSpc>
                <a:spcPct val="150000"/>
              </a:lnSpc>
            </a:pPr>
            <a:r>
              <a:rPr lang="en-TT" sz="2400" dirty="0">
                <a:latin typeface="Times New Roman" pitchFamily="18" charset="0"/>
                <a:cs typeface="Times New Roman" pitchFamily="18" charset="0"/>
              </a:rPr>
              <a:t>Testing of recycled and composite materials </a:t>
            </a:r>
          </a:p>
          <a:p>
            <a:pPr>
              <a:lnSpc>
                <a:spcPct val="150000"/>
              </a:lnSpc>
            </a:pPr>
            <a:r>
              <a:rPr lang="en-TT" sz="2400" dirty="0">
                <a:latin typeface="Times New Roman" pitchFamily="18" charset="0"/>
                <a:cs typeface="Times New Roman" pitchFamily="18" charset="0"/>
              </a:rPr>
              <a:t>Quantitative analysis on the bond strength of </a:t>
            </a:r>
            <a:r>
              <a:rPr lang="en-TT" sz="2400" dirty="0" err="1">
                <a:latin typeface="Times New Roman" pitchFamily="18" charset="0"/>
                <a:cs typeface="Times New Roman" pitchFamily="18" charset="0"/>
              </a:rPr>
              <a:t>rasters</a:t>
            </a:r>
            <a:endParaRPr lang="en-TT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67" y="6356350"/>
            <a:ext cx="9113733" cy="365125"/>
          </a:xfrm>
        </p:spPr>
        <p:txBody>
          <a:bodyPr/>
          <a:lstStyle/>
          <a:p>
            <a:r>
              <a:rPr lang="en-TT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IConETech-2020, Faculty of Engineering, The UWI, St. Augustine, Trinidad and Tobago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7" y="17868"/>
            <a:ext cx="1157358" cy="113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11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97072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TT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TT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TT" sz="54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THANK YOU!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67" y="6356350"/>
            <a:ext cx="9113733" cy="365125"/>
          </a:xfrm>
        </p:spPr>
        <p:txBody>
          <a:bodyPr/>
          <a:lstStyle/>
          <a:p>
            <a:r>
              <a:rPr lang="en-TT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IConETech-2020, Faculty of Engineering, The UWI, St. Augustine, Trinidad and Tobago</a:t>
            </a:r>
          </a:p>
        </p:txBody>
      </p:sp>
    </p:spTree>
    <p:extLst>
      <p:ext uri="{BB962C8B-B14F-4D97-AF65-F5344CB8AC3E}">
        <p14:creationId xmlns:p14="http://schemas.microsoft.com/office/powerpoint/2010/main" val="2670513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17868"/>
            <a:ext cx="9144000" cy="1137574"/>
          </a:xfrm>
          <a:prstGeom prst="rect">
            <a:avLst/>
          </a:prstGeom>
          <a:solidFill>
            <a:srgbClr val="EBF6F9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TT" sz="2800" b="1" dirty="0">
                <a:latin typeface="Times New Roman" pitchFamily="18" charset="0"/>
                <a:cs typeface="Times New Roman" pitchFamily="18" charset="0"/>
              </a:rPr>
              <a:t>PRESENTATION OUTLINE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and Discussion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Research Agenda</a:t>
            </a:r>
          </a:p>
          <a:p>
            <a:pPr marL="0" indent="0">
              <a:lnSpc>
                <a:spcPct val="150000"/>
              </a:lnSpc>
              <a:buNone/>
            </a:pPr>
            <a:endParaRPr lang="en-TT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67" y="6356350"/>
            <a:ext cx="9113733" cy="365125"/>
          </a:xfrm>
        </p:spPr>
        <p:txBody>
          <a:bodyPr/>
          <a:lstStyle/>
          <a:p>
            <a:r>
              <a:rPr lang="en-TT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IConETech-2020, Faculty of Engineering, The UWI, St. Augustine, Trinidad and Tobago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7" y="17868"/>
            <a:ext cx="1157358" cy="113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03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17868"/>
            <a:ext cx="9144000" cy="1137574"/>
          </a:xfrm>
          <a:prstGeom prst="rect">
            <a:avLst/>
          </a:prstGeom>
          <a:solidFill>
            <a:srgbClr val="EBF6F9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TT" sz="2800" b="1" dirty="0">
                <a:latin typeface="Times New Roman" pitchFamily="18" charset="0"/>
                <a:cs typeface="Times New Roman" pitchFamily="18" charset="0"/>
              </a:rPr>
              <a:t>INTRODUCTION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 Extrusion (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MatEx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an Additive Manufacturing (AM) technique of creating parts by depositing material through a nozzle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67" y="6356350"/>
            <a:ext cx="9113733" cy="365125"/>
          </a:xfrm>
        </p:spPr>
        <p:txBody>
          <a:bodyPr/>
          <a:lstStyle/>
          <a:p>
            <a:r>
              <a:rPr lang="en-TT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IConETech-2020, Faculty of Engineering, The UWI, St. Augustine, Trinidad and Tobago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7" y="17868"/>
            <a:ext cx="1157358" cy="1137574"/>
          </a:xfrm>
          <a:prstGeom prst="rect">
            <a:avLst/>
          </a:prstGeom>
        </p:spPr>
      </p:pic>
      <p:pic>
        <p:nvPicPr>
          <p:cNvPr id="6" name="Content Placeholder 10">
            <a:extLst>
              <a:ext uri="{FF2B5EF4-FFF2-40B4-BE49-F238E27FC236}">
                <a16:creationId xmlns:a16="http://schemas.microsoft.com/office/drawing/2014/main" id="{0C4A34CC-6C6B-4A15-AE70-69A20FFB72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215962"/>
            <a:ext cx="3271093" cy="32710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3EE6108-3638-45E8-908B-51348B1156D4}"/>
              </a:ext>
            </a:extLst>
          </p:cNvPr>
          <p:cNvSpPr txBox="1"/>
          <p:nvPr/>
        </p:nvSpPr>
        <p:spPr>
          <a:xfrm>
            <a:off x="2226352" y="5589240"/>
            <a:ext cx="469129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 view of layer building process</a:t>
            </a:r>
            <a:endParaRPr lang="en-T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82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17868"/>
            <a:ext cx="9144000" cy="1137574"/>
          </a:xfrm>
          <a:prstGeom prst="rect">
            <a:avLst/>
          </a:prstGeom>
          <a:solidFill>
            <a:srgbClr val="EBF6F9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TT" sz="2800" b="1" dirty="0">
                <a:latin typeface="Times New Roman" pitchFamily="18" charset="0"/>
                <a:cs typeface="Times New Roman" pitchFamily="18" charset="0"/>
              </a:rPr>
              <a:t>INTRODUCTION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67" y="6356350"/>
            <a:ext cx="9113733" cy="365125"/>
          </a:xfrm>
        </p:spPr>
        <p:txBody>
          <a:bodyPr/>
          <a:lstStyle/>
          <a:p>
            <a:r>
              <a:rPr lang="en-TT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IConETech-2020, Faculty of Engineering, The UWI, St. Augustine, Trinidad and Tobago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7" y="17868"/>
            <a:ext cx="1157358" cy="1137574"/>
          </a:xfrm>
          <a:prstGeom prst="rect">
            <a:avLst/>
          </a:prstGeom>
        </p:spPr>
      </p:pic>
      <p:pic>
        <p:nvPicPr>
          <p:cNvPr id="8" name="Content Placeholder 7" descr="A close up of a logo&#10;&#10;Description automatically generated">
            <a:extLst>
              <a:ext uri="{FF2B5EF4-FFF2-40B4-BE49-F238E27FC236}">
                <a16:creationId xmlns:a16="http://schemas.microsoft.com/office/drawing/2014/main" id="{02C69DD0-D657-4B6F-A5CF-C9D03D3A4E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49" t="74363"/>
          <a:stretch/>
        </p:blipFill>
        <p:spPr>
          <a:xfrm>
            <a:off x="2411760" y="1716474"/>
            <a:ext cx="3681538" cy="3425051"/>
          </a:xfr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8A3A95F-3E35-403E-AB7F-837D15506EC7}"/>
              </a:ext>
            </a:extLst>
          </p:cNvPr>
          <p:cNvCxnSpPr>
            <a:cxnSpLocks/>
          </p:cNvCxnSpPr>
          <p:nvPr/>
        </p:nvCxnSpPr>
        <p:spPr>
          <a:xfrm>
            <a:off x="5337602" y="2388882"/>
            <a:ext cx="28803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B3B5DDA-0BAE-4AC8-9EA8-7809E453908F}"/>
              </a:ext>
            </a:extLst>
          </p:cNvPr>
          <p:cNvCxnSpPr>
            <a:cxnSpLocks/>
          </p:cNvCxnSpPr>
          <p:nvPr/>
        </p:nvCxnSpPr>
        <p:spPr>
          <a:xfrm flipH="1">
            <a:off x="6093298" y="2369832"/>
            <a:ext cx="26494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C636ADF-323C-4A96-AFF8-3C34DDA4924A}"/>
              </a:ext>
            </a:extLst>
          </p:cNvPr>
          <p:cNvSpPr txBox="1"/>
          <p:nvPr/>
        </p:nvSpPr>
        <p:spPr>
          <a:xfrm>
            <a:off x="6401486" y="2144105"/>
            <a:ext cx="172819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Contour </a:t>
            </a:r>
            <a:r>
              <a:rPr lang="en-US" dirty="0" err="1"/>
              <a:t>rasters</a:t>
            </a:r>
            <a:endParaRPr lang="en-TT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B76F3AC-FED1-40D0-92AC-5E52BAE74CD3}"/>
              </a:ext>
            </a:extLst>
          </p:cNvPr>
          <p:cNvCxnSpPr>
            <a:cxnSpLocks/>
          </p:cNvCxnSpPr>
          <p:nvPr/>
        </p:nvCxnSpPr>
        <p:spPr>
          <a:xfrm flipV="1">
            <a:off x="4869162" y="2025161"/>
            <a:ext cx="216024" cy="1440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D696E91-DC6F-4116-9CB2-85B84BC070FD}"/>
              </a:ext>
            </a:extLst>
          </p:cNvPr>
          <p:cNvCxnSpPr>
            <a:cxnSpLocks/>
          </p:cNvCxnSpPr>
          <p:nvPr/>
        </p:nvCxnSpPr>
        <p:spPr>
          <a:xfrm flipH="1">
            <a:off x="5445226" y="1485896"/>
            <a:ext cx="203108" cy="20172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8B6D1C2-F193-4793-B8BA-E2F5825B408A}"/>
              </a:ext>
            </a:extLst>
          </p:cNvPr>
          <p:cNvSpPr txBox="1"/>
          <p:nvPr/>
        </p:nvSpPr>
        <p:spPr>
          <a:xfrm>
            <a:off x="5654240" y="1223134"/>
            <a:ext cx="172819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Infill </a:t>
            </a:r>
            <a:r>
              <a:rPr lang="en-US" dirty="0" err="1"/>
              <a:t>rasters</a:t>
            </a:r>
            <a:endParaRPr lang="en-TT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ABD2E61-05B5-4C49-A3C2-C4F9A53768F9}"/>
              </a:ext>
            </a:extLst>
          </p:cNvPr>
          <p:cNvCxnSpPr>
            <a:cxnSpLocks/>
          </p:cNvCxnSpPr>
          <p:nvPr/>
        </p:nvCxnSpPr>
        <p:spPr>
          <a:xfrm flipV="1">
            <a:off x="2708922" y="1823437"/>
            <a:ext cx="216024" cy="1440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63BEB31-DA1E-4A2F-9CB7-B451279CBF8E}"/>
              </a:ext>
            </a:extLst>
          </p:cNvPr>
          <p:cNvCxnSpPr>
            <a:cxnSpLocks/>
          </p:cNvCxnSpPr>
          <p:nvPr/>
        </p:nvCxnSpPr>
        <p:spPr>
          <a:xfrm flipH="1">
            <a:off x="2996954" y="1594327"/>
            <a:ext cx="203108" cy="20172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E387E171-C3B5-4C04-A5EE-09405E55B7D3}"/>
              </a:ext>
            </a:extLst>
          </p:cNvPr>
          <p:cNvSpPr txBox="1"/>
          <p:nvPr/>
        </p:nvSpPr>
        <p:spPr>
          <a:xfrm>
            <a:off x="2855282" y="1207619"/>
            <a:ext cx="230425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Raster-raster airgap</a:t>
            </a:r>
            <a:endParaRPr lang="en-TT" dirty="0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30F3329-4C52-4A7E-8B7F-0036E7EB41E3}"/>
              </a:ext>
            </a:extLst>
          </p:cNvPr>
          <p:cNvCxnSpPr>
            <a:cxnSpLocks/>
          </p:cNvCxnSpPr>
          <p:nvPr/>
        </p:nvCxnSpPr>
        <p:spPr>
          <a:xfrm flipV="1">
            <a:off x="2204866" y="4611889"/>
            <a:ext cx="604726" cy="55838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D29C6CCE-993A-4461-8FDC-106B3098749B}"/>
              </a:ext>
            </a:extLst>
          </p:cNvPr>
          <p:cNvSpPr txBox="1"/>
          <p:nvPr/>
        </p:nvSpPr>
        <p:spPr>
          <a:xfrm>
            <a:off x="231989" y="5227756"/>
            <a:ext cx="269295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Contour-raster interface</a:t>
            </a:r>
            <a:endParaRPr lang="en-TT" dirty="0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79CF5BC-A630-4EA7-B76F-E8A36BA65115}"/>
              </a:ext>
            </a:extLst>
          </p:cNvPr>
          <p:cNvCxnSpPr>
            <a:cxnSpLocks/>
          </p:cNvCxnSpPr>
          <p:nvPr/>
        </p:nvCxnSpPr>
        <p:spPr>
          <a:xfrm>
            <a:off x="4569298" y="4496551"/>
            <a:ext cx="0" cy="26213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817E1E4-FB9E-455A-A56B-036D33DCA9AA}"/>
              </a:ext>
            </a:extLst>
          </p:cNvPr>
          <p:cNvCxnSpPr>
            <a:cxnSpLocks/>
          </p:cNvCxnSpPr>
          <p:nvPr/>
        </p:nvCxnSpPr>
        <p:spPr>
          <a:xfrm flipV="1">
            <a:off x="4569298" y="4925068"/>
            <a:ext cx="0" cy="32316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9E462012-E7F9-45C4-8D05-2D5F7890FCAA}"/>
              </a:ext>
            </a:extLst>
          </p:cNvPr>
          <p:cNvSpPr txBox="1"/>
          <p:nvPr/>
        </p:nvSpPr>
        <p:spPr>
          <a:xfrm>
            <a:off x="3422544" y="5265546"/>
            <a:ext cx="289323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Contour-contour interface</a:t>
            </a:r>
            <a:endParaRPr lang="en-TT" dirty="0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3A7C1AF-C0E8-4A07-8999-6568ABDC59DD}"/>
              </a:ext>
            </a:extLst>
          </p:cNvPr>
          <p:cNvCxnSpPr>
            <a:cxnSpLocks/>
          </p:cNvCxnSpPr>
          <p:nvPr/>
        </p:nvCxnSpPr>
        <p:spPr>
          <a:xfrm flipH="1" flipV="1">
            <a:off x="5805266" y="4818361"/>
            <a:ext cx="713070" cy="10670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E1250887-088B-4D4B-ACA1-725A4E87F461}"/>
              </a:ext>
            </a:extLst>
          </p:cNvPr>
          <p:cNvSpPr txBox="1"/>
          <p:nvPr/>
        </p:nvSpPr>
        <p:spPr>
          <a:xfrm>
            <a:off x="6539396" y="4772193"/>
            <a:ext cx="239650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Void between contours</a:t>
            </a:r>
            <a:endParaRPr lang="en-TT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E27DE1C-B17B-402E-98C4-87D7FA4515C7}"/>
              </a:ext>
            </a:extLst>
          </p:cNvPr>
          <p:cNvCxnSpPr>
            <a:cxnSpLocks/>
          </p:cNvCxnSpPr>
          <p:nvPr/>
        </p:nvCxnSpPr>
        <p:spPr>
          <a:xfrm>
            <a:off x="1745720" y="4339041"/>
            <a:ext cx="1267010" cy="15751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20CA385C-6771-40BB-BB4F-F09544004C1A}"/>
              </a:ext>
            </a:extLst>
          </p:cNvPr>
          <p:cNvSpPr txBox="1"/>
          <p:nvPr/>
        </p:nvSpPr>
        <p:spPr>
          <a:xfrm>
            <a:off x="251377" y="3635229"/>
            <a:ext cx="199136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Void between contour and raster</a:t>
            </a:r>
            <a:endParaRPr lang="en-TT" dirty="0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CC664A5-15F9-425B-8DBD-F3E80058371B}"/>
              </a:ext>
            </a:extLst>
          </p:cNvPr>
          <p:cNvCxnSpPr>
            <a:cxnSpLocks/>
          </p:cNvCxnSpPr>
          <p:nvPr/>
        </p:nvCxnSpPr>
        <p:spPr>
          <a:xfrm>
            <a:off x="2140910" y="1687620"/>
            <a:ext cx="864217" cy="9109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FDD2991-2937-40EA-A226-850E01A675FC}"/>
              </a:ext>
            </a:extLst>
          </p:cNvPr>
          <p:cNvCxnSpPr>
            <a:cxnSpLocks/>
          </p:cNvCxnSpPr>
          <p:nvPr/>
        </p:nvCxnSpPr>
        <p:spPr>
          <a:xfrm>
            <a:off x="2146816" y="2585876"/>
            <a:ext cx="8501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91B3C888-93C0-40D8-8C1F-8E37DADA35CB}"/>
              </a:ext>
            </a:extLst>
          </p:cNvPr>
          <p:cNvSpPr/>
          <p:nvPr/>
        </p:nvSpPr>
        <p:spPr>
          <a:xfrm>
            <a:off x="2052846" y="1917707"/>
            <a:ext cx="263492" cy="654050"/>
          </a:xfrm>
          <a:custGeom>
            <a:avLst/>
            <a:gdLst>
              <a:gd name="connsiteX0" fmla="*/ 142842 w 263492"/>
              <a:gd name="connsiteY0" fmla="*/ 654050 h 654050"/>
              <a:gd name="connsiteX1" fmla="*/ 3142 w 263492"/>
              <a:gd name="connsiteY1" fmla="*/ 311150 h 654050"/>
              <a:gd name="connsiteX2" fmla="*/ 263492 w 263492"/>
              <a:gd name="connsiteY2" fmla="*/ 0 h 65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3492" h="654050">
                <a:moveTo>
                  <a:pt x="142842" y="654050"/>
                </a:moveTo>
                <a:cubicBezTo>
                  <a:pt x="62938" y="537104"/>
                  <a:pt x="-16966" y="420158"/>
                  <a:pt x="3142" y="311150"/>
                </a:cubicBezTo>
                <a:cubicBezTo>
                  <a:pt x="23250" y="202142"/>
                  <a:pt x="195759" y="71967"/>
                  <a:pt x="263492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F6FAD48-48F5-465C-BEC9-F76F82D28B2F}"/>
              </a:ext>
            </a:extLst>
          </p:cNvPr>
          <p:cNvSpPr txBox="1"/>
          <p:nvPr/>
        </p:nvSpPr>
        <p:spPr>
          <a:xfrm>
            <a:off x="548143" y="2023618"/>
            <a:ext cx="139783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Raster angle</a:t>
            </a:r>
            <a:endParaRPr lang="en-TT" dirty="0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C88DF80-BB7C-4C2F-AF3D-EB573E801423}"/>
              </a:ext>
            </a:extLst>
          </p:cNvPr>
          <p:cNvCxnSpPr>
            <a:cxnSpLocks/>
          </p:cNvCxnSpPr>
          <p:nvPr/>
        </p:nvCxnSpPr>
        <p:spPr>
          <a:xfrm>
            <a:off x="5358313" y="2671310"/>
            <a:ext cx="1117226" cy="12260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A645CFD-03E2-4346-90E2-EB15D179A4D0}"/>
              </a:ext>
            </a:extLst>
          </p:cNvPr>
          <p:cNvCxnSpPr>
            <a:cxnSpLocks/>
          </p:cNvCxnSpPr>
          <p:nvPr/>
        </p:nvCxnSpPr>
        <p:spPr>
          <a:xfrm>
            <a:off x="5259830" y="2899093"/>
            <a:ext cx="1114155" cy="11561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FA8C428D-62DF-4563-9B4F-3CC47B311738}"/>
              </a:ext>
            </a:extLst>
          </p:cNvPr>
          <p:cNvCxnSpPr>
            <a:cxnSpLocks/>
          </p:cNvCxnSpPr>
          <p:nvPr/>
        </p:nvCxnSpPr>
        <p:spPr>
          <a:xfrm flipV="1">
            <a:off x="6080708" y="4043695"/>
            <a:ext cx="216024" cy="1440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F9EAD3E4-9680-47E1-A6D7-080EC046E60C}"/>
              </a:ext>
            </a:extLst>
          </p:cNvPr>
          <p:cNvCxnSpPr>
            <a:cxnSpLocks/>
          </p:cNvCxnSpPr>
          <p:nvPr/>
        </p:nvCxnSpPr>
        <p:spPr>
          <a:xfrm flipH="1">
            <a:off x="6437842" y="3592281"/>
            <a:ext cx="203108" cy="20172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18922501-6D9C-48E0-B06A-082DA9774E5B}"/>
              </a:ext>
            </a:extLst>
          </p:cNvPr>
          <p:cNvSpPr txBox="1"/>
          <p:nvPr/>
        </p:nvSpPr>
        <p:spPr>
          <a:xfrm>
            <a:off x="6476238" y="3206894"/>
            <a:ext cx="172819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Road width</a:t>
            </a:r>
            <a:endParaRPr lang="en-TT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25885FA1-5138-4F21-9770-7974C971721C}"/>
              </a:ext>
            </a:extLst>
          </p:cNvPr>
          <p:cNvSpPr txBox="1"/>
          <p:nvPr/>
        </p:nvSpPr>
        <p:spPr>
          <a:xfrm>
            <a:off x="2089796" y="5697000"/>
            <a:ext cx="469129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 view and magnified of layer </a:t>
            </a:r>
            <a:endParaRPr lang="en-T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964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17868"/>
            <a:ext cx="9144000" cy="1137574"/>
          </a:xfrm>
          <a:prstGeom prst="rect">
            <a:avLst/>
          </a:prstGeom>
          <a:solidFill>
            <a:srgbClr val="EBF6F9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TT" sz="2800" b="1" dirty="0">
                <a:latin typeface="Times New Roman" pitchFamily="18" charset="0"/>
                <a:cs typeface="Times New Roman" pitchFamily="18" charset="0"/>
              </a:rPr>
              <a:t>INTRODUCTION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Advantages of AM over traditional systems:</a:t>
            </a:r>
          </a:p>
          <a:p>
            <a:pPr lvl="1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product customization possible</a:t>
            </a:r>
          </a:p>
          <a:p>
            <a:pPr lvl="1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cost and low lead time for small production runs</a:t>
            </a:r>
          </a:p>
          <a:p>
            <a:pPr lvl="1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 and functional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Challenges of AM:</a:t>
            </a:r>
          </a:p>
          <a:p>
            <a:pPr lvl="1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process parameters that directly affect the performance of the product</a:t>
            </a:r>
          </a:p>
          <a:p>
            <a:pPr lvl="1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layer by layer process of AM also results in a reduction of strength of the part</a:t>
            </a:r>
          </a:p>
          <a:p>
            <a:pPr lvl="1">
              <a:lnSpc>
                <a:spcPct val="150000"/>
              </a:lnSpc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TT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67" y="6356350"/>
            <a:ext cx="9113733" cy="365125"/>
          </a:xfrm>
        </p:spPr>
        <p:txBody>
          <a:bodyPr/>
          <a:lstStyle/>
          <a:p>
            <a:r>
              <a:rPr lang="en-TT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IConETech-2020, Faculty of Engineering, The UWI, St. Augustine, Trinidad and Tobago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7" y="17868"/>
            <a:ext cx="1157358" cy="113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01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17868"/>
            <a:ext cx="9144000" cy="1137574"/>
          </a:xfrm>
          <a:prstGeom prst="rect">
            <a:avLst/>
          </a:prstGeom>
          <a:solidFill>
            <a:srgbClr val="EBF6F9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TT" sz="2800" b="1" dirty="0">
                <a:latin typeface="Times New Roman" pitchFamily="18" charset="0"/>
                <a:cs typeface="Times New Roman" pitchFamily="18" charset="0"/>
              </a:rPr>
              <a:t>INTRODUCTION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 trend in literature:</a:t>
            </a:r>
          </a:p>
          <a:p>
            <a:pPr lvl="1"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Optimization of mechanical properties of parts made using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MatEx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Focus of research:</a:t>
            </a:r>
          </a:p>
          <a:p>
            <a:pPr lvl="1"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Investigate the failure of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MatEx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parts under compression</a:t>
            </a:r>
          </a:p>
          <a:p>
            <a:pPr lvl="1"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Investigate the effect of annealing on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MatEx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parts</a:t>
            </a:r>
          </a:p>
          <a:p>
            <a:pPr lvl="1">
              <a:lnSpc>
                <a:spcPct val="150000"/>
              </a:lnSpc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TT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67" y="6356350"/>
            <a:ext cx="9113733" cy="365125"/>
          </a:xfrm>
        </p:spPr>
        <p:txBody>
          <a:bodyPr/>
          <a:lstStyle/>
          <a:p>
            <a:r>
              <a:rPr lang="en-TT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IConETech-2020, Faculty of Engineering, The UWI, St. Augustine, Trinidad and Tobago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7" y="17868"/>
            <a:ext cx="1157358" cy="113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11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17868"/>
            <a:ext cx="9144000" cy="1137574"/>
          </a:xfrm>
          <a:prstGeom prst="rect">
            <a:avLst/>
          </a:prstGeom>
          <a:solidFill>
            <a:srgbClr val="EBF6F9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TT" sz="2800" b="1" dirty="0">
                <a:latin typeface="Times New Roman" pitchFamily="18" charset="0"/>
                <a:cs typeface="Times New Roman" pitchFamily="18" charset="0"/>
              </a:rPr>
              <a:t>METHODOLOGY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67" y="6356350"/>
            <a:ext cx="9113733" cy="365125"/>
          </a:xfrm>
        </p:spPr>
        <p:txBody>
          <a:bodyPr/>
          <a:lstStyle/>
          <a:p>
            <a:r>
              <a:rPr lang="en-TT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IConETech-2020, Faculty of Engineering, The UWI, St. Augustine, Trinidad and Tobago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7" y="17868"/>
            <a:ext cx="1157358" cy="1137574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7956F1C-CA2B-45D7-9AD5-B2076291CBD0}"/>
              </a:ext>
            </a:extLst>
          </p:cNvPr>
          <p:cNvCxnSpPr/>
          <p:nvPr/>
        </p:nvCxnSpPr>
        <p:spPr>
          <a:xfrm>
            <a:off x="2610780" y="2287726"/>
            <a:ext cx="936104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90AE094-6ADB-43FD-AC56-5F58A14D540C}"/>
              </a:ext>
            </a:extLst>
          </p:cNvPr>
          <p:cNvSpPr txBox="1"/>
          <p:nvPr/>
        </p:nvSpPr>
        <p:spPr>
          <a:xfrm>
            <a:off x="598114" y="3209014"/>
            <a:ext cx="1260140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TT" dirty="0"/>
              <a:t>Design Test Specimen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7DA9FC-E132-44EB-87C0-B8DE6B32BB92}"/>
              </a:ext>
            </a:extLst>
          </p:cNvPr>
          <p:cNvSpPr txBox="1"/>
          <p:nvPr/>
        </p:nvSpPr>
        <p:spPr>
          <a:xfrm>
            <a:off x="3963548" y="3102732"/>
            <a:ext cx="1440160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TT" dirty="0"/>
              <a:t>Design Experimental plan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11CF7A0-6139-4597-845B-9C7532BD3EFB}"/>
              </a:ext>
            </a:extLst>
          </p:cNvPr>
          <p:cNvCxnSpPr/>
          <p:nvPr/>
        </p:nvCxnSpPr>
        <p:spPr>
          <a:xfrm>
            <a:off x="5391116" y="2564904"/>
            <a:ext cx="936104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AF39C86-4AFB-44F8-A220-34A78F30AEDB}"/>
              </a:ext>
            </a:extLst>
          </p:cNvPr>
          <p:cNvSpPr txBox="1"/>
          <p:nvPr/>
        </p:nvSpPr>
        <p:spPr>
          <a:xfrm>
            <a:off x="6257670" y="3254077"/>
            <a:ext cx="1440160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TT" dirty="0"/>
              <a:t>Build Specimens</a:t>
            </a:r>
          </a:p>
        </p:txBody>
      </p:sp>
      <p:pic>
        <p:nvPicPr>
          <p:cNvPr id="14" name="Picture 13" descr="A picture containing table&#10;&#10;Description automatically generated">
            <a:extLst>
              <a:ext uri="{FF2B5EF4-FFF2-40B4-BE49-F238E27FC236}">
                <a16:creationId xmlns:a16="http://schemas.microsoft.com/office/drawing/2014/main" id="{C2071DF5-0EDB-4AF6-826B-BBC4B4FDEA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21" y="1207140"/>
            <a:ext cx="931210" cy="18576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30F25CB-2605-4C6F-A63F-3D1C0F4ED8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753" y="1196966"/>
            <a:ext cx="2067749" cy="1867867"/>
          </a:xfrm>
          <a:prstGeom prst="rect">
            <a:avLst/>
          </a:prstGeom>
        </p:spPr>
      </p:pic>
      <p:pic>
        <p:nvPicPr>
          <p:cNvPr id="18" name="Picture 17" descr="A picture containing sitting, computer, table, room&#10;&#10;Description automatically generated">
            <a:extLst>
              <a:ext uri="{FF2B5EF4-FFF2-40B4-BE49-F238E27FC236}">
                <a16:creationId xmlns:a16="http://schemas.microsoft.com/office/drawing/2014/main" id="{B3EE80C8-A541-467B-9E0D-846D38E4F0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618" y="1330594"/>
            <a:ext cx="1289718" cy="1867867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890944E-EEBA-448F-A13D-49FC72D6BC5E}"/>
              </a:ext>
            </a:extLst>
          </p:cNvPr>
          <p:cNvCxnSpPr>
            <a:cxnSpLocks/>
          </p:cNvCxnSpPr>
          <p:nvPr/>
        </p:nvCxnSpPr>
        <p:spPr>
          <a:xfrm>
            <a:off x="6660232" y="3997235"/>
            <a:ext cx="0" cy="62994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A close up of a computer&#10;&#10;Description automatically generated">
            <a:extLst>
              <a:ext uri="{FF2B5EF4-FFF2-40B4-BE49-F238E27FC236}">
                <a16:creationId xmlns:a16="http://schemas.microsoft.com/office/drawing/2014/main" id="{7B7C38D8-379B-4927-A6A0-3530E4E4D3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664" y="4173107"/>
            <a:ext cx="1016889" cy="1476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B0D5120-FF01-4472-A00B-1C526952CCE3}"/>
              </a:ext>
            </a:extLst>
          </p:cNvPr>
          <p:cNvSpPr txBox="1"/>
          <p:nvPr/>
        </p:nvSpPr>
        <p:spPr>
          <a:xfrm>
            <a:off x="6388003" y="5703741"/>
            <a:ext cx="1908212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TT" dirty="0"/>
              <a:t>Testing Specimens</a:t>
            </a:r>
          </a:p>
        </p:txBody>
      </p:sp>
      <p:pic>
        <p:nvPicPr>
          <p:cNvPr id="30" name="Picture 29" descr="A picture containing object, microscope, black, white&#10;&#10;Description automatically generated">
            <a:extLst>
              <a:ext uri="{FF2B5EF4-FFF2-40B4-BE49-F238E27FC236}">
                <a16:creationId xmlns:a16="http://schemas.microsoft.com/office/drawing/2014/main" id="{D16A766C-5B7F-403D-9523-BD2CD5A252F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972" y="4309339"/>
            <a:ext cx="1476500" cy="14765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2CAC453-407F-4CC4-9DB2-F388929DB533}"/>
              </a:ext>
            </a:extLst>
          </p:cNvPr>
          <p:cNvSpPr txBox="1"/>
          <p:nvPr/>
        </p:nvSpPr>
        <p:spPr>
          <a:xfrm>
            <a:off x="3496477" y="5730290"/>
            <a:ext cx="2374300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TT" dirty="0"/>
              <a:t>Observation of failure</a:t>
            </a:r>
          </a:p>
        </p:txBody>
      </p:sp>
      <p:pic>
        <p:nvPicPr>
          <p:cNvPr id="36" name="Picture 35" descr="A close up of a sign&#10;&#10;Description automatically generated">
            <a:extLst>
              <a:ext uri="{FF2B5EF4-FFF2-40B4-BE49-F238E27FC236}">
                <a16:creationId xmlns:a16="http://schemas.microsoft.com/office/drawing/2014/main" id="{7AF656BF-78A0-4554-AAD7-DB7585AEC49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97" y="4627176"/>
            <a:ext cx="1911983" cy="825844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BB8D877B-4514-4FFF-9BAB-281E11147550}"/>
              </a:ext>
            </a:extLst>
          </p:cNvPr>
          <p:cNvSpPr txBox="1"/>
          <p:nvPr/>
        </p:nvSpPr>
        <p:spPr>
          <a:xfrm>
            <a:off x="847785" y="5681704"/>
            <a:ext cx="1552724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TT" dirty="0"/>
              <a:t>Classification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A07701D-6C00-4231-A9F8-56D8FA8417D5}"/>
              </a:ext>
            </a:extLst>
          </p:cNvPr>
          <p:cNvCxnSpPr>
            <a:cxnSpLocks/>
          </p:cNvCxnSpPr>
          <p:nvPr/>
        </p:nvCxnSpPr>
        <p:spPr>
          <a:xfrm flipH="1">
            <a:off x="5391116" y="4866209"/>
            <a:ext cx="882749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D155E7C-C235-43AF-8426-DCB136BA91A6}"/>
              </a:ext>
            </a:extLst>
          </p:cNvPr>
          <p:cNvCxnSpPr>
            <a:cxnSpLocks/>
          </p:cNvCxnSpPr>
          <p:nvPr/>
        </p:nvCxnSpPr>
        <p:spPr>
          <a:xfrm flipH="1">
            <a:off x="2690465" y="4866209"/>
            <a:ext cx="882749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8175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17868"/>
            <a:ext cx="9144000" cy="1137574"/>
          </a:xfrm>
          <a:prstGeom prst="rect">
            <a:avLst/>
          </a:prstGeom>
          <a:solidFill>
            <a:srgbClr val="EBF6F9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METHODOLOGY</a:t>
            </a:r>
            <a:endParaRPr lang="en-TT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An IV-Optimal design of experiments was followed since it allowed for two categorical factors, in this case ‘infill type’ and ‘annealed’. A total of 18 experiments were run</a:t>
            </a:r>
          </a:p>
          <a:p>
            <a:pPr>
              <a:lnSpc>
                <a:spcPct val="150000"/>
              </a:lnSpc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TT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67" y="6356350"/>
            <a:ext cx="9113733" cy="365125"/>
          </a:xfrm>
        </p:spPr>
        <p:txBody>
          <a:bodyPr/>
          <a:lstStyle/>
          <a:p>
            <a:r>
              <a:rPr lang="en-TT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IConETech-2020, Faculty of Engineering, The UWI, St. Augustine, Trinidad and Tobago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7" y="17868"/>
            <a:ext cx="1157358" cy="1137574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275AF22-02D4-4056-8AB0-160F596BB6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642492"/>
              </p:ext>
            </p:extLst>
          </p:nvPr>
        </p:nvGraphicFramePr>
        <p:xfrm>
          <a:off x="1043608" y="3223795"/>
          <a:ext cx="6768753" cy="29023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00989">
                  <a:extLst>
                    <a:ext uri="{9D8B030D-6E8A-4147-A177-3AD203B41FA5}">
                      <a16:colId xmlns:a16="http://schemas.microsoft.com/office/drawing/2014/main" val="2805158810"/>
                    </a:ext>
                  </a:extLst>
                </a:gridCol>
                <a:gridCol w="1227801">
                  <a:extLst>
                    <a:ext uri="{9D8B030D-6E8A-4147-A177-3AD203B41FA5}">
                      <a16:colId xmlns:a16="http://schemas.microsoft.com/office/drawing/2014/main" val="155222895"/>
                    </a:ext>
                  </a:extLst>
                </a:gridCol>
                <a:gridCol w="1472200">
                  <a:extLst>
                    <a:ext uri="{9D8B030D-6E8A-4147-A177-3AD203B41FA5}">
                      <a16:colId xmlns:a16="http://schemas.microsoft.com/office/drawing/2014/main" val="2098127011"/>
                    </a:ext>
                  </a:extLst>
                </a:gridCol>
                <a:gridCol w="1467763">
                  <a:extLst>
                    <a:ext uri="{9D8B030D-6E8A-4147-A177-3AD203B41FA5}">
                      <a16:colId xmlns:a16="http://schemas.microsoft.com/office/drawing/2014/main" val="2342377193"/>
                    </a:ext>
                  </a:extLst>
                </a:gridCol>
              </a:tblGrid>
              <a:tr h="315261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Factor</a:t>
                      </a:r>
                      <a:endParaRPr lang="en-TT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Levels</a:t>
                      </a:r>
                      <a:endParaRPr lang="en-TT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T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156367"/>
                  </a:ext>
                </a:extLst>
              </a:tr>
              <a:tr h="315261">
                <a:tc vMerge="1">
                  <a:txBody>
                    <a:bodyPr/>
                    <a:lstStyle/>
                    <a:p>
                      <a:endParaRPr lang="en-T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Level 1</a:t>
                      </a:r>
                      <a:endParaRPr lang="en-TT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Level 2</a:t>
                      </a:r>
                      <a:endParaRPr lang="en-TT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Level 3</a:t>
                      </a:r>
                      <a:endParaRPr lang="en-TT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6526380"/>
                  </a:ext>
                </a:extLst>
              </a:tr>
              <a:tr h="3775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Layer thickness</a:t>
                      </a:r>
                      <a:endParaRPr lang="en-TT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en-TT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  <a:endParaRPr lang="en-TT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</a:t>
                      </a:r>
                      <a:endParaRPr lang="en-TT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0346506"/>
                  </a:ext>
                </a:extLst>
              </a:tr>
              <a:tr h="3152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Road width</a:t>
                      </a:r>
                      <a:endParaRPr lang="en-TT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</a:t>
                      </a:r>
                      <a:endParaRPr lang="en-TT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0.35</a:t>
                      </a:r>
                      <a:endParaRPr lang="en-TT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</a:t>
                      </a:r>
                      <a:endParaRPr lang="en-TT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1621554"/>
                  </a:ext>
                </a:extLst>
              </a:tr>
              <a:tr h="3152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Airgap</a:t>
                      </a:r>
                      <a:endParaRPr lang="en-TT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TT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0.025</a:t>
                      </a:r>
                      <a:endParaRPr lang="en-TT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en-TT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6871366"/>
                  </a:ext>
                </a:extLst>
              </a:tr>
              <a:tr h="3179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contours</a:t>
                      </a:r>
                      <a:endParaRPr lang="en-TT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TT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TT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TT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4301405"/>
                  </a:ext>
                </a:extLst>
              </a:tr>
              <a:tr h="3152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Build Orientation</a:t>
                      </a:r>
                      <a:endParaRPr lang="en-TT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TT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TT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en-TT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5209021"/>
                  </a:ext>
                </a:extLst>
              </a:tr>
              <a:tr h="3152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Infill Type</a:t>
                      </a:r>
                      <a:endParaRPr lang="en-TT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Lines</a:t>
                      </a:r>
                      <a:endParaRPr lang="en-TT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Honeycomb</a:t>
                      </a:r>
                      <a:endParaRPr lang="en-TT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TT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0971453"/>
                  </a:ext>
                </a:extLst>
              </a:tr>
              <a:tr h="3152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Annealed</a:t>
                      </a:r>
                      <a:endParaRPr lang="en-TT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TT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TT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TT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3922033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1893FB1E-E4A8-45E6-AEC7-EB1DEF79B734}"/>
              </a:ext>
            </a:extLst>
          </p:cNvPr>
          <p:cNvSpPr txBox="1"/>
          <p:nvPr/>
        </p:nvSpPr>
        <p:spPr>
          <a:xfrm>
            <a:off x="1043608" y="2762130"/>
            <a:ext cx="777686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Table 1 summarizing factors and their respective levels</a:t>
            </a:r>
            <a:endParaRPr lang="en-TT" sz="2400" b="1" dirty="0"/>
          </a:p>
        </p:txBody>
      </p:sp>
    </p:spTree>
    <p:extLst>
      <p:ext uri="{BB962C8B-B14F-4D97-AF65-F5344CB8AC3E}">
        <p14:creationId xmlns:p14="http://schemas.microsoft.com/office/powerpoint/2010/main" val="140797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17868"/>
            <a:ext cx="9144000" cy="1137574"/>
          </a:xfrm>
          <a:prstGeom prst="rect">
            <a:avLst/>
          </a:prstGeom>
          <a:solidFill>
            <a:srgbClr val="EBF6F9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METHODOLOGY</a:t>
            </a:r>
            <a:endParaRPr lang="en-TT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67" y="6356350"/>
            <a:ext cx="9113733" cy="365125"/>
          </a:xfrm>
        </p:spPr>
        <p:txBody>
          <a:bodyPr/>
          <a:lstStyle/>
          <a:p>
            <a:r>
              <a:rPr lang="en-TT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IConETech-2020, Faculty of Engineering, The UWI, St. Augustine, Trinidad and Tobago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7" y="17868"/>
            <a:ext cx="1157358" cy="1137574"/>
          </a:xfrm>
          <a:prstGeom prst="rect">
            <a:avLst/>
          </a:prstGeom>
        </p:spPr>
      </p:pic>
      <p:pic>
        <p:nvPicPr>
          <p:cNvPr id="6" name="Picture 5" descr="A picture containing building, pencil, yellow&#10;&#10;Description automatically generated">
            <a:extLst>
              <a:ext uri="{FF2B5EF4-FFF2-40B4-BE49-F238E27FC236}">
                <a16:creationId xmlns:a16="http://schemas.microsoft.com/office/drawing/2014/main" id="{1D74937B-E8EF-49FC-B624-18D2B38F19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254864"/>
            <a:ext cx="3738014" cy="1593252"/>
          </a:xfrm>
          <a:prstGeom prst="rect">
            <a:avLst/>
          </a:prstGeom>
        </p:spPr>
      </p:pic>
      <p:pic>
        <p:nvPicPr>
          <p:cNvPr id="9" name="Picture 8" descr="A picture containing yellow, game, wooden, sitting&#10;&#10;Description automatically generated">
            <a:extLst>
              <a:ext uri="{FF2B5EF4-FFF2-40B4-BE49-F238E27FC236}">
                <a16:creationId xmlns:a16="http://schemas.microsoft.com/office/drawing/2014/main" id="{E7498FB8-8A81-41D6-9820-01052F2C5A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873" y="3457313"/>
            <a:ext cx="1944216" cy="1928280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A0CEA08A-8915-4B51-82D4-A6CD049785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276" y="3490206"/>
            <a:ext cx="1944216" cy="197009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41EBF17-2400-4F21-8F5B-42D7FCAED9E1}"/>
              </a:ext>
            </a:extLst>
          </p:cNvPr>
          <p:cNvSpPr txBox="1"/>
          <p:nvPr/>
        </p:nvSpPr>
        <p:spPr>
          <a:xfrm>
            <a:off x="5205636" y="3032316"/>
            <a:ext cx="337965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3D view of four layers</a:t>
            </a:r>
            <a:endParaRPr lang="en-T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40F324-F653-4236-931A-298D079A8FDA}"/>
              </a:ext>
            </a:extLst>
          </p:cNvPr>
          <p:cNvSpPr txBox="1"/>
          <p:nvPr/>
        </p:nvSpPr>
        <p:spPr>
          <a:xfrm>
            <a:off x="4159109" y="5611163"/>
            <a:ext cx="245526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Honeycomb infill</a:t>
            </a:r>
            <a:endParaRPr lang="en-T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4C558E-FEA4-4665-9DE9-9AAA1021C269}"/>
              </a:ext>
            </a:extLst>
          </p:cNvPr>
          <p:cNvSpPr txBox="1"/>
          <p:nvPr/>
        </p:nvSpPr>
        <p:spPr>
          <a:xfrm>
            <a:off x="7149976" y="5615853"/>
            <a:ext cx="170626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Lines infill</a:t>
            </a:r>
            <a:endParaRPr lang="en-T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BBFACC6-E516-4599-BBD0-96930EA6201F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5" t="13413" b="8480"/>
          <a:stretch/>
        </p:blipFill>
        <p:spPr bwMode="auto">
          <a:xfrm>
            <a:off x="801801" y="1434274"/>
            <a:ext cx="3079107" cy="422463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6F6F0C0-C02B-4D1D-9C54-8B75A86A3204}"/>
              </a:ext>
            </a:extLst>
          </p:cNvPr>
          <p:cNvSpPr txBox="1"/>
          <p:nvPr/>
        </p:nvSpPr>
        <p:spPr>
          <a:xfrm>
            <a:off x="316214" y="5611162"/>
            <a:ext cx="381831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Specimen being compressed</a:t>
            </a:r>
            <a:endParaRPr lang="en-T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2339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6215</TotalTime>
  <Words>762</Words>
  <Application>Microsoft Office PowerPoint</Application>
  <PresentationFormat>On-screen Show (4:3)</PresentationFormat>
  <Paragraphs>131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Analysis of the Cause and Effects of Part Defects in ABS Samples Made Using Additive Manufacturing Arshad Mohammed1, Boppana V. Chowdary2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PAPER Author1, Author2,…AuthorN</dc:title>
  <dc:creator>Victor</dc:creator>
  <cp:lastModifiedBy>Arshad Mohammed</cp:lastModifiedBy>
  <cp:revision>114</cp:revision>
  <dcterms:created xsi:type="dcterms:W3CDTF">2019-10-16T16:46:00Z</dcterms:created>
  <dcterms:modified xsi:type="dcterms:W3CDTF">2020-03-08T19:40:34Z</dcterms:modified>
</cp:coreProperties>
</file>