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71" r:id="rId5"/>
    <p:sldId id="273" r:id="rId6"/>
    <p:sldId id="261" r:id="rId7"/>
    <p:sldId id="269" r:id="rId8"/>
    <p:sldId id="262" r:id="rId9"/>
    <p:sldId id="274" r:id="rId10"/>
    <p:sldId id="265" r:id="rId11"/>
    <p:sldId id="276"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ae Dassyne" initials="JD" lastIdx="4" clrIdx="0">
    <p:extLst>
      <p:ext uri="{19B8F6BF-5375-455C-9EA6-DF929625EA0E}">
        <p15:presenceInfo xmlns:p15="http://schemas.microsoft.com/office/powerpoint/2012/main" userId="c88141bbd7e54cb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EBF6F9"/>
    <a:srgbClr val="D9E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43161-F3CA-44A1-A006-C0F7209AA749}" type="datetimeFigureOut">
              <a:rPr lang="en-TT" smtClean="0"/>
              <a:t>09/03/2020</a:t>
            </a:fld>
            <a:endParaRPr lang="en-TT"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5E0DD-3E5A-4224-8718-737DF6F1553E}" type="slidenum">
              <a:rPr lang="en-TT" smtClean="0"/>
              <a:t>‹#›</a:t>
            </a:fld>
            <a:endParaRPr lang="en-TT" dirty="0"/>
          </a:p>
        </p:txBody>
      </p:sp>
    </p:spTree>
    <p:extLst>
      <p:ext uri="{BB962C8B-B14F-4D97-AF65-F5344CB8AC3E}">
        <p14:creationId xmlns:p14="http://schemas.microsoft.com/office/powerpoint/2010/main" val="191923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8</a:t>
            </a:fld>
            <a:endParaRPr lang="en-TT" dirty="0"/>
          </a:p>
        </p:txBody>
      </p:sp>
    </p:spTree>
    <p:extLst>
      <p:ext uri="{BB962C8B-B14F-4D97-AF65-F5344CB8AC3E}">
        <p14:creationId xmlns:p14="http://schemas.microsoft.com/office/powerpoint/2010/main" val="408413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9</a:t>
            </a:fld>
            <a:endParaRPr lang="en-TT" dirty="0"/>
          </a:p>
        </p:txBody>
      </p:sp>
    </p:spTree>
    <p:extLst>
      <p:ext uri="{BB962C8B-B14F-4D97-AF65-F5344CB8AC3E}">
        <p14:creationId xmlns:p14="http://schemas.microsoft.com/office/powerpoint/2010/main" val="1541505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10</a:t>
            </a:fld>
            <a:endParaRPr lang="en-TT" dirty="0"/>
          </a:p>
        </p:txBody>
      </p:sp>
    </p:spTree>
    <p:extLst>
      <p:ext uri="{BB962C8B-B14F-4D97-AF65-F5344CB8AC3E}">
        <p14:creationId xmlns:p14="http://schemas.microsoft.com/office/powerpoint/2010/main" val="408413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12</a:t>
            </a:fld>
            <a:endParaRPr lang="en-TT" dirty="0"/>
          </a:p>
        </p:txBody>
      </p:sp>
    </p:spTree>
    <p:extLst>
      <p:ext uri="{BB962C8B-B14F-4D97-AF65-F5344CB8AC3E}">
        <p14:creationId xmlns:p14="http://schemas.microsoft.com/office/powerpoint/2010/main" val="408413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TT"/>
          </a:p>
        </p:txBody>
      </p:sp>
      <p:sp>
        <p:nvSpPr>
          <p:cNvPr id="4" name="Date Placeholder 3"/>
          <p:cNvSpPr>
            <a:spLocks noGrp="1"/>
          </p:cNvSpPr>
          <p:nvPr>
            <p:ph type="dt" sz="half" idx="10"/>
          </p:nvPr>
        </p:nvSpPr>
        <p:spPr/>
        <p:txBody>
          <a:bodyPr/>
          <a:lstStyle/>
          <a:p>
            <a:fld id="{5479CB82-6CC3-428D-A68D-67F325A59BD1}" type="datetime1">
              <a:rPr lang="en-TT" smtClean="0"/>
              <a:t>09/03/2020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12610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6848E96-8550-4204-9365-DF86677B923A}" type="datetime1">
              <a:rPr lang="en-TT" smtClean="0"/>
              <a:t>09/03/2020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317701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873C216-86F7-4589-BB1F-59152E80E299}" type="datetime1">
              <a:rPr lang="en-TT" smtClean="0"/>
              <a:t>09/03/2020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391835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135E4723-821F-4045-B2C8-07497B692DBD}" type="datetime1">
              <a:rPr lang="en-TT" smtClean="0"/>
              <a:t>09/03/2020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86489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8809C9-75BA-493E-818E-F02B87AE07C1}" type="datetime1">
              <a:rPr lang="en-TT" smtClean="0"/>
              <a:t>09/03/2020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23219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Date Placeholder 4"/>
          <p:cNvSpPr>
            <a:spLocks noGrp="1"/>
          </p:cNvSpPr>
          <p:nvPr>
            <p:ph type="dt" sz="half" idx="10"/>
          </p:nvPr>
        </p:nvSpPr>
        <p:spPr/>
        <p:txBody>
          <a:bodyPr/>
          <a:lstStyle/>
          <a:p>
            <a:fld id="{954F5F58-62AC-4E01-8D54-C33F86F9D0B1}" type="datetime1">
              <a:rPr lang="en-TT" smtClean="0"/>
              <a:t>09/03/2020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70208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7" name="Date Placeholder 6"/>
          <p:cNvSpPr>
            <a:spLocks noGrp="1"/>
          </p:cNvSpPr>
          <p:nvPr>
            <p:ph type="dt" sz="half" idx="10"/>
          </p:nvPr>
        </p:nvSpPr>
        <p:spPr/>
        <p:txBody>
          <a:bodyPr/>
          <a:lstStyle/>
          <a:p>
            <a:fld id="{1FA43299-DE22-4AAF-B108-5E478A09669E}" type="datetime1">
              <a:rPr lang="en-TT" smtClean="0"/>
              <a:t>09/03/2020</a:t>
            </a:fld>
            <a:endParaRPr lang="en-TT" dirty="0"/>
          </a:p>
        </p:txBody>
      </p:sp>
      <p:sp>
        <p:nvSpPr>
          <p:cNvPr id="8" name="Footer Placeholder 7"/>
          <p:cNvSpPr>
            <a:spLocks noGrp="1"/>
          </p:cNvSpPr>
          <p:nvPr>
            <p:ph type="ftr" sz="quarter" idx="11"/>
          </p:nvPr>
        </p:nvSpPr>
        <p:spPr/>
        <p:txBody>
          <a:bodyPr/>
          <a:lstStyle/>
          <a:p>
            <a:r>
              <a:rPr lang="en-TT" dirty="0"/>
              <a:t>IConETech-2020, Faculty of Engineering, The UWI, St. Augustine, Trinidad and Tobago</a:t>
            </a:r>
          </a:p>
        </p:txBody>
      </p:sp>
      <p:sp>
        <p:nvSpPr>
          <p:cNvPr id="9" name="Slide Number Placeholder 8"/>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85298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Date Placeholder 2"/>
          <p:cNvSpPr>
            <a:spLocks noGrp="1"/>
          </p:cNvSpPr>
          <p:nvPr>
            <p:ph type="dt" sz="half" idx="10"/>
          </p:nvPr>
        </p:nvSpPr>
        <p:spPr/>
        <p:txBody>
          <a:bodyPr/>
          <a:lstStyle/>
          <a:p>
            <a:fld id="{C19193F7-6B76-472E-A7CC-874F93CD227F}" type="datetime1">
              <a:rPr lang="en-TT" smtClean="0"/>
              <a:t>09/03/2020</a:t>
            </a:fld>
            <a:endParaRPr lang="en-TT" dirty="0"/>
          </a:p>
        </p:txBody>
      </p:sp>
      <p:sp>
        <p:nvSpPr>
          <p:cNvPr id="4" name="Footer Placeholder 3"/>
          <p:cNvSpPr>
            <a:spLocks noGrp="1"/>
          </p:cNvSpPr>
          <p:nvPr>
            <p:ph type="ftr" sz="quarter" idx="11"/>
          </p:nvPr>
        </p:nvSpPr>
        <p:spPr/>
        <p:txBody>
          <a:bodyPr/>
          <a:lstStyle/>
          <a:p>
            <a:r>
              <a:rPr lang="en-TT" dirty="0"/>
              <a:t>IConETech-2020, Faculty of Engineering, The UWI, St. Augustine, Trinidad and Tobago</a:t>
            </a:r>
          </a:p>
        </p:txBody>
      </p:sp>
      <p:sp>
        <p:nvSpPr>
          <p:cNvPr id="5" name="Slide Number Placeholder 4"/>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12338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20206-7F9C-423C-88D6-F78F082F97F6}" type="datetime1">
              <a:rPr lang="en-TT" smtClean="0"/>
              <a:t>09/03/2020</a:t>
            </a:fld>
            <a:endParaRPr lang="en-TT" dirty="0"/>
          </a:p>
        </p:txBody>
      </p:sp>
      <p:sp>
        <p:nvSpPr>
          <p:cNvPr id="3" name="Footer Placeholder 2"/>
          <p:cNvSpPr>
            <a:spLocks noGrp="1"/>
          </p:cNvSpPr>
          <p:nvPr>
            <p:ph type="ftr" sz="quarter" idx="11"/>
          </p:nvPr>
        </p:nvSpPr>
        <p:spPr/>
        <p:txBody>
          <a:bodyPr/>
          <a:lstStyle/>
          <a:p>
            <a:r>
              <a:rPr lang="en-TT" dirty="0"/>
              <a:t>IConETech-2020, Faculty of Engineering, The UWI, St. Augustine, Trinidad and Tobago</a:t>
            </a:r>
          </a:p>
        </p:txBody>
      </p:sp>
      <p:sp>
        <p:nvSpPr>
          <p:cNvPr id="4" name="Slide Number Placeholder 3"/>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25611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27EE63-D658-44B7-9146-032B521E8E7E}" type="datetime1">
              <a:rPr lang="en-TT" smtClean="0"/>
              <a:t>09/03/2020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06078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8C27CC-71EE-4E1D-B5CF-41C4781523E7}" type="datetime1">
              <a:rPr lang="en-TT" smtClean="0"/>
              <a:t>09/03/2020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62442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T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DBE9B-811E-48C8-ADAE-81099483855E}" type="datetime1">
              <a:rPr lang="en-TT" smtClean="0"/>
              <a:t>09/03/2020</a:t>
            </a:fld>
            <a:endParaRPr lang="en-T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TT" dirty="0"/>
              <a:t>IConETech-2020, Faculty of Engineering, The UWI, St. Augustine, Trinidad and Tobago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7C527-C0FF-4F30-BF88-633D87C91203}" type="slidenum">
              <a:rPr lang="en-TT" smtClean="0"/>
              <a:t>‹#›</a:t>
            </a:fld>
            <a:endParaRPr lang="en-TT" dirty="0"/>
          </a:p>
        </p:txBody>
      </p:sp>
    </p:spTree>
    <p:extLst>
      <p:ext uri="{BB962C8B-B14F-4D97-AF65-F5344CB8AC3E}">
        <p14:creationId xmlns:p14="http://schemas.microsoft.com/office/powerpoint/2010/main" val="2029559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mic.co.tt/" TargetMode="External"/><Relationship Id="rId13" Type="http://schemas.openxmlformats.org/officeDocument/2006/relationships/image" Target="../media/image1.png"/><Relationship Id="rId3" Type="http://schemas.openxmlformats.org/officeDocument/2006/relationships/image" Target="../media/image2.png"/><Relationship Id="rId7" Type="http://schemas.openxmlformats.org/officeDocument/2006/relationships/hyperlink" Target="http://www.bmbf.de/de/12189.php" TargetMode="External"/><Relationship Id="rId12" Type="http://schemas.openxmlformats.org/officeDocument/2006/relationships/hyperlink" Target="https://en.wikipedia.org/wiki/Bologna_Proces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en.wikipedia.org/wiki/National_Vocational_Qualification" TargetMode="External"/><Relationship Id="rId11" Type="http://schemas.openxmlformats.org/officeDocument/2006/relationships/hyperlink" Target="http://ec.europa.eu/education/erasmus/history_en.htm" TargetMode="External"/><Relationship Id="rId5" Type="http://schemas.openxmlformats.org/officeDocument/2006/relationships/hyperlink" Target="https://en.wikipedia.org/wiki/Trade_and_crafts_code_of_Germany" TargetMode="External"/><Relationship Id="rId10" Type="http://schemas.openxmlformats.org/officeDocument/2006/relationships/hyperlink" Target="http://www.bachelor-meister.eu/" TargetMode="External"/><Relationship Id="rId4" Type="http://schemas.openxmlformats.org/officeDocument/2006/relationships/hyperlink" Target="https://www.anerkennung-in-utschland.de/html/en/german_confederation_of_skilled_crafts.php" TargetMode="External"/><Relationship Id="rId9" Type="http://schemas.openxmlformats.org/officeDocument/2006/relationships/hyperlink" Target="https://www.utech.edu.jm/about-utech"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gov.uk/government/publications/introduction-of-t-levels" TargetMode="External"/><Relationship Id="rId2" Type="http://schemas.openxmlformats.org/officeDocument/2006/relationships/hyperlink" Target="https://en.wikipedia.org/wiki/Abitur%2013"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7868"/>
            <a:ext cx="9143999"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TT" sz="2800" b="1" dirty="0">
              <a:latin typeface="Times New Roman" pitchFamily="18" charset="0"/>
              <a:cs typeface="Times New Roman" pitchFamily="18" charset="0"/>
            </a:endParaRPr>
          </a:p>
        </p:txBody>
      </p:sp>
      <p:sp>
        <p:nvSpPr>
          <p:cNvPr id="2" name="Title 1"/>
          <p:cNvSpPr>
            <a:spLocks noGrp="1"/>
          </p:cNvSpPr>
          <p:nvPr>
            <p:ph type="ctrTitle"/>
          </p:nvPr>
        </p:nvSpPr>
        <p:spPr>
          <a:xfrm>
            <a:off x="639212" y="1556792"/>
            <a:ext cx="7772400" cy="1470025"/>
          </a:xfrm>
        </p:spPr>
        <p:txBody>
          <a:bodyPr>
            <a:normAutofit/>
          </a:bodyPr>
          <a:lstStyle/>
          <a:p>
            <a:r>
              <a:rPr lang="en-US" sz="2700" b="1" dirty="0"/>
              <a:t>TRANSITION FROM MASTER CRAFTSMAN </a:t>
            </a:r>
            <a:r>
              <a:rPr lang="en-US" sz="2700" b="1" dirty="0" smtClean="0"/>
              <a:t/>
            </a:r>
            <a:br>
              <a:rPr lang="en-US" sz="2700" b="1" dirty="0" smtClean="0"/>
            </a:br>
            <a:r>
              <a:rPr lang="en-US" sz="2700" b="1" dirty="0" smtClean="0"/>
              <a:t>TO </a:t>
            </a:r>
            <a:r>
              <a:rPr lang="en-US" sz="2700" b="1" dirty="0"/>
              <a:t>ENGINEERING DEGREE</a:t>
            </a:r>
            <a:r>
              <a:rPr lang="en-US" dirty="0"/>
              <a:t/>
            </a:r>
            <a:br>
              <a:rPr lang="en-US" dirty="0"/>
            </a:br>
            <a:r>
              <a:rPr lang="en-US" sz="2700" b="1" dirty="0"/>
              <a:t>Clément </a:t>
            </a:r>
            <a:r>
              <a:rPr lang="en-US" sz="2700" b="1" dirty="0" smtClean="0"/>
              <a:t>Imbert</a:t>
            </a:r>
            <a:r>
              <a:rPr lang="en-US" sz="2700" b="1" baseline="30000" dirty="0" smtClean="0"/>
              <a:t>1</a:t>
            </a:r>
            <a:r>
              <a:rPr lang="en-US" sz="2700" b="1" dirty="0" smtClean="0"/>
              <a:t> </a:t>
            </a:r>
            <a:r>
              <a:rPr lang="en-US" sz="2700" b="1" dirty="0"/>
              <a:t>and Reynold John</a:t>
            </a:r>
            <a:r>
              <a:rPr lang="en-US" sz="2700" b="1" baseline="30000" dirty="0"/>
              <a:t>2</a:t>
            </a:r>
            <a:endParaRPr lang="en-US" sz="2700" dirty="0"/>
          </a:p>
        </p:txBody>
      </p:sp>
      <p:sp>
        <p:nvSpPr>
          <p:cNvPr id="3" name="Subtitle 2"/>
          <p:cNvSpPr>
            <a:spLocks noGrp="1"/>
          </p:cNvSpPr>
          <p:nvPr>
            <p:ph type="subTitle" idx="1"/>
          </p:nvPr>
        </p:nvSpPr>
        <p:spPr>
          <a:xfrm>
            <a:off x="467544" y="3645024"/>
            <a:ext cx="8208912" cy="2016224"/>
          </a:xfrm>
        </p:spPr>
        <p:txBody>
          <a:bodyPr>
            <a:normAutofit/>
          </a:bodyPr>
          <a:lstStyle/>
          <a:p>
            <a:r>
              <a:rPr lang="en-US" sz="2600" b="1" baseline="30000" dirty="0" smtClean="0">
                <a:latin typeface="Times New Roman" panose="02020603050405020304" pitchFamily="18" charset="0"/>
                <a:cs typeface="Times New Roman" panose="02020603050405020304" pitchFamily="18" charset="0"/>
              </a:rPr>
              <a:t>1</a:t>
            </a:r>
            <a:r>
              <a:rPr lang="en-US" sz="2600" b="1" dirty="0" smtClean="0">
                <a:latin typeface="Times New Roman" panose="02020603050405020304" pitchFamily="18" charset="0"/>
                <a:cs typeface="Times New Roman" panose="02020603050405020304" pitchFamily="18" charset="0"/>
              </a:rPr>
              <a:t>Faculty </a:t>
            </a:r>
            <a:r>
              <a:rPr lang="en-US" sz="2600" b="1" dirty="0">
                <a:latin typeface="Times New Roman" panose="02020603050405020304" pitchFamily="18" charset="0"/>
                <a:cs typeface="Times New Roman" panose="02020603050405020304" pitchFamily="18" charset="0"/>
              </a:rPr>
              <a:t>of Engineering, The University of the West Indies, </a:t>
            </a:r>
            <a:r>
              <a:rPr lang="en-US" sz="2600" b="1" dirty="0" smtClean="0">
                <a:latin typeface="Times New Roman" panose="02020603050405020304" pitchFamily="18" charset="0"/>
                <a:cs typeface="Times New Roman" panose="02020603050405020304" pitchFamily="18" charset="0"/>
              </a:rPr>
              <a:t>Trinidad, clementimbert40@gmail.com</a:t>
            </a:r>
            <a:endParaRPr lang="en-US" sz="2600" b="1" dirty="0">
              <a:latin typeface="Times New Roman" panose="02020603050405020304" pitchFamily="18" charset="0"/>
              <a:cs typeface="Times New Roman" panose="02020603050405020304" pitchFamily="18" charset="0"/>
            </a:endParaRPr>
          </a:p>
          <a:p>
            <a:r>
              <a:rPr lang="en-US" sz="2600" b="1" baseline="30000" dirty="0">
                <a:latin typeface="Times New Roman" panose="02020603050405020304" pitchFamily="18" charset="0"/>
                <a:cs typeface="Times New Roman" panose="02020603050405020304" pitchFamily="18" charset="0"/>
              </a:rPr>
              <a:t>2</a:t>
            </a:r>
            <a:r>
              <a:rPr lang="en-US" sz="2600" b="1" dirty="0">
                <a:latin typeface="Times New Roman" panose="02020603050405020304" pitchFamily="18" charset="0"/>
                <a:cs typeface="Times New Roman" panose="02020603050405020304" pitchFamily="18" charset="0"/>
              </a:rPr>
              <a:t>MIC Institute of Technology, Trincity Business Park, Macoya, </a:t>
            </a:r>
            <a:r>
              <a:rPr lang="en-US" sz="2600" b="1" dirty="0" smtClean="0">
                <a:latin typeface="Times New Roman" panose="02020603050405020304" pitchFamily="18" charset="0"/>
                <a:cs typeface="Times New Roman" panose="02020603050405020304" pitchFamily="18" charset="0"/>
              </a:rPr>
              <a:t>Trinidad, Email</a:t>
            </a:r>
            <a:r>
              <a:rPr lang="en-US" sz="2600" b="1" dirty="0">
                <a:latin typeface="Times New Roman" panose="02020603050405020304" pitchFamily="18" charset="0"/>
                <a:cs typeface="Times New Roman" panose="02020603050405020304" pitchFamily="18" charset="0"/>
              </a:rPr>
              <a:t>: rjohn@mic.co.tt</a:t>
            </a:r>
          </a:p>
          <a:p>
            <a:endParaRPr lang="en-TT" sz="2400" dirty="0"/>
          </a:p>
        </p:txBody>
      </p:sp>
      <p:sp>
        <p:nvSpPr>
          <p:cNvPr id="4" name="Footer Placeholder 3"/>
          <p:cNvSpPr>
            <a:spLocks noGrp="1"/>
          </p:cNvSpPr>
          <p:nvPr>
            <p:ph type="ftr" sz="quarter" idx="11"/>
          </p:nvPr>
        </p:nvSpPr>
        <p:spPr>
          <a:xfrm>
            <a:off x="0" y="6093296"/>
            <a:ext cx="9144000" cy="628179"/>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3519864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311885" y="278279"/>
            <a:ext cx="6841778" cy="458804"/>
          </a:xfrm>
          <a:solidFill>
            <a:srgbClr val="EBF6F9"/>
          </a:solidFill>
        </p:spPr>
        <p:txBody>
          <a:bodyPr>
            <a:noAutofit/>
          </a:bodyPr>
          <a:lstStyle/>
          <a:p>
            <a:r>
              <a:rPr lang="en-TT" sz="2800" b="1" dirty="0">
                <a:latin typeface="Times New Roman" pitchFamily="18" charset="0"/>
                <a:cs typeface="Times New Roman" pitchFamily="18" charset="0"/>
              </a:rPr>
              <a:t>REFERENCES</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67" y="-23695"/>
            <a:ext cx="653301" cy="788399"/>
          </a:xfrm>
          <a:prstGeom prst="rect">
            <a:avLst/>
          </a:prstGeom>
        </p:spPr>
      </p:pic>
      <p:sp>
        <p:nvSpPr>
          <p:cNvPr id="3" name="Rectangle 2"/>
          <p:cNvSpPr/>
          <p:nvPr/>
        </p:nvSpPr>
        <p:spPr>
          <a:xfrm>
            <a:off x="389290" y="476672"/>
            <a:ext cx="8784976" cy="461665"/>
          </a:xfrm>
          <a:prstGeom prst="rect">
            <a:avLst/>
          </a:prstGeom>
        </p:spPr>
        <p:txBody>
          <a:bodyPr wrap="square">
            <a:spAutoFit/>
          </a:bodyPr>
          <a:lstStyle/>
          <a:p>
            <a:pPr marL="342900" lvl="0" indent="-342900">
              <a:spcAft>
                <a:spcPts val="0"/>
              </a:spcAft>
              <a:buSzPts val="1100"/>
              <a:buFont typeface="Times New Roman" panose="02020603050405020304" pitchFamily="18" charset="0"/>
              <a:buAutoNum type="arabicPeriod"/>
            </a:pPr>
            <a:endParaRPr lang="en-TT"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230648" y="1136730"/>
            <a:ext cx="8712969" cy="5100371"/>
          </a:xfrm>
          <a:prstGeom prst="rect">
            <a:avLst/>
          </a:prstGeom>
        </p:spPr>
        <p:txBody>
          <a:bodyPr wrap="square">
            <a:spAutoFit/>
          </a:bodyPr>
          <a:lstStyle/>
          <a:p>
            <a:pPr marL="342900" lvl="0" indent="-342900">
              <a:lnSpc>
                <a:spcPct val="107000"/>
              </a:lnSpc>
              <a:spcAft>
                <a:spcPts val="0"/>
              </a:spcAft>
              <a:buClr>
                <a:srgbClr val="1D08B8"/>
              </a:buClr>
              <a:buSzPts val="1100"/>
              <a:buFont typeface="Times New Roman" panose="02020603050405020304" pitchFamily="18" charset="0"/>
              <a:buAutoNum type="arabicPeriod"/>
            </a:pPr>
            <a:r>
              <a:rPr lang="en-TT" sz="2400"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hlinkClick r:id="rId4"/>
              </a:rPr>
              <a:t>ttps://www.anerkennung-in-utschland.de/html/en/german_confederation_of_skilled_crafts.php</a:t>
            </a:r>
            <a:endParaRPr lang="en-TT"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1D08B8"/>
              </a:buClr>
              <a:buSzPts val="1100"/>
              <a:buFont typeface="Times New Roman" panose="02020603050405020304" pitchFamily="18" charset="0"/>
              <a:buAutoNum type="arabicPeriod"/>
            </a:pPr>
            <a:r>
              <a:rPr lang="en-TT" sz="2400" dirty="0">
                <a:solidFill>
                  <a:srgbClr val="3333FF"/>
                </a:solidFill>
                <a:latin typeface="Times New Roman" panose="02020603050405020304" pitchFamily="18" charset="0"/>
                <a:ea typeface="Calibri" panose="020F0502020204030204" pitchFamily="34" charset="0"/>
                <a:cs typeface="Times New Roman" panose="02020603050405020304" pitchFamily="18" charset="0"/>
                <a:hlinkClick r:id="rId5"/>
              </a:rPr>
              <a:t>https://en.wikipedia.org/wiki/Trade_and_crafts_code_of_Germany</a:t>
            </a:r>
            <a:endParaRPr lang="en-TT"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1D08B8"/>
              </a:buClr>
              <a:buSzPts val="1100"/>
              <a:buFont typeface="Times New Roman" panose="02020603050405020304" pitchFamily="18" charset="0"/>
              <a:buAutoNum type="arabicPeriod"/>
            </a:pPr>
            <a:r>
              <a:rPr lang="en-TT" sz="2400" dirty="0">
                <a:solidFill>
                  <a:srgbClr val="3333FF"/>
                </a:solidFill>
                <a:latin typeface="Times New Roman" panose="02020603050405020304" pitchFamily="18" charset="0"/>
                <a:ea typeface="Calibri" panose="020F0502020204030204" pitchFamily="34" charset="0"/>
                <a:cs typeface="Times New Roman" panose="02020603050405020304" pitchFamily="18" charset="0"/>
                <a:hlinkClick r:id="rId6"/>
              </a:rPr>
              <a:t>https://en.wikipedia.org/wiki/National_Vocational_Qualification</a:t>
            </a:r>
            <a:endParaRPr lang="en-TT"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Clr>
                <a:srgbClr val="1D08B8"/>
              </a:buClr>
              <a:buSzPts val="1100"/>
              <a:buFont typeface="Times New Roman" panose="02020603050405020304" pitchFamily="18" charset="0"/>
              <a:buAutoNum type="arabicPeriod"/>
            </a:pPr>
            <a:r>
              <a:rPr lang="en-TT" sz="2400" dirty="0">
                <a:solidFill>
                  <a:srgbClr val="3333FF"/>
                </a:solidFill>
                <a:latin typeface="Times New Roman" panose="02020603050405020304" pitchFamily="18" charset="0"/>
                <a:ea typeface="Calibri" panose="020F0502020204030204" pitchFamily="34" charset="0"/>
                <a:cs typeface="Times New Roman" panose="02020603050405020304" pitchFamily="18" charset="0"/>
                <a:hlinkClick r:id="rId7"/>
              </a:rPr>
              <a:t>"Der Deutsche Qualifikationsrahmen für Lebenslanges Lernen"</a:t>
            </a:r>
            <a:r>
              <a:rPr lang="en-TT" sz="2400" dirty="0">
                <a:solidFill>
                  <a:srgbClr val="3333FF"/>
                </a:solidFill>
                <a:latin typeface="Times New Roman" panose="02020603050405020304" pitchFamily="18" charset="0"/>
                <a:ea typeface="Calibri" panose="020F0502020204030204" pitchFamily="34" charset="0"/>
                <a:cs typeface="Times New Roman" panose="02020603050405020304" pitchFamily="18" charset="0"/>
              </a:rPr>
              <a:t>. bmbf.de. (</a:t>
            </a:r>
            <a:r>
              <a:rPr lang="en-TT" sz="2400" u="sng" dirty="0">
                <a:solidFill>
                  <a:srgbClr val="3333FF"/>
                </a:solidFill>
                <a:latin typeface="Times New Roman" panose="02020603050405020304" pitchFamily="18" charset="0"/>
                <a:ea typeface="Calibri" panose="020F0502020204030204" pitchFamily="34" charset="0"/>
                <a:cs typeface="Times New Roman" panose="02020603050405020304" pitchFamily="18" charset="0"/>
              </a:rPr>
              <a:t>German Federal Ministry of Education and Research Bulletin, 16 May </a:t>
            </a:r>
            <a:r>
              <a:rPr lang="en-TT" sz="2400" u="sng"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rPr>
              <a:t>2013</a:t>
            </a:r>
            <a:r>
              <a:rPr lang="en-TT" sz="2400"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buClr>
                <a:srgbClr val="1D08B8"/>
              </a:buClr>
              <a:buSzPts val="1100"/>
              <a:buFont typeface="Times New Roman" panose="02020603050405020304" pitchFamily="18" charset="0"/>
              <a:buAutoNum type="arabicPeriod"/>
            </a:pPr>
            <a:r>
              <a:rPr lang="en-TT" sz="2400"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hlinkClick r:id="rId8"/>
              </a:rPr>
              <a:t>www.mic.co.tt</a:t>
            </a:r>
            <a:endParaRPr lang="en-TT"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Clr>
                <a:srgbClr val="1D08B8"/>
              </a:buClr>
              <a:buSzPts val="1100"/>
              <a:buFont typeface="Times New Roman" panose="02020603050405020304" pitchFamily="18" charset="0"/>
              <a:buAutoNum type="arabicPeriod"/>
            </a:pPr>
            <a:r>
              <a:rPr lang="en-TT" sz="2400" dirty="0">
                <a:solidFill>
                  <a:srgbClr val="3333FF"/>
                </a:solidFill>
                <a:latin typeface="Times New Roman" panose="02020603050405020304" pitchFamily="18" charset="0"/>
                <a:ea typeface="Calibri" panose="020F0502020204030204" pitchFamily="34" charset="0"/>
                <a:cs typeface="Times New Roman" panose="02020603050405020304" pitchFamily="18" charset="0"/>
                <a:hlinkClick r:id="rId9"/>
              </a:rPr>
              <a:t>https://www.utech.edu.jm/about-utech</a:t>
            </a:r>
            <a:endParaRPr lang="en-TT"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Clr>
                <a:srgbClr val="1D08B8"/>
              </a:buClr>
              <a:buSzPts val="1100"/>
              <a:buFont typeface="Times New Roman" panose="02020603050405020304" pitchFamily="18" charset="0"/>
              <a:buAutoNum type="arabicPeriod"/>
            </a:pPr>
            <a:r>
              <a:rPr lang="en-TT" sz="2400" dirty="0">
                <a:solidFill>
                  <a:srgbClr val="3333FF"/>
                </a:solidFill>
                <a:latin typeface="Times New Roman" panose="02020603050405020304" pitchFamily="18" charset="0"/>
                <a:ea typeface="Calibri" panose="020F0502020204030204" pitchFamily="34" charset="0"/>
                <a:cs typeface="Times New Roman" panose="02020603050405020304" pitchFamily="18" charset="0"/>
                <a:hlinkClick r:id="rId10"/>
              </a:rPr>
              <a:t>www.bachelor-meister.eu/</a:t>
            </a:r>
            <a:endParaRPr lang="en-TT"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Clr>
                <a:srgbClr val="1D08B8"/>
              </a:buClr>
              <a:buSzPts val="1100"/>
              <a:buFont typeface="Times New Roman" panose="02020603050405020304" pitchFamily="18" charset="0"/>
              <a:buAutoNum type="arabicPeriod"/>
            </a:pPr>
            <a:r>
              <a:rPr lang="en-TT" sz="2400" dirty="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hlinkClick r:id="rId11"/>
              </a:rPr>
              <a:t>http://ec.europa.eu/education/erasmus/history_en.htm</a:t>
            </a:r>
            <a:endParaRPr lang="en-TT"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0"/>
              </a:spcAft>
              <a:buClr>
                <a:srgbClr val="1D08B8"/>
              </a:buClr>
              <a:buSzPts val="1100"/>
              <a:buFont typeface="Times New Roman" panose="02020603050405020304" pitchFamily="18" charset="0"/>
              <a:buAutoNum type="arabicPeriod"/>
            </a:pPr>
            <a:r>
              <a:rPr lang="en-US" sz="2400" dirty="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hlinkClick r:id="rId10"/>
              </a:rPr>
              <a:t>www.bachelor-meister.eu/</a:t>
            </a:r>
            <a:endParaRPr lang="en-TT"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Clr>
                <a:srgbClr val="1D08B8"/>
              </a:buClr>
              <a:buSzPts val="1100"/>
              <a:buFont typeface="Times New Roman" panose="02020603050405020304" pitchFamily="18" charset="0"/>
              <a:buAutoNum type="arabicPeriod"/>
            </a:pPr>
            <a:r>
              <a:rPr lang="en-TT" sz="2400" dirty="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hlinkClick r:id="rId12"/>
              </a:rPr>
              <a:t>https://</a:t>
            </a:r>
            <a:r>
              <a:rPr lang="en-TT" sz="24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hlinkClick r:id="rId12"/>
              </a:rPr>
              <a:t>en.wikipedia.org/wiki/Bologna_Process</a:t>
            </a:r>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0267" y="-1310"/>
            <a:ext cx="869325" cy="964407"/>
          </a:xfrm>
          <a:prstGeom prst="rect">
            <a:avLst/>
          </a:prstGeom>
        </p:spPr>
      </p:pic>
    </p:spTree>
    <p:extLst>
      <p:ext uri="{BB962C8B-B14F-4D97-AF65-F5344CB8AC3E}">
        <p14:creationId xmlns:p14="http://schemas.microsoft.com/office/powerpoint/2010/main" val="708692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TT" dirty="0" smtClean="0"/>
              <a:t>IConETech-2020, Faculty of Engineering, The UWI, St. Augustine, Trinidad and Tobago</a:t>
            </a:r>
            <a:endParaRPr lang="en-TT" dirty="0"/>
          </a:p>
        </p:txBody>
      </p:sp>
      <p:sp>
        <p:nvSpPr>
          <p:cNvPr id="4" name="Rectangle 3"/>
          <p:cNvSpPr/>
          <p:nvPr/>
        </p:nvSpPr>
        <p:spPr>
          <a:xfrm>
            <a:off x="179512" y="836712"/>
            <a:ext cx="8784976" cy="7090659"/>
          </a:xfrm>
          <a:prstGeom prst="rect">
            <a:avLst/>
          </a:prstGeom>
        </p:spPr>
        <p:txBody>
          <a:bodyPr wrap="square">
            <a:spAutoFit/>
          </a:bodyPr>
          <a:lstStyle/>
          <a:p>
            <a:pPr algn="just" fontAlgn="base">
              <a:lnSpc>
                <a:spcPct val="107000"/>
              </a:lnSpc>
              <a:buClr>
                <a:srgbClr val="1D08B8"/>
              </a:buClr>
              <a:buSzPts val="1100"/>
            </a:pPr>
            <a:r>
              <a:rPr lang="en-TT" sz="1100"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rPr>
              <a:t>11</a:t>
            </a:r>
            <a:r>
              <a:rPr lang="en-TT" sz="2200"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rPr>
              <a:t>The </a:t>
            </a:r>
            <a:r>
              <a:rPr lang="en-TT" sz="2200" u="sng" dirty="0">
                <a:solidFill>
                  <a:srgbClr val="3333FF"/>
                </a:solidFill>
                <a:latin typeface="Times New Roman" panose="02020603050405020304" pitchFamily="18" charset="0"/>
                <a:ea typeface="Calibri" panose="020F0502020204030204" pitchFamily="34" charset="0"/>
                <a:cs typeface="Times New Roman" panose="02020603050405020304" pitchFamily="18" charset="0"/>
              </a:rPr>
              <a:t>Bologna Accord: A European Revolution with Global </a:t>
            </a:r>
            <a:endParaRPr lang="en-TT" sz="2200" u="sng"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buClr>
                <a:srgbClr val="1D08B8"/>
              </a:buClr>
              <a:buSzPts val="1100"/>
            </a:pPr>
            <a:r>
              <a:rPr lang="en-TT" sz="2200" dirty="0">
                <a:solidFill>
                  <a:srgbClr val="3333FF"/>
                </a:solidFill>
                <a:latin typeface="Times New Roman" panose="02020603050405020304" pitchFamily="18" charset="0"/>
                <a:ea typeface="Calibri" panose="020F0502020204030204" pitchFamily="34" charset="0"/>
                <a:cs typeface="Times New Roman" panose="02020603050405020304" pitchFamily="18" charset="0"/>
              </a:rPr>
              <a:t> </a:t>
            </a:r>
            <a:r>
              <a:rPr lang="en-TT" sz="2200"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rPr>
              <a:t>Implications”, The Newsletter </a:t>
            </a:r>
            <a:r>
              <a:rPr lang="en-TT" sz="2200" u="sng" dirty="0">
                <a:solidFill>
                  <a:srgbClr val="3333FF"/>
                </a:solidFill>
                <a:latin typeface="Times New Roman" panose="02020603050405020304" pitchFamily="18" charset="0"/>
                <a:ea typeface="Calibri" panose="020F0502020204030204" pitchFamily="34" charset="0"/>
                <a:cs typeface="Times New Roman" panose="02020603050405020304" pitchFamily="18" charset="0"/>
              </a:rPr>
              <a:t>of the Graduate Management </a:t>
            </a:r>
            <a:endParaRPr lang="en-TT" sz="2200" u="sng"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buClr>
                <a:srgbClr val="1D08B8"/>
              </a:buClr>
              <a:buSzPts val="1100"/>
            </a:pPr>
            <a:r>
              <a:rPr lang="en-TT" sz="2200" dirty="0">
                <a:solidFill>
                  <a:srgbClr val="3333FF"/>
                </a:solidFill>
                <a:latin typeface="Times New Roman" panose="02020603050405020304" pitchFamily="18" charset="0"/>
                <a:ea typeface="Calibri" panose="020F0502020204030204" pitchFamily="34" charset="0"/>
                <a:cs typeface="Times New Roman" panose="02020603050405020304" pitchFamily="18" charset="0"/>
              </a:rPr>
              <a:t> </a:t>
            </a:r>
            <a:r>
              <a:rPr lang="en-TT" sz="2200"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Calibri" panose="020F0502020204030204" pitchFamily="34" charset="0"/>
                <a:cs typeface="Times New Roman" panose="02020603050405020304" pitchFamily="18" charset="0"/>
              </a:rPr>
              <a:t>Admission </a:t>
            </a:r>
            <a:r>
              <a:rPr lang="en-TT" sz="2200" u="sng" dirty="0">
                <a:solidFill>
                  <a:srgbClr val="3333FF"/>
                </a:solidFill>
                <a:latin typeface="Times New Roman" panose="02020603050405020304" pitchFamily="18" charset="0"/>
                <a:ea typeface="Calibri" panose="020F0502020204030204" pitchFamily="34" charset="0"/>
                <a:cs typeface="Times New Roman" panose="02020603050405020304" pitchFamily="18" charset="0"/>
              </a:rPr>
              <a:t>Council</a:t>
            </a:r>
            <a:r>
              <a:rPr lang="en-TT" sz="2200" u="sng" dirty="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January-February, 2005 </a:t>
            </a:r>
          </a:p>
          <a:p>
            <a:pPr algn="just" fontAlgn="base">
              <a:lnSpc>
                <a:spcPct val="107000"/>
              </a:lnSpc>
              <a:buClr>
                <a:srgbClr val="1D08B8"/>
              </a:buClr>
              <a:buSzPts val="1100"/>
            </a:pPr>
            <a:r>
              <a:rPr lang="en-TT" sz="11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12</a:t>
            </a:r>
            <a:r>
              <a:rPr lang="en-TT" sz="22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en-TT" sz="2200" u="sng" dirty="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hlinkClick r:id="rId2"/>
              </a:rPr>
              <a:t>https://en.wikipedia.org/wiki/Abitur </a:t>
            </a:r>
          </a:p>
          <a:p>
            <a:pPr algn="just" fontAlgn="base">
              <a:lnSpc>
                <a:spcPct val="107000"/>
              </a:lnSpc>
              <a:buClr>
                <a:srgbClr val="1D08B8"/>
              </a:buClr>
              <a:buSzPts val="1100"/>
            </a:pPr>
            <a:endParaRPr lang="en-TT" sz="11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buClr>
                <a:srgbClr val="1D08B8"/>
              </a:buClr>
              <a:buSzPts val="1100"/>
            </a:pPr>
            <a:r>
              <a:rPr lang="en-TT" sz="11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13</a:t>
            </a:r>
            <a:r>
              <a:rPr lang="en-TT" sz="22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Education Secretary announces first new T Levels”  </a:t>
            </a:r>
          </a:p>
          <a:p>
            <a:pPr algn="just" fontAlgn="base">
              <a:lnSpc>
                <a:spcPct val="107000"/>
              </a:lnSpc>
              <a:buClr>
                <a:srgbClr val="1D08B8"/>
              </a:buClr>
              <a:buSzPts val="1100"/>
            </a:pPr>
            <a:r>
              <a:rPr lang="en-TT" sz="2200" dirty="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Department       </a:t>
            </a:r>
          </a:p>
          <a:p>
            <a:pPr algn="just" fontAlgn="base">
              <a:lnSpc>
                <a:spcPct val="107000"/>
              </a:lnSpc>
              <a:buClr>
                <a:srgbClr val="1D08B8"/>
              </a:buClr>
              <a:buSzPts val="1100"/>
            </a:pPr>
            <a:r>
              <a:rPr lang="en-TT" sz="2200" dirty="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for Education. October 22, 2017 </a:t>
            </a:r>
          </a:p>
          <a:p>
            <a:pPr algn="just" fontAlgn="base">
              <a:lnSpc>
                <a:spcPct val="107000"/>
              </a:lnSpc>
              <a:buClr>
                <a:srgbClr val="1D08B8"/>
              </a:buClr>
              <a:buSzPts val="1100"/>
            </a:pPr>
            <a:r>
              <a:rPr lang="en-TT" sz="11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14</a:t>
            </a:r>
            <a:r>
              <a:rPr lang="en-TT" sz="22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Guidance - </a:t>
            </a:r>
            <a:r>
              <a:rPr lang="en-US" sz="2200" b="1" dirty="0"/>
              <a:t>- </a:t>
            </a:r>
            <a:r>
              <a:rPr lang="en-US" sz="2200" u="sng" dirty="0">
                <a:hlinkClick r:id="rId3"/>
              </a:rPr>
              <a:t>Introduction </a:t>
            </a:r>
            <a:r>
              <a:rPr lang="en-TT" sz="22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of T Levels, Department for </a:t>
            </a:r>
          </a:p>
          <a:p>
            <a:pPr algn="just" fontAlgn="base">
              <a:lnSpc>
                <a:spcPct val="107000"/>
              </a:lnSpc>
              <a:buClr>
                <a:srgbClr val="1D08B8"/>
              </a:buClr>
              <a:buSzPts val="1100"/>
            </a:pPr>
            <a:r>
              <a:rPr lang="en-TT" sz="22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Education, UK, October 7, 2019 </a:t>
            </a:r>
          </a:p>
          <a:p>
            <a:pPr algn="just" fontAlgn="base">
              <a:lnSpc>
                <a:spcPct val="107000"/>
              </a:lnSpc>
              <a:buClr>
                <a:srgbClr val="1D08B8"/>
              </a:buClr>
              <a:buSzPts val="1100"/>
            </a:pPr>
            <a:r>
              <a:rPr lang="en-TT" sz="11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15</a:t>
            </a:r>
            <a:r>
              <a:rPr lang="en-TT" sz="22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Pupils who take government’s technical qualifications could </a:t>
            </a:r>
          </a:p>
          <a:p>
            <a:pPr algn="just" fontAlgn="base">
              <a:lnSpc>
                <a:spcPct val="107000"/>
              </a:lnSpc>
              <a:buClr>
                <a:srgbClr val="1D08B8"/>
              </a:buClr>
              <a:buSzPts val="1100"/>
            </a:pPr>
            <a:r>
              <a:rPr lang="en-TT" sz="2200" dirty="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miss out on top universities, experts warn”. Article in the </a:t>
            </a:r>
          </a:p>
          <a:p>
            <a:pPr algn="just" fontAlgn="base">
              <a:lnSpc>
                <a:spcPct val="107000"/>
              </a:lnSpc>
              <a:buClr>
                <a:srgbClr val="1D08B8"/>
              </a:buClr>
              <a:buSzPts val="1100"/>
            </a:pPr>
            <a:r>
              <a:rPr lang="en-TT" sz="2200" dirty="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Independent, UK, by Eleanor Busby, Education Correspondent, </a:t>
            </a:r>
          </a:p>
          <a:p>
            <a:pPr algn="just" fontAlgn="base">
              <a:lnSpc>
                <a:spcPct val="107000"/>
              </a:lnSpc>
              <a:buClr>
                <a:srgbClr val="1D08B8"/>
              </a:buClr>
              <a:buSzPts val="1100"/>
            </a:pPr>
            <a:r>
              <a:rPr lang="en-TT" sz="2200" dirty="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      </a:t>
            </a:r>
            <a:r>
              <a:rPr lang="en-TT" sz="22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rPr>
              <a:t>December 10, 2019</a:t>
            </a:r>
          </a:p>
          <a:p>
            <a:pPr algn="just" fontAlgn="base">
              <a:lnSpc>
                <a:spcPct val="107000"/>
              </a:lnSpc>
              <a:buClr>
                <a:srgbClr val="1D08B8"/>
              </a:buClr>
              <a:buSzPts val="1100"/>
            </a:pPr>
            <a:endParaRPr lang="en-TT" dirty="0" smtClean="0">
              <a:solidFill>
                <a:srgbClr val="0070C0"/>
              </a:solidFill>
              <a:latin typeface="Times New Roman" pitchFamily="18" charset="0"/>
              <a:cs typeface="Times New Roman" pitchFamily="18" charset="0"/>
            </a:endParaRPr>
          </a:p>
          <a:p>
            <a:pPr algn="just" fontAlgn="base">
              <a:lnSpc>
                <a:spcPct val="107000"/>
              </a:lnSpc>
              <a:buClr>
                <a:srgbClr val="1D08B8"/>
              </a:buClr>
              <a:buSzPts val="1100"/>
            </a:pPr>
            <a:r>
              <a:rPr lang="en-TT" dirty="0">
                <a:solidFill>
                  <a:srgbClr val="0070C0"/>
                </a:solidFill>
                <a:latin typeface="Times New Roman" pitchFamily="18" charset="0"/>
                <a:cs typeface="Times New Roman" pitchFamily="18" charset="0"/>
              </a:rPr>
              <a:t> </a:t>
            </a:r>
            <a:r>
              <a:rPr lang="en-TT" dirty="0" smtClean="0">
                <a:solidFill>
                  <a:srgbClr val="0070C0"/>
                </a:solidFill>
                <a:latin typeface="Times New Roman" pitchFamily="18" charset="0"/>
                <a:cs typeface="Times New Roman" pitchFamily="18" charset="0"/>
              </a:rPr>
              <a:t>   IConETech-2020</a:t>
            </a:r>
            <a:r>
              <a:rPr lang="en-TT" dirty="0">
                <a:solidFill>
                  <a:srgbClr val="0070C0"/>
                </a:solidFill>
                <a:latin typeface="Times New Roman" pitchFamily="18" charset="0"/>
                <a:cs typeface="Times New Roman" pitchFamily="18" charset="0"/>
              </a:rPr>
              <a:t>, Faculty of Engineering, The UWI, St. Augustine, Trinidad and Tobago</a:t>
            </a:r>
          </a:p>
          <a:p>
            <a:pPr algn="just" fontAlgn="base">
              <a:lnSpc>
                <a:spcPct val="107000"/>
              </a:lnSpc>
              <a:buClr>
                <a:srgbClr val="1D08B8"/>
              </a:buClr>
              <a:buSzPts val="1100"/>
            </a:pPr>
            <a:endParaRPr lang="en-TT" sz="24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buClr>
                <a:srgbClr val="1D08B8"/>
              </a:buClr>
              <a:buSzPts val="1100"/>
            </a:pPr>
            <a:endParaRPr lang="en-TT" sz="24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fontAlgn="base">
              <a:lnSpc>
                <a:spcPct val="107000"/>
              </a:lnSpc>
              <a:buClr>
                <a:srgbClr val="1D08B8"/>
              </a:buClr>
              <a:buSzPts val="1100"/>
              <a:buAutoNum type="arabicPeriod" startAt="12"/>
            </a:pPr>
            <a:endParaRPr lang="en-TT" sz="2400" u="sng" dirty="0" smtClean="0">
              <a:solidFill>
                <a:srgbClr val="3333FF"/>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buClr>
                <a:srgbClr val="1D08B8"/>
              </a:buClr>
              <a:buSzPts val="1100"/>
            </a:pPr>
            <a:endParaRPr lang="en-TT"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267" y="-1310"/>
            <a:ext cx="869325" cy="999669"/>
          </a:xfrm>
          <a:prstGeom prst="rect">
            <a:avLst/>
          </a:prstGeom>
        </p:spPr>
      </p:pic>
      <p:sp>
        <p:nvSpPr>
          <p:cNvPr id="8" name="Title 1"/>
          <p:cNvSpPr txBox="1">
            <a:spLocks/>
          </p:cNvSpPr>
          <p:nvPr/>
        </p:nvSpPr>
        <p:spPr>
          <a:xfrm>
            <a:off x="2123728" y="180240"/>
            <a:ext cx="4608512" cy="458804"/>
          </a:xfrm>
          <a:prstGeom prst="rect">
            <a:avLst/>
          </a:prstGeom>
          <a:solidFill>
            <a:srgbClr val="EBF6F9"/>
          </a:solid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TT" sz="2800" b="1" dirty="0" smtClean="0">
                <a:latin typeface="Times New Roman" pitchFamily="18" charset="0"/>
                <a:cs typeface="Times New Roman" pitchFamily="18" charset="0"/>
              </a:rPr>
              <a:t>REFERENCES (Cont’d)</a:t>
            </a:r>
            <a:endParaRPr lang="en-TT"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275718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95536" y="1196752"/>
            <a:ext cx="8229600" cy="4970721"/>
          </a:xfrm>
        </p:spPr>
        <p:txBody>
          <a:bodyPr>
            <a:normAutofit/>
          </a:bodyPr>
          <a:lstStyle/>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r>
              <a:rPr lang="en-TT" sz="5400" b="1" dirty="0" smtClean="0">
                <a:solidFill>
                  <a:schemeClr val="accent6"/>
                </a:solidFill>
                <a:latin typeface="Times New Roman" pitchFamily="18" charset="0"/>
                <a:cs typeface="Times New Roman" pitchFamily="18" charset="0"/>
              </a:rPr>
              <a:t>THANK YOU!</a:t>
            </a:r>
            <a:endParaRPr lang="en-TT" sz="5400" b="1" dirty="0">
              <a:solidFill>
                <a:schemeClr val="accent6"/>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spTree>
    <p:extLst>
      <p:ext uri="{BB962C8B-B14F-4D97-AF65-F5344CB8AC3E}">
        <p14:creationId xmlns:p14="http://schemas.microsoft.com/office/powerpoint/2010/main" val="267051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17868"/>
            <a:ext cx="9144000"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TT" sz="2800" b="1" dirty="0">
                <a:latin typeface="Times New Roman" pitchFamily="18" charset="0"/>
                <a:cs typeface="Times New Roman" pitchFamily="18" charset="0"/>
              </a:rPr>
              <a:t>INTRODUCTION</a:t>
            </a:r>
          </a:p>
        </p:txBody>
      </p:sp>
      <p:sp>
        <p:nvSpPr>
          <p:cNvPr id="3" name="Subtitle 2"/>
          <p:cNvSpPr>
            <a:spLocks noGrp="1"/>
          </p:cNvSpPr>
          <p:nvPr>
            <p:ph idx="1"/>
          </p:nvPr>
        </p:nvSpPr>
        <p:spPr>
          <a:xfrm>
            <a:off x="323528" y="1268760"/>
            <a:ext cx="8568952" cy="4857403"/>
          </a:xfrm>
        </p:spPr>
        <p:txBody>
          <a:bodyPr>
            <a:normAutofit lnSpcReduction="10000"/>
          </a:bodyPr>
          <a:lstStyle/>
          <a:p>
            <a:pPr>
              <a:spcBef>
                <a:spcPts val="600"/>
              </a:spcBef>
            </a:pPr>
            <a:r>
              <a:rPr lang="en-US" sz="2400" dirty="0">
                <a:latin typeface="Times New Roman" panose="02020603050405020304" pitchFamily="18" charset="0"/>
                <a:cs typeface="Times New Roman" panose="02020603050405020304" pitchFamily="18" charset="0"/>
              </a:rPr>
              <a:t>The Meister is the highest </a:t>
            </a:r>
            <a:r>
              <a:rPr lang="en-US" sz="2400" dirty="0" smtClean="0">
                <a:latin typeface="Times New Roman" panose="02020603050405020304" pitchFamily="18" charset="0"/>
                <a:cs typeface="Times New Roman" panose="02020603050405020304" pitchFamily="18" charset="0"/>
              </a:rPr>
              <a:t>qualification </a:t>
            </a:r>
            <a:r>
              <a:rPr lang="en-US" sz="2400" dirty="0">
                <a:latin typeface="Times New Roman" panose="02020603050405020304" pitchFamily="18" charset="0"/>
                <a:cs typeface="Times New Roman" panose="02020603050405020304" pitchFamily="18" charset="0"/>
              </a:rPr>
              <a:t>in </a:t>
            </a:r>
            <a:r>
              <a:rPr lang="en-US" sz="2400" dirty="0" smtClean="0">
                <a:latin typeface="Times New Roman" panose="02020603050405020304" pitchFamily="18" charset="0"/>
                <a:cs typeface="Times New Roman" panose="02020603050405020304" pitchFamily="18" charset="0"/>
              </a:rPr>
              <a:t>TVET </a:t>
            </a:r>
            <a:r>
              <a:rPr lang="en-US" sz="2400" dirty="0">
                <a:latin typeface="Times New Roman" panose="02020603050405020304" pitchFamily="18" charset="0"/>
                <a:cs typeface="Times New Roman" panose="02020603050405020304" pitchFamily="18" charset="0"/>
              </a:rPr>
              <a:t>in </a:t>
            </a:r>
            <a:r>
              <a:rPr lang="en-US" sz="2400" dirty="0" smtClean="0">
                <a:latin typeface="Times New Roman" panose="02020603050405020304" pitchFamily="18" charset="0"/>
                <a:cs typeface="Times New Roman" panose="02020603050405020304" pitchFamily="18" charset="0"/>
              </a:rPr>
              <a:t>Germany</a:t>
            </a:r>
          </a:p>
          <a:p>
            <a:pPr>
              <a:spcBef>
                <a:spcPts val="600"/>
              </a:spcBef>
            </a:pPr>
            <a:r>
              <a:rPr lang="en-US" sz="2400" dirty="0" smtClean="0">
                <a:latin typeface="Times New Roman" panose="02020603050405020304" pitchFamily="18" charset="0"/>
                <a:cs typeface="Times New Roman" panose="02020603050405020304" pitchFamily="18" charset="0"/>
              </a:rPr>
              <a:t>The Meister is on the same level as a Bachelor's degree in the German Qualifications Framework </a:t>
            </a:r>
          </a:p>
          <a:p>
            <a:pPr>
              <a:spcBef>
                <a:spcPts val="600"/>
              </a:spcBef>
            </a:pPr>
            <a:r>
              <a:rPr lang="en-US" sz="2400" dirty="0" smtClean="0">
                <a:latin typeface="Times New Roman" panose="02020603050405020304" pitchFamily="18" charset="0"/>
                <a:cs typeface="Times New Roman" panose="02020603050405020304" pitchFamily="18" charset="0"/>
              </a:rPr>
              <a:t>Only a Meister is </a:t>
            </a:r>
            <a:r>
              <a:rPr lang="en-US" sz="2400" dirty="0">
                <a:latin typeface="Times New Roman" panose="02020603050405020304" pitchFamily="18" charset="0"/>
                <a:cs typeface="Times New Roman" panose="02020603050405020304" pitchFamily="18" charset="0"/>
              </a:rPr>
              <a:t>allowed to run certain businesses</a:t>
            </a:r>
            <a:r>
              <a:rPr lang="en-US" sz="2400" dirty="0" smtClean="0">
                <a:latin typeface="Times New Roman" panose="02020603050405020304" pitchFamily="18" charset="0"/>
                <a:cs typeface="Times New Roman" panose="02020603050405020304" pitchFamily="18" charset="0"/>
              </a:rPr>
              <a:t> in Germany</a:t>
            </a:r>
          </a:p>
          <a:p>
            <a:pPr>
              <a:spcBef>
                <a:spcPts val="600"/>
              </a:spcBef>
            </a:pPr>
            <a:r>
              <a:rPr lang="en-US" sz="2400" dirty="0" smtClean="0">
                <a:latin typeface="Times New Roman" panose="02020603050405020304" pitchFamily="18" charset="0"/>
                <a:cs typeface="Times New Roman" panose="02020603050405020304" pitchFamily="18" charset="0"/>
              </a:rPr>
              <a:t>Includes theoretical, practical, business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pedagogical training</a:t>
            </a:r>
          </a:p>
          <a:p>
            <a:pPr>
              <a:spcBef>
                <a:spcPts val="600"/>
              </a:spcBef>
            </a:pPr>
            <a:r>
              <a:rPr lang="en-US" sz="2400" dirty="0" smtClean="0">
                <a:latin typeface="Times New Roman" panose="02020603050405020304" pitchFamily="18" charset="0"/>
                <a:cs typeface="Times New Roman" panose="02020603050405020304" pitchFamily="18" charset="0"/>
              </a:rPr>
              <a:t>The Meister (Master-Craftsman) has been offered at MIC-IT in the following area, but not every year – it depends on demand:</a:t>
            </a:r>
          </a:p>
          <a:p>
            <a:pPr marL="0" lvl="0" indent="0">
              <a:spcBef>
                <a:spcPts val="600"/>
              </a:spcBef>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 Automotive Eng. Tech. </a:t>
            </a:r>
            <a:r>
              <a:rPr lang="en-US" sz="2400" dirty="0" smtClean="0">
                <a:latin typeface="Times New Roman" panose="02020603050405020304" pitchFamily="18" charset="0"/>
                <a:cs typeface="Times New Roman" panose="02020603050405020304" pitchFamily="18" charset="0"/>
              </a:rPr>
              <a:t>      - Construction Eng. Tech.                </a:t>
            </a:r>
          </a:p>
          <a:p>
            <a:pPr marL="0" lvl="0" indent="0">
              <a:spcBef>
                <a:spcPts val="60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 </a:t>
            </a:r>
            <a:r>
              <a:rPr lang="en-US" sz="2400" b="1" dirty="0" smtClean="0">
                <a:latin typeface="Times New Roman" panose="02020603050405020304" pitchFamily="18" charset="0"/>
                <a:cs typeface="Times New Roman" panose="02020603050405020304" pitchFamily="18" charset="0"/>
              </a:rPr>
              <a:t>Electrical Eng. Tech</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Mechanical Eng. Tech.  </a:t>
            </a:r>
          </a:p>
          <a:p>
            <a:pPr marL="0" lvl="0" indent="0">
              <a:spcBef>
                <a:spcPts val="60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 Mechatronics                      - Photovoltaics</a:t>
            </a:r>
          </a:p>
          <a:p>
            <a:pPr>
              <a:spcBef>
                <a:spcPts val="600"/>
              </a:spcBef>
            </a:pPr>
            <a:r>
              <a:rPr lang="en-US" sz="2400" dirty="0" smtClean="0">
                <a:latin typeface="Times New Roman" panose="02020603050405020304" pitchFamily="18" charset="0"/>
                <a:cs typeface="Times New Roman" panose="02020603050405020304" pitchFamily="18" charset="0"/>
              </a:rPr>
              <a:t>Accredited by the German Chamber of Crafts and Trades</a:t>
            </a:r>
          </a:p>
          <a:p>
            <a:pPr>
              <a:spcBef>
                <a:spcPts val="600"/>
              </a:spcBef>
            </a:pPr>
            <a:r>
              <a:rPr lang="en-US" sz="2400" dirty="0" smtClean="0">
                <a:latin typeface="Times New Roman" panose="02020603050405020304" pitchFamily="18" charset="0"/>
                <a:cs typeface="Times New Roman" panose="02020603050405020304" pitchFamily="18" charset="0"/>
              </a:rPr>
              <a:t>Advanced </a:t>
            </a:r>
            <a:r>
              <a:rPr lang="en-US" sz="2400" dirty="0">
                <a:latin typeface="Times New Roman" panose="02020603050405020304" pitchFamily="18" charset="0"/>
                <a:cs typeface="Times New Roman" panose="02020603050405020304" pitchFamily="18" charset="0"/>
              </a:rPr>
              <a:t>admission </a:t>
            </a:r>
            <a:r>
              <a:rPr lang="en-US" sz="2400" dirty="0" smtClean="0">
                <a:latin typeface="Times New Roman" panose="02020603050405020304" pitchFamily="18" charset="0"/>
                <a:cs typeface="Times New Roman" panose="02020603050405020304" pitchFamily="18" charset="0"/>
              </a:rPr>
              <a:t>recommended for </a:t>
            </a:r>
            <a:r>
              <a:rPr lang="en-US" sz="2400" dirty="0" err="1" smtClean="0">
                <a:latin typeface="Times New Roman" panose="02020603050405020304" pitchFamily="18" charset="0"/>
                <a:cs typeface="Times New Roman" panose="02020603050405020304" pitchFamily="18" charset="0"/>
              </a:rPr>
              <a:t>BTech</a:t>
            </a: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200703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OBJECTIVES</a:t>
            </a:r>
          </a:p>
        </p:txBody>
      </p:sp>
      <p:sp>
        <p:nvSpPr>
          <p:cNvPr id="3" name="Subtitle 2"/>
          <p:cNvSpPr>
            <a:spLocks noGrp="1"/>
          </p:cNvSpPr>
          <p:nvPr>
            <p:ph idx="1"/>
          </p:nvPr>
        </p:nvSpPr>
        <p:spPr>
          <a:xfrm>
            <a:off x="457200" y="1052736"/>
            <a:ext cx="8363272" cy="5184576"/>
          </a:xfrm>
        </p:spPr>
        <p:txBody>
          <a:bodyPr>
            <a:noAutofit/>
          </a:bodyPr>
          <a:lstStyle/>
          <a:p>
            <a:pPr marL="0" indent="0" fontAlgn="base">
              <a:buNone/>
            </a:pPr>
            <a:r>
              <a:rPr lang="en-US" sz="2400" dirty="0" smtClean="0">
                <a:latin typeface="Times New Roman" panose="02020603050405020304" pitchFamily="18" charset="0"/>
                <a:cs typeface="Times New Roman" panose="02020603050405020304" pitchFamily="18" charset="0"/>
              </a:rPr>
              <a:t>The Dual Meister/Bachelor </a:t>
            </a:r>
            <a:r>
              <a:rPr lang="en-US" sz="2400" dirty="0">
                <a:latin typeface="Times New Roman" panose="02020603050405020304" pitchFamily="18" charset="0"/>
                <a:cs typeface="Times New Roman" panose="02020603050405020304" pitchFamily="18" charset="0"/>
              </a:rPr>
              <a:t>outcomes are expected to be:</a:t>
            </a:r>
          </a:p>
          <a:p>
            <a:pPr marL="0" indent="0" algn="just" fontAlgn="base">
              <a:spcBef>
                <a:spcPts val="0"/>
              </a:spcBef>
              <a:buNone/>
            </a:pPr>
            <a:r>
              <a:rPr lang="en-US" sz="2400" b="1" dirty="0" smtClean="0">
                <a:latin typeface="Times New Roman" panose="02020603050405020304" pitchFamily="18" charset="0"/>
                <a:cs typeface="Times New Roman" panose="02020603050405020304" pitchFamily="18" charset="0"/>
              </a:rPr>
              <a:t>     i</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Increase </a:t>
            </a:r>
            <a:r>
              <a:rPr lang="en-US" sz="2400" dirty="0">
                <a:latin typeface="Times New Roman" panose="02020603050405020304" pitchFamily="18" charset="0"/>
                <a:cs typeface="Times New Roman" panose="02020603050405020304" pitchFamily="18" charset="0"/>
              </a:rPr>
              <a:t>of </a:t>
            </a:r>
            <a:r>
              <a:rPr lang="en-US" sz="2400" dirty="0" smtClean="0">
                <a:latin typeface="Times New Roman" panose="02020603050405020304" pitchFamily="18" charset="0"/>
                <a:cs typeface="Times New Roman" panose="02020603050405020304" pitchFamily="18" charset="0"/>
              </a:rPr>
              <a:t>relevance, quality and competencies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in the  </a:t>
            </a:r>
          </a:p>
          <a:p>
            <a:pPr marL="0" indent="0" algn="just" fontAlgn="base">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Master-Craftsman programme </a:t>
            </a:r>
            <a:r>
              <a:rPr lang="en-US" sz="2400" dirty="0">
                <a:latin typeface="Times New Roman" panose="02020603050405020304" pitchFamily="18" charset="0"/>
                <a:cs typeface="Times New Roman" panose="02020603050405020304" pitchFamily="18" charset="0"/>
              </a:rPr>
              <a:t>and the Bachelor’s </a:t>
            </a:r>
            <a:r>
              <a:rPr lang="en-US" sz="2400" dirty="0" smtClean="0">
                <a:latin typeface="Times New Roman" panose="02020603050405020304" pitchFamily="18" charset="0"/>
                <a:cs typeface="Times New Roman" panose="02020603050405020304" pitchFamily="18" charset="0"/>
              </a:rPr>
              <a:t>degree</a:t>
            </a:r>
            <a:endParaRPr lang="en-US" sz="2400" dirty="0">
              <a:latin typeface="Times New Roman" panose="02020603050405020304" pitchFamily="18" charset="0"/>
              <a:cs typeface="Times New Roman" panose="02020603050405020304" pitchFamily="18" charset="0"/>
            </a:endParaRPr>
          </a:p>
          <a:p>
            <a:pPr marL="0" indent="0" algn="just" fontAlgn="base">
              <a:buNone/>
            </a:pPr>
            <a:r>
              <a:rPr lang="en-US" sz="2400" b="1" dirty="0" smtClean="0">
                <a:latin typeface="Times New Roman" panose="02020603050405020304" pitchFamily="18" charset="0"/>
                <a:cs typeface="Times New Roman" panose="02020603050405020304" pitchFamily="18" charset="0"/>
              </a:rPr>
              <a:t>    ii</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Transfer </a:t>
            </a:r>
            <a:r>
              <a:rPr lang="en-US" sz="2400" dirty="0">
                <a:latin typeface="Times New Roman" panose="02020603050405020304" pitchFamily="18" charset="0"/>
                <a:cs typeface="Times New Roman" panose="02020603050405020304" pitchFamily="18" charset="0"/>
              </a:rPr>
              <a:t>of relevant professional skills and practical </a:t>
            </a:r>
            <a:endParaRPr lang="en-US" sz="2400" dirty="0" smtClean="0">
              <a:latin typeface="Times New Roman" panose="02020603050405020304" pitchFamily="18" charset="0"/>
              <a:cs typeface="Times New Roman" panose="02020603050405020304" pitchFamily="18" charset="0"/>
            </a:endParaRPr>
          </a:p>
          <a:p>
            <a:pPr marL="0" indent="0" algn="just" fontAlgn="base">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experience </a:t>
            </a:r>
            <a:r>
              <a:rPr lang="en-US" sz="2400" dirty="0">
                <a:latin typeface="Times New Roman" panose="02020603050405020304" pitchFamily="18" charset="0"/>
                <a:cs typeface="Times New Roman" panose="02020603050405020304" pitchFamily="18" charset="0"/>
              </a:rPr>
              <a:t>through the dual study </a:t>
            </a:r>
            <a:r>
              <a:rPr lang="en-US" sz="2400" dirty="0" smtClean="0">
                <a:latin typeface="Times New Roman" panose="02020603050405020304" pitchFamily="18" charset="0"/>
                <a:cs typeface="Times New Roman" panose="02020603050405020304" pitchFamily="18" charset="0"/>
              </a:rPr>
              <a:t>approach</a:t>
            </a:r>
            <a:endParaRPr lang="en-US" sz="2400" dirty="0">
              <a:latin typeface="Times New Roman" panose="02020603050405020304" pitchFamily="18" charset="0"/>
              <a:cs typeface="Times New Roman" panose="02020603050405020304" pitchFamily="18" charset="0"/>
            </a:endParaRPr>
          </a:p>
          <a:p>
            <a:pPr marL="0" indent="0" algn="just" fontAlgn="base">
              <a:buNone/>
            </a:pPr>
            <a:r>
              <a:rPr lang="en-US" sz="2400" b="1" dirty="0" smtClean="0">
                <a:latin typeface="Times New Roman" panose="02020603050405020304" pitchFamily="18" charset="0"/>
                <a:cs typeface="Times New Roman" panose="02020603050405020304" pitchFamily="18" charset="0"/>
              </a:rPr>
              <a:t>   iii</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Important </a:t>
            </a:r>
            <a:r>
              <a:rPr lang="en-US" sz="2400" dirty="0">
                <a:latin typeface="Times New Roman" panose="02020603050405020304" pitchFamily="18" charset="0"/>
                <a:cs typeface="Times New Roman" panose="02020603050405020304" pitchFamily="18" charset="0"/>
              </a:rPr>
              <a:t>contributions to overcoming the shortage of </a:t>
            </a:r>
            <a:endParaRPr lang="en-US" sz="2400" dirty="0" smtClean="0">
              <a:latin typeface="Times New Roman" panose="02020603050405020304" pitchFamily="18" charset="0"/>
              <a:cs typeface="Times New Roman" panose="02020603050405020304" pitchFamily="18" charset="0"/>
            </a:endParaRPr>
          </a:p>
          <a:p>
            <a:pPr marL="0" indent="0" algn="just" fontAlgn="base">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entrepreneurs </a:t>
            </a:r>
            <a:r>
              <a:rPr lang="en-US" sz="2400" dirty="0">
                <a:latin typeface="Times New Roman" panose="02020603050405020304" pitchFamily="18" charset="0"/>
                <a:cs typeface="Times New Roman" panose="02020603050405020304" pitchFamily="18" charset="0"/>
              </a:rPr>
              <a:t>in </a:t>
            </a:r>
            <a:r>
              <a:rPr lang="en-US" sz="2400" dirty="0" smtClean="0">
                <a:latin typeface="Times New Roman" panose="02020603050405020304" pitchFamily="18" charset="0"/>
                <a:cs typeface="Times New Roman" panose="02020603050405020304" pitchFamily="18" charset="0"/>
              </a:rPr>
              <a:t>SMEs</a:t>
            </a:r>
            <a:endParaRPr lang="en-US" sz="2400" dirty="0">
              <a:latin typeface="Times New Roman" panose="02020603050405020304" pitchFamily="18" charset="0"/>
              <a:cs typeface="Times New Roman" panose="02020603050405020304" pitchFamily="18" charset="0"/>
            </a:endParaRPr>
          </a:p>
          <a:p>
            <a:pPr marL="0" indent="0" algn="just" fontAlgn="base">
              <a:buNone/>
            </a:pPr>
            <a:r>
              <a:rPr lang="en-US" sz="2400" b="1" dirty="0" smtClean="0">
                <a:latin typeface="Times New Roman" panose="02020603050405020304" pitchFamily="18" charset="0"/>
                <a:cs typeface="Times New Roman" panose="02020603050405020304" pitchFamily="18" charset="0"/>
              </a:rPr>
              <a:t>   iv</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Bologna-compliant </a:t>
            </a:r>
            <a:r>
              <a:rPr lang="en-US" sz="2400" dirty="0">
                <a:latin typeface="Times New Roman" panose="02020603050405020304" pitchFamily="18" charset="0"/>
                <a:cs typeface="Times New Roman" panose="02020603050405020304" pitchFamily="18" charset="0"/>
              </a:rPr>
              <a:t>study, full international </a:t>
            </a:r>
            <a:r>
              <a:rPr lang="en-US" sz="2400" dirty="0" smtClean="0">
                <a:latin typeface="Times New Roman" panose="02020603050405020304" pitchFamily="18" charset="0"/>
                <a:cs typeface="Times New Roman" panose="02020603050405020304" pitchFamily="18" charset="0"/>
              </a:rPr>
              <a:t>recognition</a:t>
            </a:r>
            <a:endParaRPr lang="en-US" sz="2400" dirty="0">
              <a:latin typeface="Times New Roman" panose="02020603050405020304" pitchFamily="18" charset="0"/>
              <a:cs typeface="Times New Roman" panose="02020603050405020304" pitchFamily="18" charset="0"/>
            </a:endParaRPr>
          </a:p>
          <a:p>
            <a:pPr marL="0" indent="0" algn="just" fontAlgn="base">
              <a:buNone/>
            </a:pPr>
            <a:r>
              <a:rPr lang="en-US" sz="2400" b="1" dirty="0" smtClean="0">
                <a:latin typeface="Times New Roman" panose="02020603050405020304" pitchFamily="18" charset="0"/>
                <a:cs typeface="Times New Roman" panose="02020603050405020304" pitchFamily="18" charset="0"/>
              </a:rPr>
              <a:t>    v</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Contribution </a:t>
            </a:r>
            <a:r>
              <a:rPr lang="en-US" sz="2400" dirty="0">
                <a:latin typeface="Times New Roman" panose="02020603050405020304" pitchFamily="18" charset="0"/>
                <a:cs typeface="Times New Roman" panose="02020603050405020304" pitchFamily="18" charset="0"/>
              </a:rPr>
              <a:t>to the EU agenda for the modernization of </a:t>
            </a:r>
            <a:r>
              <a:rPr lang="en-US" sz="2400" dirty="0" smtClean="0">
                <a:latin typeface="Times New Roman" panose="02020603050405020304" pitchFamily="18" charset="0"/>
                <a:cs typeface="Times New Roman" panose="02020603050405020304" pitchFamily="18" charset="0"/>
              </a:rPr>
              <a:t> </a:t>
            </a:r>
          </a:p>
          <a:p>
            <a:pPr marL="0" indent="0" algn="just" fontAlgn="base">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Europe’s </a:t>
            </a:r>
            <a:r>
              <a:rPr lang="en-US" sz="2400" dirty="0">
                <a:latin typeface="Times New Roman" panose="02020603050405020304" pitchFamily="18" charset="0"/>
                <a:cs typeface="Times New Roman" panose="02020603050405020304" pitchFamily="18" charset="0"/>
              </a:rPr>
              <a:t>higher education systems;</a:t>
            </a:r>
          </a:p>
          <a:p>
            <a:pPr marL="0" indent="0" algn="just" fontAlgn="base">
              <a:buNone/>
            </a:pPr>
            <a:r>
              <a:rPr lang="en-US" sz="2400" b="1" dirty="0" smtClean="0">
                <a:latin typeface="Times New Roman" panose="02020603050405020304" pitchFamily="18" charset="0"/>
                <a:cs typeface="Times New Roman" panose="02020603050405020304" pitchFamily="18" charset="0"/>
              </a:rPr>
              <a:t>   vi</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Creation </a:t>
            </a:r>
            <a:r>
              <a:rPr lang="en-US" sz="2400" dirty="0">
                <a:latin typeface="Times New Roman" panose="02020603050405020304" pitchFamily="18" charset="0"/>
                <a:cs typeface="Times New Roman" panose="02020603050405020304" pitchFamily="18" charset="0"/>
              </a:rPr>
              <a:t>of permeability and reduce recognition </a:t>
            </a:r>
            <a:r>
              <a:rPr lang="en-US" sz="2400" dirty="0" smtClean="0">
                <a:latin typeface="Times New Roman" panose="02020603050405020304" pitchFamily="18" charset="0"/>
                <a:cs typeface="Times New Roman" panose="02020603050405020304" pitchFamily="18" charset="0"/>
              </a:rPr>
              <a:t>problems</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b="1" dirty="0" smtClean="0">
                <a:latin typeface="Times New Roman" panose="02020603050405020304" pitchFamily="18" charset="0"/>
                <a:cs typeface="Times New Roman" panose="02020603050405020304" pitchFamily="18" charset="0"/>
              </a:rPr>
              <a:t>  vii</a:t>
            </a:r>
            <a:r>
              <a:rPr lang="en-US" sz="2400" b="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Increase </a:t>
            </a:r>
            <a:r>
              <a:rPr lang="en-US" sz="2400" dirty="0">
                <a:latin typeface="Times New Roman" panose="02020603050405020304" pitchFamily="18" charset="0"/>
                <a:cs typeface="Times New Roman" panose="02020603050405020304" pitchFamily="18" charset="0"/>
              </a:rPr>
              <a:t>in </a:t>
            </a:r>
            <a:r>
              <a:rPr lang="en-US" sz="2400" dirty="0" smtClean="0">
                <a:latin typeface="Times New Roman" panose="02020603050405020304" pitchFamily="18" charset="0"/>
                <a:cs typeface="Times New Roman" panose="02020603050405020304" pitchFamily="18" charset="0"/>
              </a:rPr>
              <a:t>attractiveness </a:t>
            </a:r>
            <a:r>
              <a:rPr lang="en-US" sz="2400" dirty="0">
                <a:latin typeface="Times New Roman" panose="02020603050405020304" pitchFamily="18" charset="0"/>
                <a:cs typeface="Times New Roman" panose="02020603050405020304" pitchFamily="18" charset="0"/>
              </a:rPr>
              <a:t>of </a:t>
            </a:r>
            <a:r>
              <a:rPr lang="en-US" sz="2400" dirty="0" smtClean="0">
                <a:latin typeface="Times New Roman" panose="02020603050405020304" pitchFamily="18" charset="0"/>
                <a:cs typeface="Times New Roman" panose="02020603050405020304" pitchFamily="18" charset="0"/>
              </a:rPr>
              <a:t>TVET</a:t>
            </a:r>
            <a:endParaRPr lang="en-US"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82251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JOURNEYMAN</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67544" y="1052736"/>
            <a:ext cx="8352928" cy="5184576"/>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Master-Craftsman qualification is done in two steps, the 1</a:t>
            </a:r>
            <a:r>
              <a:rPr lang="en-US" sz="2400" baseline="30000" dirty="0">
                <a:latin typeface="Times New Roman" panose="02020603050405020304" pitchFamily="18" charset="0"/>
                <a:cs typeface="Times New Roman" panose="02020603050405020304" pitchFamily="18" charset="0"/>
              </a:rPr>
              <a:t>st</a:t>
            </a:r>
            <a:r>
              <a:rPr lang="en-US" sz="2400" dirty="0">
                <a:latin typeface="Times New Roman" panose="02020603050405020304" pitchFamily="18" charset="0"/>
                <a:cs typeface="Times New Roman" panose="02020603050405020304" pitchFamily="18" charset="0"/>
              </a:rPr>
              <a:t> being the </a:t>
            </a:r>
            <a:r>
              <a:rPr lang="en-US" sz="2400" dirty="0" smtClean="0">
                <a:latin typeface="Times New Roman" panose="02020603050405020304" pitchFamily="18" charset="0"/>
                <a:cs typeface="Times New Roman" panose="02020603050405020304" pitchFamily="18" charset="0"/>
              </a:rPr>
              <a:t>Journeyman, the 2</a:t>
            </a:r>
            <a:r>
              <a:rPr lang="en-US" sz="2400" baseline="30000" dirty="0" smtClean="0">
                <a:latin typeface="Times New Roman" panose="02020603050405020304" pitchFamily="18" charset="0"/>
                <a:cs typeface="Times New Roman" panose="02020603050405020304" pitchFamily="18" charset="0"/>
              </a:rPr>
              <a:t>nd</a:t>
            </a:r>
            <a:r>
              <a:rPr lang="en-US" sz="2400" dirty="0" smtClean="0">
                <a:latin typeface="Times New Roman" panose="02020603050405020304" pitchFamily="18" charset="0"/>
                <a:cs typeface="Times New Roman" panose="02020603050405020304" pitchFamily="18" charset="0"/>
              </a:rPr>
              <a:t> being the Master-Craftsman</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Journeyman</a:t>
            </a:r>
            <a:r>
              <a:rPr lang="en-US" sz="2400" dirty="0">
                <a:latin typeface="Times New Roman" panose="02020603050405020304" pitchFamily="18" charset="0"/>
                <a:cs typeface="Times New Roman" panose="02020603050405020304" pitchFamily="18" charset="0"/>
              </a:rPr>
              <a:t> programme takes 3 Years </a:t>
            </a:r>
            <a:r>
              <a:rPr lang="en-US" sz="2400" dirty="0" smtClean="0">
                <a:latin typeface="Times New Roman" panose="02020603050405020304" pitchFamily="18" charset="0"/>
                <a:cs typeface="Times New Roman" panose="02020603050405020304" pitchFamily="18" charset="0"/>
              </a:rPr>
              <a:t>full-time</a:t>
            </a:r>
          </a:p>
          <a:p>
            <a:pPr algn="just"/>
            <a:r>
              <a:rPr lang="en-US" sz="2400" dirty="0" smtClean="0">
                <a:latin typeface="Times New Roman" panose="02020603050405020304" pitchFamily="18" charset="0"/>
                <a:cs typeface="Times New Roman" panose="02020603050405020304" pitchFamily="18" charset="0"/>
              </a:rPr>
              <a:t> Entrance qualification - 3 CSEC subjects (English, Math</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Science)</a:t>
            </a:r>
          </a:p>
          <a:p>
            <a:pPr algn="just"/>
            <a:r>
              <a:rPr lang="en-US" sz="2400" dirty="0" smtClean="0">
                <a:latin typeface="Times New Roman" panose="02020603050405020304" pitchFamily="18" charset="0"/>
                <a:cs typeface="Times New Roman" panose="02020603050405020304" pitchFamily="18" charset="0"/>
              </a:rPr>
              <a:t>1</a:t>
            </a:r>
            <a:r>
              <a:rPr lang="en-US" sz="2400" baseline="30000" dirty="0" smtClean="0">
                <a:latin typeface="Times New Roman" panose="02020603050405020304" pitchFamily="18" charset="0"/>
                <a:cs typeface="Times New Roman" panose="02020603050405020304" pitchFamily="18" charset="0"/>
              </a:rPr>
              <a:t>st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Year Trainees are exposed to </a:t>
            </a:r>
            <a:r>
              <a:rPr lang="en-US" sz="2400" dirty="0" smtClean="0">
                <a:latin typeface="Times New Roman" panose="02020603050405020304" pitchFamily="18" charset="0"/>
                <a:cs typeface="Times New Roman" panose="02020603050405020304" pitchFamily="18" charset="0"/>
              </a:rPr>
              <a:t>electrical engineering </a:t>
            </a:r>
            <a:r>
              <a:rPr lang="en-US" sz="2400" dirty="0">
                <a:latin typeface="Times New Roman" panose="02020603050405020304" pitchFamily="18" charset="0"/>
                <a:cs typeface="Times New Roman" panose="02020603050405020304" pitchFamily="18" charset="0"/>
              </a:rPr>
              <a:t>technology, mechanical engineering technology including workshop technology, welding and industrial </a:t>
            </a:r>
            <a:r>
              <a:rPr lang="en-US" sz="2400" dirty="0" smtClean="0">
                <a:latin typeface="Times New Roman" panose="02020603050405020304" pitchFamily="18" charset="0"/>
                <a:cs typeface="Times New Roman" panose="02020603050405020304" pitchFamily="18" charset="0"/>
              </a:rPr>
              <a:t>maintenance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2</a:t>
            </a:r>
            <a:r>
              <a:rPr lang="en-US" sz="2400" baseline="30000" dirty="0">
                <a:latin typeface="Times New Roman" panose="02020603050405020304" pitchFamily="18" charset="0"/>
                <a:cs typeface="Times New Roman" panose="02020603050405020304" pitchFamily="18" charset="0"/>
              </a:rPr>
              <a:t>nd</a:t>
            </a:r>
            <a:r>
              <a:rPr lang="en-US" sz="2400" dirty="0">
                <a:latin typeface="Times New Roman" panose="02020603050405020304" pitchFamily="18" charset="0"/>
                <a:cs typeface="Times New Roman" panose="02020603050405020304" pitchFamily="18" charset="0"/>
              </a:rPr>
              <a:t> and 3</a:t>
            </a:r>
            <a:r>
              <a:rPr lang="en-US" sz="2400" baseline="30000" dirty="0">
                <a:latin typeface="Times New Roman" panose="02020603050405020304" pitchFamily="18" charset="0"/>
                <a:cs typeface="Times New Roman" panose="02020603050405020304" pitchFamily="18" charset="0"/>
              </a:rPr>
              <a:t>rd</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Year </a:t>
            </a:r>
            <a:r>
              <a:rPr lang="en-US" sz="2400" dirty="0">
                <a:latin typeface="Times New Roman" panose="02020603050405020304" pitchFamily="18" charset="0"/>
                <a:cs typeface="Times New Roman" panose="02020603050405020304" pitchFamily="18" charset="0"/>
              </a:rPr>
              <a:t>trainees have to select one occupational area in which to </a:t>
            </a:r>
            <a:r>
              <a:rPr lang="en-US" sz="2400" dirty="0" smtClean="0">
                <a:latin typeface="Times New Roman" panose="02020603050405020304" pitchFamily="18" charset="0"/>
                <a:cs typeface="Times New Roman" panose="02020603050405020304" pitchFamily="18" charset="0"/>
              </a:rPr>
              <a:t>specialize</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Trainees are placed in industry on attachment and return to classes one day per week during the 2</a:t>
            </a:r>
            <a:r>
              <a:rPr lang="en-US" sz="2400" baseline="30000" dirty="0">
                <a:latin typeface="Times New Roman" panose="02020603050405020304" pitchFamily="18" charset="0"/>
                <a:cs typeface="Times New Roman" panose="02020603050405020304" pitchFamily="18" charset="0"/>
              </a:rPr>
              <a:t>nd</a:t>
            </a:r>
            <a:r>
              <a:rPr lang="en-US" sz="2400" dirty="0">
                <a:latin typeface="Times New Roman" panose="02020603050405020304" pitchFamily="18" charset="0"/>
                <a:cs typeface="Times New Roman" panose="02020603050405020304" pitchFamily="18" charset="0"/>
              </a:rPr>
              <a:t> year and two days per week during the 3</a:t>
            </a:r>
            <a:r>
              <a:rPr lang="en-US" sz="2400" baseline="30000" dirty="0">
                <a:latin typeface="Times New Roman" panose="02020603050405020304" pitchFamily="18" charset="0"/>
                <a:cs typeface="Times New Roman" panose="02020603050405020304" pitchFamily="18" charset="0"/>
              </a:rPr>
              <a:t>rd</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year</a:t>
            </a: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74591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MASTER-CRAFTSMAN</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323528" y="1052736"/>
            <a:ext cx="8496944" cy="5184576"/>
          </a:xfrm>
        </p:spPr>
        <p:txBody>
          <a:bodyPr>
            <a:noAutofit/>
          </a:bodyPr>
          <a:lstStyle/>
          <a:p>
            <a:pPr algn="just"/>
            <a:r>
              <a:rPr lang="en-US" sz="2400" b="1" dirty="0">
                <a:latin typeface="Times New Roman" panose="02020603050405020304" pitchFamily="18" charset="0"/>
                <a:cs typeface="Times New Roman" panose="02020603050405020304" pitchFamily="18" charset="0"/>
              </a:rPr>
              <a:t>The Master-Craftsman</a:t>
            </a:r>
            <a:r>
              <a:rPr lang="en-US" sz="2400" dirty="0">
                <a:latin typeface="Times New Roman" panose="02020603050405020304" pitchFamily="18" charset="0"/>
                <a:cs typeface="Times New Roman" panose="02020603050405020304" pitchFamily="18" charset="0"/>
              </a:rPr>
              <a:t> programme, </a:t>
            </a:r>
            <a:r>
              <a:rPr lang="en-US" sz="2400" dirty="0" smtClean="0">
                <a:latin typeface="Times New Roman" panose="02020603050405020304" pitchFamily="18" charset="0"/>
                <a:cs typeface="Times New Roman" panose="02020603050405020304" pitchFamily="18" charset="0"/>
              </a:rPr>
              <a:t>takes </a:t>
            </a:r>
            <a:r>
              <a:rPr lang="en-US" sz="2400" dirty="0">
                <a:latin typeface="Times New Roman" panose="02020603050405020304" pitchFamily="18" charset="0"/>
                <a:cs typeface="Times New Roman" panose="02020603050405020304" pitchFamily="18" charset="0"/>
              </a:rPr>
              <a:t>ten </a:t>
            </a:r>
            <a:r>
              <a:rPr lang="en-US" sz="2400" dirty="0" smtClean="0">
                <a:latin typeface="Times New Roman" panose="02020603050405020304" pitchFamily="18" charset="0"/>
                <a:cs typeface="Times New Roman" panose="02020603050405020304" pitchFamily="18" charset="0"/>
              </a:rPr>
              <a:t>months </a:t>
            </a:r>
            <a:r>
              <a:rPr lang="en-US" sz="2400" dirty="0">
                <a:latin typeface="Times New Roman" panose="02020603050405020304" pitchFamily="18" charset="0"/>
                <a:cs typeface="Times New Roman" panose="02020603050405020304" pitchFamily="18" charset="0"/>
              </a:rPr>
              <a:t>after having successfully completed the Journeyman programme</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The programme takes place 40% in the training institution and 60% as internships in industry.</a:t>
            </a:r>
          </a:p>
          <a:p>
            <a:pPr algn="just"/>
            <a:r>
              <a:rPr lang="en-US" sz="2400" dirty="0" smtClean="0">
                <a:latin typeface="Times New Roman" panose="02020603050405020304" pitchFamily="18" charset="0"/>
                <a:cs typeface="Times New Roman" panose="02020603050405020304" pitchFamily="18" charset="0"/>
              </a:rPr>
              <a:t>Many MIC-IT trainees have had four </a:t>
            </a:r>
            <a:r>
              <a:rPr lang="en-US" sz="2400" dirty="0">
                <a:latin typeface="Times New Roman" panose="02020603050405020304" pitchFamily="18" charset="0"/>
                <a:cs typeface="Times New Roman" panose="02020603050405020304" pitchFamily="18" charset="0"/>
              </a:rPr>
              <a:t>months of the ten months conducted in Germany (including industrial training</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examination includes theoretical, practical and oral </a:t>
            </a:r>
            <a:r>
              <a:rPr lang="en-US" sz="2400" dirty="0" smtClean="0">
                <a:latin typeface="Times New Roman" panose="02020603050405020304" pitchFamily="18" charset="0"/>
                <a:cs typeface="Times New Roman" panose="02020603050405020304" pitchFamily="18" charset="0"/>
              </a:rPr>
              <a:t>components </a:t>
            </a:r>
            <a:r>
              <a:rPr lang="en-US" sz="2400" dirty="0">
                <a:latin typeface="Times New Roman" panose="02020603050405020304" pitchFamily="18" charset="0"/>
                <a:cs typeface="Times New Roman" panose="02020603050405020304" pitchFamily="18" charset="0"/>
              </a:rPr>
              <a:t>and may take up to a week </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some disciplines the creation of a masterpiece, for example workshop technology, is also part of the </a:t>
            </a:r>
            <a:r>
              <a:rPr lang="en-US" sz="2400" dirty="0" smtClean="0">
                <a:latin typeface="Times New Roman" panose="02020603050405020304" pitchFamily="18" charset="0"/>
                <a:cs typeface="Times New Roman" panose="02020603050405020304" pitchFamily="18" charset="0"/>
              </a:rPr>
              <a:t>examination process. </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Until </a:t>
            </a:r>
            <a:r>
              <a:rPr lang="en-US" sz="2400" dirty="0">
                <a:latin typeface="Times New Roman" panose="02020603050405020304" pitchFamily="18" charset="0"/>
                <a:cs typeface="Times New Roman" panose="02020603050405020304" pitchFamily="18" charset="0"/>
              </a:rPr>
              <a:t>2004 </a:t>
            </a:r>
            <a:r>
              <a:rPr lang="en-US" sz="2400" dirty="0" smtClean="0">
                <a:latin typeface="Times New Roman" panose="02020603050405020304" pitchFamily="18" charset="0"/>
                <a:cs typeface="Times New Roman" panose="02020603050405020304" pitchFamily="18" charset="0"/>
              </a:rPr>
              <a:t>German regulations </a:t>
            </a:r>
            <a:r>
              <a:rPr lang="en-US" sz="2400" dirty="0">
                <a:latin typeface="Times New Roman" panose="02020603050405020304" pitchFamily="18" charset="0"/>
                <a:cs typeface="Times New Roman" panose="02020603050405020304" pitchFamily="18" charset="0"/>
              </a:rPr>
              <a:t>required </a:t>
            </a:r>
            <a:r>
              <a:rPr lang="en-US" sz="2400" dirty="0" smtClean="0">
                <a:latin typeface="Times New Roman" panose="02020603050405020304" pitchFamily="18" charset="0"/>
                <a:cs typeface="Times New Roman" panose="02020603050405020304" pitchFamily="18" charset="0"/>
              </a:rPr>
              <a:t>working </a:t>
            </a:r>
            <a:r>
              <a:rPr lang="en-US" sz="2400" dirty="0">
                <a:latin typeface="Times New Roman" panose="02020603050405020304" pitchFamily="18" charset="0"/>
                <a:cs typeface="Times New Roman" panose="02020603050405020304" pitchFamily="18" charset="0"/>
              </a:rPr>
              <a:t>experience of 3 years as a Journeyman before </a:t>
            </a:r>
            <a:r>
              <a:rPr lang="en-US" sz="2400" dirty="0" smtClean="0">
                <a:latin typeface="Times New Roman" panose="02020603050405020304" pitchFamily="18" charset="0"/>
                <a:cs typeface="Times New Roman" panose="02020603050405020304" pitchFamily="18" charset="0"/>
              </a:rPr>
              <a:t>taking the </a:t>
            </a:r>
            <a:r>
              <a:rPr lang="en-US" sz="2400" dirty="0">
                <a:latin typeface="Times New Roman" panose="02020603050405020304" pitchFamily="18" charset="0"/>
                <a:cs typeface="Times New Roman" panose="02020603050405020304" pitchFamily="18" charset="0"/>
              </a:rPr>
              <a:t>Meister </a:t>
            </a:r>
            <a:r>
              <a:rPr lang="en-US" sz="2400" dirty="0" smtClean="0">
                <a:latin typeface="Times New Roman" panose="02020603050405020304" pitchFamily="18" charset="0"/>
                <a:cs typeface="Times New Roman" panose="02020603050405020304" pitchFamily="18" charset="0"/>
              </a:rPr>
              <a:t>examinations. </a:t>
            </a: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2962968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METHODOLOGY</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fontScale="77500" lnSpcReduction="20000"/>
          </a:bodyPr>
          <a:lstStyle/>
          <a:p>
            <a:pPr>
              <a:lnSpc>
                <a:spcPct val="150000"/>
              </a:lnSpc>
            </a:pPr>
            <a:r>
              <a:rPr lang="en-US" sz="3100" dirty="0" smtClean="0">
                <a:latin typeface="Times New Roman" panose="02020603050405020304" pitchFamily="18" charset="0"/>
                <a:cs typeface="Times New Roman" panose="02020603050405020304" pitchFamily="18" charset="0"/>
              </a:rPr>
              <a:t>The MIC Institute of Technology (MIC-IT) plans to implement the Dual Bachelor/Meister (Master-Craftsman) Programme</a:t>
            </a:r>
          </a:p>
          <a:p>
            <a:pPr>
              <a:lnSpc>
                <a:spcPct val="150000"/>
              </a:lnSpc>
            </a:pPr>
            <a:r>
              <a:rPr lang="en-US" sz="3100" dirty="0" smtClean="0">
                <a:latin typeface="Times New Roman" panose="02020603050405020304" pitchFamily="18" charset="0"/>
                <a:cs typeface="Times New Roman" panose="02020603050405020304" pitchFamily="18" charset="0"/>
              </a:rPr>
              <a:t>MIC-IT’s plans re mapping the comparisons between the Master-Craftsman and Bachelor of Technology programmes</a:t>
            </a:r>
          </a:p>
          <a:p>
            <a:pPr>
              <a:lnSpc>
                <a:spcPct val="150000"/>
              </a:lnSpc>
            </a:pPr>
            <a:r>
              <a:rPr lang="en-US" sz="3100" dirty="0" smtClean="0">
                <a:latin typeface="Times New Roman" panose="02020603050405020304" pitchFamily="18" charset="0"/>
                <a:cs typeface="Times New Roman" panose="02020603050405020304" pitchFamily="18" charset="0"/>
              </a:rPr>
              <a:t>Observe and cognize the similarities and differences </a:t>
            </a:r>
          </a:p>
          <a:p>
            <a:pPr>
              <a:lnSpc>
                <a:spcPct val="150000"/>
              </a:lnSpc>
            </a:pPr>
            <a:r>
              <a:rPr lang="en-US" sz="3100" dirty="0" smtClean="0">
                <a:latin typeface="Times New Roman" panose="02020603050405020304" pitchFamily="18" charset="0"/>
                <a:cs typeface="Times New Roman" panose="02020603050405020304" pitchFamily="18" charset="0"/>
              </a:rPr>
              <a:t>Implement what needs to be acquired to facilitate articulation of the Master-Craftsman to the Bachelor’s Degree </a:t>
            </a:r>
          </a:p>
          <a:p>
            <a:pPr>
              <a:lnSpc>
                <a:spcPct val="150000"/>
              </a:lnSpc>
            </a:pPr>
            <a:r>
              <a:rPr lang="en-US" sz="3100" dirty="0" smtClean="0">
                <a:latin typeface="Times New Roman" panose="02020603050405020304" pitchFamily="18" charset="0"/>
                <a:cs typeface="Times New Roman" panose="02020603050405020304" pitchFamily="18" charset="0"/>
              </a:rPr>
              <a:t>Fusion of the very practical Master-Craftsman and more theoretical Bachelor’s degree</a:t>
            </a:r>
          </a:p>
          <a:p>
            <a:pPr>
              <a:lnSpc>
                <a:spcPct val="150000"/>
              </a:lnSpc>
            </a:pPr>
            <a:endParaRPr lang="en-TT" sz="31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114765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RESULTS</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fontScale="92500" lnSpcReduction="20000"/>
          </a:bodyPr>
          <a:lstStyle/>
          <a:p>
            <a:pPr algn="just">
              <a:lnSpc>
                <a:spcPct val="120000"/>
              </a:lnSpc>
              <a:spcBef>
                <a:spcPts val="0"/>
              </a:spcBef>
            </a:pPr>
            <a:r>
              <a:rPr lang="en-US" sz="2800" dirty="0">
                <a:latin typeface="Times New Roman" panose="02020603050405020304" pitchFamily="18" charset="0"/>
                <a:cs typeface="Times New Roman" panose="02020603050405020304" pitchFamily="18" charset="0"/>
              </a:rPr>
              <a:t>The MIC Institute of Technology has started </a:t>
            </a:r>
            <a:r>
              <a:rPr lang="en-US" sz="2800" dirty="0" smtClean="0">
                <a:latin typeface="Times New Roman" panose="02020603050405020304" pitchFamily="18" charset="0"/>
                <a:cs typeface="Times New Roman" panose="02020603050405020304" pitchFamily="18" charset="0"/>
              </a:rPr>
              <a:t>mapping </a:t>
            </a:r>
            <a:r>
              <a:rPr lang="en-US" sz="2800" dirty="0">
                <a:latin typeface="Times New Roman" panose="02020603050405020304" pitchFamily="18" charset="0"/>
                <a:cs typeface="Times New Roman" panose="02020603050405020304" pitchFamily="18" charset="0"/>
              </a:rPr>
              <a:t>the Master-Craftsman curricula in </a:t>
            </a:r>
            <a:r>
              <a:rPr lang="en-US" sz="2800" dirty="0" smtClean="0">
                <a:latin typeface="Times New Roman" panose="02020603050405020304" pitchFamily="18" charset="0"/>
                <a:cs typeface="Times New Roman" panose="02020603050405020304" pitchFamily="18" charset="0"/>
              </a:rPr>
              <a:t>Construction, Mechanical </a:t>
            </a:r>
            <a:r>
              <a:rPr lang="en-US" sz="2800" dirty="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Electrical/Electronic </a:t>
            </a:r>
            <a:r>
              <a:rPr lang="en-US" sz="2800" dirty="0">
                <a:latin typeface="Times New Roman" panose="02020603050405020304" pitchFamily="18" charset="0"/>
                <a:cs typeface="Times New Roman" panose="02020603050405020304" pitchFamily="18" charset="0"/>
              </a:rPr>
              <a:t>Engineering Technology </a:t>
            </a:r>
            <a:r>
              <a:rPr lang="en-US" sz="2800" dirty="0" smtClean="0">
                <a:latin typeface="Times New Roman" panose="02020603050405020304" pitchFamily="18" charset="0"/>
                <a:cs typeface="Times New Roman" panose="02020603050405020304" pitchFamily="18" charset="0"/>
              </a:rPr>
              <a:t>and Mechatronics against </a:t>
            </a:r>
            <a:r>
              <a:rPr lang="en-US" sz="2800" dirty="0">
                <a:latin typeface="Times New Roman" panose="02020603050405020304" pitchFamily="18" charset="0"/>
                <a:cs typeface="Times New Roman" panose="02020603050405020304" pitchFamily="18" charset="0"/>
              </a:rPr>
              <a:t>several “comparable” degree programmes. </a:t>
            </a:r>
            <a:endParaRPr lang="en-US" sz="28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en-US" sz="2800" dirty="0">
                <a:latin typeface="Times New Roman" panose="02020603050405020304" pitchFamily="18" charset="0"/>
                <a:cs typeface="Times New Roman" panose="02020603050405020304" pitchFamily="18" charset="0"/>
              </a:rPr>
              <a:t>Functional Maps </a:t>
            </a:r>
            <a:r>
              <a:rPr lang="en-US" sz="2800" dirty="0" smtClean="0">
                <a:latin typeface="Times New Roman" panose="02020603050405020304" pitchFamily="18" charset="0"/>
                <a:cs typeface="Times New Roman" panose="02020603050405020304" pitchFamily="18" charset="0"/>
              </a:rPr>
              <a:t>are </a:t>
            </a:r>
            <a:r>
              <a:rPr lang="en-US" sz="2800" dirty="0">
                <a:latin typeface="Times New Roman" panose="02020603050405020304" pitchFamily="18" charset="0"/>
                <a:cs typeface="Times New Roman" panose="02020603050405020304" pitchFamily="18" charset="0"/>
              </a:rPr>
              <a:t>also </a:t>
            </a:r>
            <a:r>
              <a:rPr lang="en-US" sz="2800" dirty="0" smtClean="0">
                <a:latin typeface="Times New Roman" panose="02020603050405020304" pitchFamily="18" charset="0"/>
                <a:cs typeface="Times New Roman" panose="02020603050405020304" pitchFamily="18" charset="0"/>
              </a:rPr>
              <a:t>being </a:t>
            </a:r>
            <a:r>
              <a:rPr lang="en-US" sz="2800" dirty="0">
                <a:latin typeface="Times New Roman" panose="02020603050405020304" pitchFamily="18" charset="0"/>
                <a:cs typeface="Times New Roman" panose="02020603050405020304" pitchFamily="18" charset="0"/>
              </a:rPr>
              <a:t>developed for each area of concentration and </a:t>
            </a:r>
            <a:r>
              <a:rPr lang="en-US" sz="2800" dirty="0" smtClean="0">
                <a:latin typeface="Times New Roman" panose="02020603050405020304" pitchFamily="18" charset="0"/>
                <a:cs typeface="Times New Roman" panose="02020603050405020304" pitchFamily="18" charset="0"/>
              </a:rPr>
              <a:t>course </a:t>
            </a:r>
            <a:r>
              <a:rPr lang="en-US" sz="2800" dirty="0">
                <a:latin typeface="Times New Roman" panose="02020603050405020304" pitchFamily="18" charset="0"/>
                <a:cs typeface="Times New Roman" panose="02020603050405020304" pitchFamily="18" charset="0"/>
              </a:rPr>
              <a:t>specific content to generate appropriate course outcomes </a:t>
            </a:r>
            <a:r>
              <a:rPr lang="en-US" sz="2800" dirty="0" smtClean="0">
                <a:latin typeface="Times New Roman" panose="02020603050405020304" pitchFamily="18" charset="0"/>
                <a:cs typeface="Times New Roman" panose="02020603050405020304" pitchFamily="18" charset="0"/>
              </a:rPr>
              <a:t>and gaps </a:t>
            </a:r>
          </a:p>
          <a:p>
            <a:pPr algn="just">
              <a:lnSpc>
                <a:spcPct val="120000"/>
              </a:lnSpc>
              <a:spcBef>
                <a:spcPts val="0"/>
              </a:spcBef>
            </a:pPr>
            <a:r>
              <a:rPr lang="en-US" sz="2800" dirty="0">
                <a:latin typeface="Times New Roman" panose="02020603050405020304" pitchFamily="18" charset="0"/>
                <a:cs typeface="Times New Roman" panose="02020603050405020304" pitchFamily="18" charset="0"/>
              </a:rPr>
              <a:t>A cursory examination of the mapping so far has revealed that the major differences are in the level of mathematics and certain broader aspects of the training of an engineer including the so-called soft skills</a:t>
            </a:r>
            <a:r>
              <a:rPr lang="en-US" sz="2800" dirty="0" smtClean="0">
                <a:latin typeface="Times New Roman" panose="02020603050405020304" pitchFamily="18" charset="0"/>
                <a:cs typeface="Times New Roman" panose="02020603050405020304" pitchFamily="18" charset="0"/>
              </a:rPr>
              <a:t>. </a:t>
            </a:r>
          </a:p>
          <a:p>
            <a:pPr algn="just">
              <a:lnSpc>
                <a:spcPct val="120000"/>
              </a:lnSpc>
              <a:spcBef>
                <a:spcPts val="0"/>
              </a:spcBef>
            </a:pPr>
            <a:endParaRPr lang="en-US" sz="2800" dirty="0" smtClean="0">
              <a:latin typeface="Times New Roman" panose="02020603050405020304" pitchFamily="18" charset="0"/>
              <a:cs typeface="Times New Roman" panose="02020603050405020304" pitchFamily="18" charset="0"/>
            </a:endParaRPr>
          </a:p>
          <a:p>
            <a:pPr>
              <a:lnSpc>
                <a:spcPct val="120000"/>
              </a:lnSpc>
              <a:spcBef>
                <a:spcPts val="0"/>
              </a:spcBef>
            </a:pPr>
            <a:endParaRPr lang="en-US" sz="2800" dirty="0" smtClean="0">
              <a:latin typeface="Times New Roman" panose="02020603050405020304" pitchFamily="18" charset="0"/>
              <a:cs typeface="Times New Roman" panose="02020603050405020304" pitchFamily="18" charset="0"/>
            </a:endParaRPr>
          </a:p>
          <a:p>
            <a:pPr>
              <a:lnSpc>
                <a:spcPct val="120000"/>
              </a:lnSpc>
              <a:spcBef>
                <a:spcPts val="0"/>
              </a:spcBef>
            </a:pPr>
            <a:endParaRPr lang="en-US" sz="2800" dirty="0" smtClean="0">
              <a:latin typeface="Times New Roman" panose="02020603050405020304" pitchFamily="18" charset="0"/>
              <a:cs typeface="Times New Roman" panose="02020603050405020304" pitchFamily="18" charset="0"/>
            </a:endParaRPr>
          </a:p>
          <a:p>
            <a:pPr>
              <a:lnSpc>
                <a:spcPct val="120000"/>
              </a:lnSpc>
              <a:spcBef>
                <a:spcPts val="0"/>
              </a:spcBef>
            </a:pPr>
            <a:endParaRPr lang="en-US" sz="2800" dirty="0">
              <a:latin typeface="Times New Roman" panose="02020603050405020304" pitchFamily="18" charset="0"/>
              <a:cs typeface="Times New Roman" panose="02020603050405020304" pitchFamily="18" charset="0"/>
            </a:endParaRPr>
          </a:p>
          <a:p>
            <a:pPr>
              <a:lnSpc>
                <a:spcPct val="150000"/>
              </a:lnSpc>
            </a:pPr>
            <a:endParaRPr lang="en-US" sz="2400" dirty="0" smtClean="0">
              <a:latin typeface="Times New Roman" panose="02020603050405020304" pitchFamily="18" charset="0"/>
              <a:cs typeface="Times New Roman" panose="02020603050405020304" pitchFamily="18" charset="0"/>
            </a:endParaRPr>
          </a:p>
          <a:p>
            <a:pPr marL="0" indent="0">
              <a:lnSpc>
                <a:spcPct val="150000"/>
              </a:lnSpc>
              <a:buNone/>
            </a:pP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37600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CONCLUSIONS</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5200908"/>
          </a:xfrm>
        </p:spPr>
        <p:txBody>
          <a:bodyPr>
            <a:normAutofit lnSpcReduction="10000"/>
          </a:bodyPr>
          <a:lstStyle/>
          <a:p>
            <a:pPr algn="just"/>
            <a:r>
              <a:rPr lang="en-US" sz="2400" dirty="0">
                <a:latin typeface="Times New Roman" panose="02020603050405020304" pitchFamily="18" charset="0"/>
                <a:cs typeface="Times New Roman" panose="02020603050405020304" pitchFamily="18" charset="0"/>
              </a:rPr>
              <a:t>In several countries students are streamed after the early years in secondary school, so that more academically-accomplished students tend to pursue the classical Bachelor of Science Engineering </a:t>
            </a:r>
            <a:r>
              <a:rPr lang="en-US" sz="2400" dirty="0" smtClean="0">
                <a:latin typeface="Times New Roman" panose="02020603050405020304" pitchFamily="18" charset="0"/>
                <a:cs typeface="Times New Roman" panose="02020603050405020304" pitchFamily="18" charset="0"/>
              </a:rPr>
              <a:t>degree.</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other students tend to pursue </a:t>
            </a:r>
            <a:r>
              <a:rPr lang="en-US" sz="2400" dirty="0" smtClean="0">
                <a:latin typeface="Times New Roman" panose="02020603050405020304" pitchFamily="18" charset="0"/>
                <a:cs typeface="Times New Roman" panose="02020603050405020304" pitchFamily="18" charset="0"/>
              </a:rPr>
              <a:t>TVET.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Master-Craftsman </a:t>
            </a:r>
            <a:r>
              <a:rPr lang="en-US" sz="2400" dirty="0" err="1">
                <a:latin typeface="Times New Roman" panose="02020603050405020304" pitchFamily="18" charset="0"/>
                <a:cs typeface="Times New Roman" panose="02020603050405020304" pitchFamily="18" charset="0"/>
              </a:rPr>
              <a:t>Programme</a:t>
            </a:r>
            <a:r>
              <a:rPr lang="en-US" sz="2400" dirty="0">
                <a:latin typeface="Times New Roman" panose="02020603050405020304" pitchFamily="18" charset="0"/>
                <a:cs typeface="Times New Roman" panose="02020603050405020304" pitchFamily="18" charset="0"/>
              </a:rPr>
              <a:t> creates individuals with extensive practical knowledge, experience and pedagogy.</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Master-Craftsman qualification has some challenges regarding its attractiveness, compared to a Bachelor’s </a:t>
            </a:r>
            <a:r>
              <a:rPr lang="en-US" sz="2400" dirty="0" smtClean="0">
                <a:latin typeface="Times New Roman" panose="02020603050405020304" pitchFamily="18" charset="0"/>
                <a:cs typeface="Times New Roman" panose="02020603050405020304" pitchFamily="18" charset="0"/>
              </a:rPr>
              <a:t>degree</a:t>
            </a:r>
            <a:r>
              <a:rPr lang="en-US" sz="2400" dirty="0">
                <a:latin typeface="Times New Roman" panose="02020603050405020304" pitchFamily="18" charset="0"/>
                <a:cs typeface="Times New Roman" panose="02020603050405020304" pitchFamily="18" charset="0"/>
              </a:rPr>
              <a:t>. </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Bachelor’s Degree lacks a significant proportion of </a:t>
            </a:r>
            <a:r>
              <a:rPr lang="en-US" sz="2400" dirty="0" smtClean="0">
                <a:latin typeface="Times New Roman" panose="02020603050405020304" pitchFamily="18" charset="0"/>
                <a:cs typeface="Times New Roman" panose="02020603050405020304" pitchFamily="18" charset="0"/>
              </a:rPr>
              <a:t>the above </a:t>
            </a:r>
            <a:r>
              <a:rPr lang="en-US" sz="2400" dirty="0">
                <a:latin typeface="Times New Roman" panose="02020603050405020304" pitchFamily="18" charset="0"/>
                <a:cs typeface="Times New Roman" panose="02020603050405020304" pitchFamily="18" charset="0"/>
              </a:rPr>
              <a:t>specific </a:t>
            </a:r>
            <a:r>
              <a:rPr lang="en-US" sz="2400" dirty="0" smtClean="0">
                <a:latin typeface="Times New Roman" panose="02020603050405020304" pitchFamily="18" charset="0"/>
                <a:cs typeface="Times New Roman" panose="02020603050405020304" pitchFamily="18" charset="0"/>
              </a:rPr>
              <a:t>competencies but includes more theory.</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combination would play a critical role in developing a holistic individual for </a:t>
            </a:r>
            <a:r>
              <a:rPr lang="en-US" sz="2400" dirty="0" smtClean="0">
                <a:latin typeface="Times New Roman" panose="02020603050405020304" pitchFamily="18" charset="0"/>
                <a:cs typeface="Times New Roman" panose="02020603050405020304" pitchFamily="18" charset="0"/>
              </a:rPr>
              <a:t>the advancement </a:t>
            </a:r>
            <a:r>
              <a:rPr lang="en-US" sz="2400" dirty="0">
                <a:latin typeface="Times New Roman" panose="02020603050405020304" pitchFamily="18" charset="0"/>
                <a:cs typeface="Times New Roman" panose="02020603050405020304" pitchFamily="18" charset="0"/>
              </a:rPr>
              <a:t>of the practice of engineering</a:t>
            </a:r>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marL="0" indent="0">
              <a:lnSpc>
                <a:spcPct val="150000"/>
              </a:lnSpc>
              <a:buNone/>
            </a:pPr>
            <a:endParaRPr lang="en-TT" sz="24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58297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762730"/>
          </a:xfrm>
          <a:solidFill>
            <a:srgbClr val="EBF6F9"/>
          </a:solidFill>
        </p:spPr>
        <p:txBody>
          <a:bodyPr>
            <a:normAutofit/>
          </a:bodyPr>
          <a:lstStyle/>
          <a:p>
            <a:r>
              <a:rPr lang="en-TT" sz="2800" b="1" dirty="0" smtClean="0">
                <a:latin typeface="Times New Roman" pitchFamily="18" charset="0"/>
                <a:cs typeface="Times New Roman" pitchFamily="18" charset="0"/>
              </a:rPr>
              <a:t>CONCLUSIONS (Cont’d)</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230649" y="780598"/>
            <a:ext cx="8712968" cy="5795370"/>
          </a:xfrm>
        </p:spPr>
        <p:txBody>
          <a:bodyPr>
            <a:noAutofit/>
          </a:bodyPr>
          <a:lstStyle/>
          <a:p>
            <a:pPr algn="just">
              <a:spcBef>
                <a:spcPts val="0"/>
              </a:spcBef>
            </a:pPr>
            <a:r>
              <a:rPr lang="en-US" sz="2400" dirty="0">
                <a:latin typeface="Times New Roman" panose="02020603050405020304" pitchFamily="18" charset="0"/>
                <a:cs typeface="Times New Roman" panose="02020603050405020304" pitchFamily="18" charset="0"/>
              </a:rPr>
              <a:t>Skillful mapping of both programmes would allow the Master-Craftsman advanced admission in a </a:t>
            </a:r>
            <a:r>
              <a:rPr lang="en-US" sz="2400" dirty="0" err="1" smtClean="0">
                <a:latin typeface="Times New Roman" panose="02020603050405020304" pitchFamily="18" charset="0"/>
                <a:cs typeface="Times New Roman" panose="02020603050405020304" pitchFamily="18" charset="0"/>
              </a:rPr>
              <a:t>BTech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programme</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spcBef>
                <a:spcPts val="0"/>
              </a:spcBef>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very important to grant Master-Craftsmen the opportunity to </a:t>
            </a:r>
            <a:r>
              <a:rPr lang="en-US" sz="2400" dirty="0" smtClean="0">
                <a:latin typeface="Times New Roman" panose="02020603050405020304" pitchFamily="18" charset="0"/>
                <a:cs typeface="Times New Roman" panose="02020603050405020304" pitchFamily="18" charset="0"/>
              </a:rPr>
              <a:t>enhance their </a:t>
            </a:r>
            <a:r>
              <a:rPr lang="en-US" sz="2400" dirty="0">
                <a:latin typeface="Times New Roman" panose="02020603050405020304" pitchFamily="18" charset="0"/>
                <a:cs typeface="Times New Roman" panose="02020603050405020304" pitchFamily="18" charset="0"/>
              </a:rPr>
              <a:t>qualifications and professional </a:t>
            </a:r>
            <a:r>
              <a:rPr lang="en-US" sz="2400" dirty="0" smtClean="0">
                <a:latin typeface="Times New Roman" panose="02020603050405020304" pitchFamily="18" charset="0"/>
                <a:cs typeface="Times New Roman" panose="02020603050405020304" pitchFamily="18" charset="0"/>
              </a:rPr>
              <a:t>status.</a:t>
            </a:r>
            <a:endParaRPr lang="en-US" sz="2400" dirty="0">
              <a:latin typeface="Times New Roman" panose="02020603050405020304" pitchFamily="18" charset="0"/>
              <a:cs typeface="Times New Roman" panose="02020603050405020304" pitchFamily="18" charset="0"/>
            </a:endParaRPr>
          </a:p>
          <a:p>
            <a:pPr algn="just">
              <a:spcBef>
                <a:spcPts val="0"/>
              </a:spcBef>
            </a:pPr>
            <a:r>
              <a:rPr lang="en-US" sz="2400" dirty="0">
                <a:latin typeface="Times New Roman" panose="02020603050405020304" pitchFamily="18" charset="0"/>
                <a:cs typeface="Times New Roman" panose="02020603050405020304" pitchFamily="18" charset="0"/>
              </a:rPr>
              <a:t>This would undoubtedly bring </a:t>
            </a:r>
            <a:r>
              <a:rPr lang="en-US" sz="2400" dirty="0" smtClean="0">
                <a:latin typeface="Times New Roman" panose="02020603050405020304" pitchFamily="18" charset="0"/>
                <a:cs typeface="Times New Roman" panose="02020603050405020304" pitchFamily="18" charset="0"/>
              </a:rPr>
              <a:t> some “parity </a:t>
            </a:r>
            <a:r>
              <a:rPr lang="en-US" sz="2400" dirty="0">
                <a:latin typeface="Times New Roman" panose="02020603050405020304" pitchFamily="18" charset="0"/>
                <a:cs typeface="Times New Roman" panose="02020603050405020304" pitchFamily="18" charset="0"/>
              </a:rPr>
              <a:t>of esteem” between TVET and so-called </a:t>
            </a:r>
            <a:r>
              <a:rPr lang="en-US" sz="2400" dirty="0" smtClean="0">
                <a:latin typeface="Times New Roman" panose="02020603050405020304" pitchFamily="18" charset="0"/>
                <a:cs typeface="Times New Roman" panose="02020603050405020304" pitchFamily="18" charset="0"/>
              </a:rPr>
              <a:t>Academics.</a:t>
            </a:r>
          </a:p>
          <a:p>
            <a:pPr algn="just">
              <a:spcBef>
                <a:spcPts val="0"/>
              </a:spcBef>
            </a:pPr>
            <a:r>
              <a:rPr lang="en-US" sz="2400" dirty="0" smtClean="0">
                <a:latin typeface="Times New Roman" panose="02020603050405020304" pitchFamily="18" charset="0"/>
                <a:cs typeface="Times New Roman" panose="02020603050405020304" pitchFamily="18" charset="0"/>
              </a:rPr>
              <a:t>This opportunity would encourage more </a:t>
            </a:r>
            <a:r>
              <a:rPr lang="en-US" sz="2400" dirty="0">
                <a:latin typeface="Times New Roman" panose="02020603050405020304" pitchFamily="18" charset="0"/>
                <a:cs typeface="Times New Roman" panose="02020603050405020304" pitchFamily="18" charset="0"/>
              </a:rPr>
              <a:t>academically-accomplished </a:t>
            </a:r>
            <a:r>
              <a:rPr lang="en-US" sz="2400" dirty="0" smtClean="0">
                <a:latin typeface="Times New Roman" panose="02020603050405020304" pitchFamily="18" charset="0"/>
                <a:cs typeface="Times New Roman" panose="02020603050405020304" pitchFamily="18" charset="0"/>
              </a:rPr>
              <a:t>students to pursue TVET followed by a BSc.</a:t>
            </a:r>
            <a:endParaRPr lang="en-US" sz="2400" dirty="0">
              <a:latin typeface="Times New Roman" panose="02020603050405020304" pitchFamily="18" charset="0"/>
              <a:cs typeface="Times New Roman" panose="02020603050405020304" pitchFamily="18" charset="0"/>
            </a:endParaRPr>
          </a:p>
          <a:p>
            <a:pPr algn="just">
              <a:spcBef>
                <a:spcPts val="0"/>
              </a:spcBef>
            </a:pPr>
            <a:r>
              <a:rPr lang="en-US" sz="2400" dirty="0">
                <a:latin typeface="Times New Roman" panose="02020603050405020304" pitchFamily="18" charset="0"/>
                <a:cs typeface="Times New Roman" panose="02020603050405020304" pitchFamily="18" charset="0"/>
              </a:rPr>
              <a:t>The dual qualification system is particularly important for Trinidad and Tobago, where TVET is not accorded the respect (and remuneration) that such hands-on training and qualifications require in order to advance the economic development of the country in all areas of </a:t>
            </a:r>
            <a:r>
              <a:rPr lang="en-US" sz="2400" dirty="0" smtClean="0">
                <a:latin typeface="Times New Roman" panose="02020603050405020304" pitchFamily="18" charset="0"/>
                <a:cs typeface="Times New Roman" panose="02020603050405020304" pitchFamily="18" charset="0"/>
              </a:rPr>
              <a:t>technology</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spcBef>
                <a:spcPts val="0"/>
              </a:spcBef>
            </a:pPr>
            <a:r>
              <a:rPr lang="en-US" sz="2400" dirty="0" smtClean="0">
                <a:latin typeface="Times New Roman" panose="02020603050405020304" pitchFamily="18" charset="0"/>
                <a:cs typeface="Times New Roman" panose="02020603050405020304" pitchFamily="18" charset="0"/>
              </a:rPr>
              <a:t>UK introduction of </a:t>
            </a:r>
            <a:r>
              <a:rPr lang="en-US" sz="2400" dirty="0">
                <a:latin typeface="Times New Roman" panose="02020603050405020304" pitchFamily="18" charset="0"/>
                <a:cs typeface="Times New Roman" panose="02020603050405020304" pitchFamily="18" charset="0"/>
              </a:rPr>
              <a:t>T </a:t>
            </a:r>
            <a:r>
              <a:rPr lang="en-US" sz="2400" dirty="0" smtClean="0">
                <a:latin typeface="Times New Roman" panose="02020603050405020304" pitchFamily="18" charset="0"/>
                <a:cs typeface="Times New Roman" panose="02020603050405020304" pitchFamily="18" charset="0"/>
              </a:rPr>
              <a:t>Levels may be sign of things to come.</a:t>
            </a:r>
          </a:p>
          <a:p>
            <a:pPr algn="just">
              <a:spcBef>
                <a:spcPts val="0"/>
              </a:spcBef>
            </a:pPr>
            <a:r>
              <a:rPr lang="en-US" sz="2400" dirty="0">
                <a:latin typeface="Times New Roman" panose="02020603050405020304" pitchFamily="18" charset="0"/>
                <a:cs typeface="Times New Roman" panose="02020603050405020304" pitchFamily="18" charset="0"/>
              </a:rPr>
              <a:t>UK universities may have to </a:t>
            </a:r>
            <a:r>
              <a:rPr lang="en-US" sz="2400" dirty="0" smtClean="0">
                <a:latin typeface="Times New Roman" panose="02020603050405020304" pitchFamily="18" charset="0"/>
                <a:cs typeface="Times New Roman" panose="02020603050405020304" pitchFamily="18" charset="0"/>
              </a:rPr>
              <a:t>consider an articulated BTech.</a:t>
            </a:r>
            <a:endParaRPr lang="en-TT" sz="20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67" y="-37551"/>
            <a:ext cx="869325" cy="946271"/>
          </a:xfrm>
          <a:prstGeom prst="rect">
            <a:avLst/>
          </a:prstGeom>
        </p:spPr>
      </p:pic>
    </p:spTree>
    <p:extLst>
      <p:ext uri="{BB962C8B-B14F-4D97-AF65-F5344CB8AC3E}">
        <p14:creationId xmlns:p14="http://schemas.microsoft.com/office/powerpoint/2010/main" val="1289474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2170</TotalTime>
  <Words>1229</Words>
  <Application>Microsoft Office PowerPoint</Application>
  <PresentationFormat>On-screen Show (4:3)</PresentationFormat>
  <Paragraphs>119</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TRANSITION FROM MASTER CRAFTSMAN  TO ENGINEERING DEGREE Clément Imbert1 and Reynold John2</vt:lpstr>
      <vt:lpstr>PowerPoint Presentation</vt:lpstr>
      <vt:lpstr>OBJECTIVES</vt:lpstr>
      <vt:lpstr>JOURNEYMAN</vt:lpstr>
      <vt:lpstr>MASTER-CRAFTSMAN</vt:lpstr>
      <vt:lpstr>METHODOLOGY</vt:lpstr>
      <vt:lpstr>RESULTS</vt:lpstr>
      <vt:lpstr>CONCLUSIONS</vt:lpstr>
      <vt:lpstr>CONCLUSIONS (Cont’d)</vt:lpstr>
      <vt:lpstr>REFERENCES</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PAPER Author1, Author2,…AuthorN</dc:title>
  <dc:creator>Victor</dc:creator>
  <cp:lastModifiedBy>Imbert</cp:lastModifiedBy>
  <cp:revision>117</cp:revision>
  <dcterms:created xsi:type="dcterms:W3CDTF">2019-10-16T16:46:00Z</dcterms:created>
  <dcterms:modified xsi:type="dcterms:W3CDTF">2020-03-09T04:10:33Z</dcterms:modified>
</cp:coreProperties>
</file>