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9" r:id="rId3"/>
    <p:sldId id="260" r:id="rId4"/>
    <p:sldId id="277" r:id="rId5"/>
    <p:sldId id="261" r:id="rId6"/>
    <p:sldId id="262" r:id="rId7"/>
    <p:sldId id="263" r:id="rId8"/>
    <p:sldId id="265" r:id="rId9"/>
    <p:sldId id="273" r:id="rId10"/>
    <p:sldId id="272" r:id="rId11"/>
    <p:sldId id="271" r:id="rId12"/>
    <p:sldId id="270" r:id="rId13"/>
    <p:sldId id="269" r:id="rId14"/>
    <p:sldId id="268" r:id="rId15"/>
    <p:sldId id="276" r:id="rId16"/>
    <p:sldId id="275"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ae Dassyne" initials="JD" lastIdx="4" clrIdx="0">
    <p:extLst>
      <p:ext uri="{19B8F6BF-5375-455C-9EA6-DF929625EA0E}">
        <p15:presenceInfo xmlns:p15="http://schemas.microsoft.com/office/powerpoint/2012/main" xmlns="" userId="c88141bbd7e54cb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BF6F9"/>
    <a:srgbClr val="D9EDF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T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F43161-F3CA-44A1-A006-C0F7209AA749}" type="datetimeFigureOut">
              <a:rPr lang="en-TT" smtClean="0"/>
              <a:pPr/>
              <a:t>24/02/2020</a:t>
            </a:fld>
            <a:endParaRPr lang="en-T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T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T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5E0DD-3E5A-4224-8718-737DF6F1553E}" type="slidenum">
              <a:rPr lang="en-TT" smtClean="0"/>
              <a:pPr/>
              <a:t>‹#›</a:t>
            </a:fld>
            <a:endParaRPr lang="en-TT"/>
          </a:p>
        </p:txBody>
      </p:sp>
    </p:spTree>
    <p:extLst>
      <p:ext uri="{BB962C8B-B14F-4D97-AF65-F5344CB8AC3E}">
        <p14:creationId xmlns:p14="http://schemas.microsoft.com/office/powerpoint/2010/main" xmlns="" val="1919237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pPr/>
              <a:t>6</a:t>
            </a:fld>
            <a:endParaRPr lang="en-TT"/>
          </a:p>
        </p:txBody>
      </p:sp>
    </p:spTree>
    <p:extLst>
      <p:ext uri="{BB962C8B-B14F-4D97-AF65-F5344CB8AC3E}">
        <p14:creationId xmlns:p14="http://schemas.microsoft.com/office/powerpoint/2010/main" xmlns="" val="40841354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pPr/>
              <a:t>15</a:t>
            </a:fld>
            <a:endParaRPr lang="en-TT"/>
          </a:p>
        </p:txBody>
      </p:sp>
    </p:spTree>
    <p:extLst>
      <p:ext uri="{BB962C8B-B14F-4D97-AF65-F5344CB8AC3E}">
        <p14:creationId xmlns:p14="http://schemas.microsoft.com/office/powerpoint/2010/main" xmlns="" val="4084135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pPr/>
              <a:t>16</a:t>
            </a:fld>
            <a:endParaRPr lang="en-TT"/>
          </a:p>
        </p:txBody>
      </p:sp>
    </p:spTree>
    <p:extLst>
      <p:ext uri="{BB962C8B-B14F-4D97-AF65-F5344CB8AC3E}">
        <p14:creationId xmlns:p14="http://schemas.microsoft.com/office/powerpoint/2010/main" xmlns="" val="4084135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pPr/>
              <a:t>17</a:t>
            </a:fld>
            <a:endParaRPr lang="en-TT"/>
          </a:p>
        </p:txBody>
      </p:sp>
    </p:spTree>
    <p:extLst>
      <p:ext uri="{BB962C8B-B14F-4D97-AF65-F5344CB8AC3E}">
        <p14:creationId xmlns:p14="http://schemas.microsoft.com/office/powerpoint/2010/main" xmlns="" val="4084135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pPr/>
              <a:t>7</a:t>
            </a:fld>
            <a:endParaRPr lang="en-TT"/>
          </a:p>
        </p:txBody>
      </p:sp>
    </p:spTree>
    <p:extLst>
      <p:ext uri="{BB962C8B-B14F-4D97-AF65-F5344CB8AC3E}">
        <p14:creationId xmlns:p14="http://schemas.microsoft.com/office/powerpoint/2010/main" xmlns="" val="4084135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pPr/>
              <a:t>8</a:t>
            </a:fld>
            <a:endParaRPr lang="en-TT"/>
          </a:p>
        </p:txBody>
      </p:sp>
    </p:spTree>
    <p:extLst>
      <p:ext uri="{BB962C8B-B14F-4D97-AF65-F5344CB8AC3E}">
        <p14:creationId xmlns:p14="http://schemas.microsoft.com/office/powerpoint/2010/main" xmlns="" val="4084135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pPr/>
              <a:t>9</a:t>
            </a:fld>
            <a:endParaRPr lang="en-TT"/>
          </a:p>
        </p:txBody>
      </p:sp>
    </p:spTree>
    <p:extLst>
      <p:ext uri="{BB962C8B-B14F-4D97-AF65-F5344CB8AC3E}">
        <p14:creationId xmlns:p14="http://schemas.microsoft.com/office/powerpoint/2010/main" xmlns="" val="4084135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pPr/>
              <a:t>10</a:t>
            </a:fld>
            <a:endParaRPr lang="en-TT"/>
          </a:p>
        </p:txBody>
      </p:sp>
    </p:spTree>
    <p:extLst>
      <p:ext uri="{BB962C8B-B14F-4D97-AF65-F5344CB8AC3E}">
        <p14:creationId xmlns:p14="http://schemas.microsoft.com/office/powerpoint/2010/main" xmlns="" val="4084135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pPr/>
              <a:t>11</a:t>
            </a:fld>
            <a:endParaRPr lang="en-TT"/>
          </a:p>
        </p:txBody>
      </p:sp>
    </p:spTree>
    <p:extLst>
      <p:ext uri="{BB962C8B-B14F-4D97-AF65-F5344CB8AC3E}">
        <p14:creationId xmlns:p14="http://schemas.microsoft.com/office/powerpoint/2010/main" xmlns="" val="4084135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pPr/>
              <a:t>12</a:t>
            </a:fld>
            <a:endParaRPr lang="en-TT"/>
          </a:p>
        </p:txBody>
      </p:sp>
    </p:spTree>
    <p:extLst>
      <p:ext uri="{BB962C8B-B14F-4D97-AF65-F5344CB8AC3E}">
        <p14:creationId xmlns:p14="http://schemas.microsoft.com/office/powerpoint/2010/main" xmlns="" val="4084135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pPr/>
              <a:t>13</a:t>
            </a:fld>
            <a:endParaRPr lang="en-TT"/>
          </a:p>
        </p:txBody>
      </p:sp>
    </p:spTree>
    <p:extLst>
      <p:ext uri="{BB962C8B-B14F-4D97-AF65-F5344CB8AC3E}">
        <p14:creationId xmlns:p14="http://schemas.microsoft.com/office/powerpoint/2010/main" xmlns="" val="4084135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pPr/>
              <a:t>14</a:t>
            </a:fld>
            <a:endParaRPr lang="en-TT"/>
          </a:p>
        </p:txBody>
      </p:sp>
    </p:spTree>
    <p:extLst>
      <p:ext uri="{BB962C8B-B14F-4D97-AF65-F5344CB8AC3E}">
        <p14:creationId xmlns:p14="http://schemas.microsoft.com/office/powerpoint/2010/main" xmlns="" val="4084135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T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TT"/>
          </a:p>
        </p:txBody>
      </p:sp>
      <p:sp>
        <p:nvSpPr>
          <p:cNvPr id="4" name="Date Placeholder 3"/>
          <p:cNvSpPr>
            <a:spLocks noGrp="1"/>
          </p:cNvSpPr>
          <p:nvPr>
            <p:ph type="dt" sz="half" idx="10"/>
          </p:nvPr>
        </p:nvSpPr>
        <p:spPr/>
        <p:txBody>
          <a:bodyPr/>
          <a:lstStyle/>
          <a:p>
            <a:fld id="{5479CB82-6CC3-428D-A68D-67F325A59BD1}" type="datetime1">
              <a:rPr lang="en-TT" smtClean="0"/>
              <a:pPr/>
              <a:t>24/02/2020</a:t>
            </a:fld>
            <a:endParaRPr lang="en-TT"/>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pPr/>
              <a:t>‹#›</a:t>
            </a:fld>
            <a:endParaRPr lang="en-TT"/>
          </a:p>
        </p:txBody>
      </p:sp>
    </p:spTree>
    <p:extLst>
      <p:ext uri="{BB962C8B-B14F-4D97-AF65-F5344CB8AC3E}">
        <p14:creationId xmlns:p14="http://schemas.microsoft.com/office/powerpoint/2010/main" xmlns="" val="2126105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10"/>
          </p:nvPr>
        </p:nvSpPr>
        <p:spPr/>
        <p:txBody>
          <a:bodyPr/>
          <a:lstStyle/>
          <a:p>
            <a:fld id="{D6848E96-8550-4204-9365-DF86677B923A}" type="datetime1">
              <a:rPr lang="en-TT" smtClean="0"/>
              <a:pPr/>
              <a:t>24/02/2020</a:t>
            </a:fld>
            <a:endParaRPr lang="en-TT"/>
          </a:p>
        </p:txBody>
      </p:sp>
      <p:sp>
        <p:nvSpPr>
          <p:cNvPr id="5" name="Footer Placeholder 4"/>
          <p:cNvSpPr>
            <a:spLocks noGrp="1"/>
          </p:cNvSpPr>
          <p:nvPr>
            <p:ph type="ftr" sz="quarter" idx="11"/>
          </p:nvPr>
        </p:nvSpPr>
        <p:spPr/>
        <p:txBody>
          <a:bodyPr/>
          <a:lstStyle/>
          <a:p>
            <a:r>
              <a:rPr lang="en-TT"/>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pPr/>
              <a:t>‹#›</a:t>
            </a:fld>
            <a:endParaRPr lang="en-TT"/>
          </a:p>
        </p:txBody>
      </p:sp>
    </p:spTree>
    <p:extLst>
      <p:ext uri="{BB962C8B-B14F-4D97-AF65-F5344CB8AC3E}">
        <p14:creationId xmlns:p14="http://schemas.microsoft.com/office/powerpoint/2010/main" xmlns="" val="3177010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T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10"/>
          </p:nvPr>
        </p:nvSpPr>
        <p:spPr/>
        <p:txBody>
          <a:bodyPr/>
          <a:lstStyle/>
          <a:p>
            <a:fld id="{D873C216-86F7-4589-BB1F-59152E80E299}" type="datetime1">
              <a:rPr lang="en-TT" smtClean="0"/>
              <a:pPr/>
              <a:t>24/02/2020</a:t>
            </a:fld>
            <a:endParaRPr lang="en-TT"/>
          </a:p>
        </p:txBody>
      </p:sp>
      <p:sp>
        <p:nvSpPr>
          <p:cNvPr id="5" name="Footer Placeholder 4"/>
          <p:cNvSpPr>
            <a:spLocks noGrp="1"/>
          </p:cNvSpPr>
          <p:nvPr>
            <p:ph type="ftr" sz="quarter" idx="11"/>
          </p:nvPr>
        </p:nvSpPr>
        <p:spPr/>
        <p:txBody>
          <a:bodyPr/>
          <a:lstStyle/>
          <a:p>
            <a:r>
              <a:rPr lang="en-TT"/>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pPr/>
              <a:t>‹#›</a:t>
            </a:fld>
            <a:endParaRPr lang="en-TT"/>
          </a:p>
        </p:txBody>
      </p:sp>
    </p:spTree>
    <p:extLst>
      <p:ext uri="{BB962C8B-B14F-4D97-AF65-F5344CB8AC3E}">
        <p14:creationId xmlns:p14="http://schemas.microsoft.com/office/powerpoint/2010/main" xmlns="" val="3918352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10"/>
          </p:nvPr>
        </p:nvSpPr>
        <p:spPr/>
        <p:txBody>
          <a:bodyPr/>
          <a:lstStyle/>
          <a:p>
            <a:fld id="{135E4723-821F-4045-B2C8-07497B692DBD}" type="datetime1">
              <a:rPr lang="en-TT" smtClean="0"/>
              <a:pPr/>
              <a:t>24/02/2020</a:t>
            </a:fld>
            <a:endParaRPr lang="en-TT"/>
          </a:p>
        </p:txBody>
      </p:sp>
      <p:sp>
        <p:nvSpPr>
          <p:cNvPr id="5" name="Footer Placeholder 4"/>
          <p:cNvSpPr>
            <a:spLocks noGrp="1"/>
          </p:cNvSpPr>
          <p:nvPr>
            <p:ph type="ftr" sz="quarter" idx="11"/>
          </p:nvPr>
        </p:nvSpPr>
        <p:spPr/>
        <p:txBody>
          <a:bodyPr/>
          <a:lstStyle/>
          <a:p>
            <a:r>
              <a:rPr lang="en-TT"/>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pPr/>
              <a:t>‹#›</a:t>
            </a:fld>
            <a:endParaRPr lang="en-TT"/>
          </a:p>
        </p:txBody>
      </p:sp>
    </p:spTree>
    <p:extLst>
      <p:ext uri="{BB962C8B-B14F-4D97-AF65-F5344CB8AC3E}">
        <p14:creationId xmlns:p14="http://schemas.microsoft.com/office/powerpoint/2010/main" xmlns="" val="2864894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T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8809C9-75BA-493E-818E-F02B87AE07C1}" type="datetime1">
              <a:rPr lang="en-TT" smtClean="0"/>
              <a:pPr/>
              <a:t>24/02/2020</a:t>
            </a:fld>
            <a:endParaRPr lang="en-TT"/>
          </a:p>
        </p:txBody>
      </p:sp>
      <p:sp>
        <p:nvSpPr>
          <p:cNvPr id="5" name="Footer Placeholder 4"/>
          <p:cNvSpPr>
            <a:spLocks noGrp="1"/>
          </p:cNvSpPr>
          <p:nvPr>
            <p:ph type="ftr" sz="quarter" idx="11"/>
          </p:nvPr>
        </p:nvSpPr>
        <p:spPr/>
        <p:txBody>
          <a:bodyPr/>
          <a:lstStyle/>
          <a:p>
            <a:r>
              <a:rPr lang="en-TT"/>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pPr/>
              <a:t>‹#›</a:t>
            </a:fld>
            <a:endParaRPr lang="en-TT"/>
          </a:p>
        </p:txBody>
      </p:sp>
    </p:spTree>
    <p:extLst>
      <p:ext uri="{BB962C8B-B14F-4D97-AF65-F5344CB8AC3E}">
        <p14:creationId xmlns:p14="http://schemas.microsoft.com/office/powerpoint/2010/main" xmlns="" val="2232194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5" name="Date Placeholder 4"/>
          <p:cNvSpPr>
            <a:spLocks noGrp="1"/>
          </p:cNvSpPr>
          <p:nvPr>
            <p:ph type="dt" sz="half" idx="10"/>
          </p:nvPr>
        </p:nvSpPr>
        <p:spPr/>
        <p:txBody>
          <a:bodyPr/>
          <a:lstStyle/>
          <a:p>
            <a:fld id="{954F5F58-62AC-4E01-8D54-C33F86F9D0B1}" type="datetime1">
              <a:rPr lang="en-TT" smtClean="0"/>
              <a:pPr/>
              <a:t>24/02/2020</a:t>
            </a:fld>
            <a:endParaRPr lang="en-TT"/>
          </a:p>
        </p:txBody>
      </p:sp>
      <p:sp>
        <p:nvSpPr>
          <p:cNvPr id="6" name="Footer Placeholder 5"/>
          <p:cNvSpPr>
            <a:spLocks noGrp="1"/>
          </p:cNvSpPr>
          <p:nvPr>
            <p:ph type="ftr" sz="quarter" idx="11"/>
          </p:nvPr>
        </p:nvSpPr>
        <p:spPr/>
        <p:txBody>
          <a:bodyPr/>
          <a:lstStyle/>
          <a:p>
            <a:r>
              <a:rPr lang="en-TT"/>
              <a:t>IConETech-2020, Faculty of Engineering, The UWI, St. Augustine, Trinidad and Tobago</a:t>
            </a:r>
          </a:p>
        </p:txBody>
      </p:sp>
      <p:sp>
        <p:nvSpPr>
          <p:cNvPr id="7" name="Slide Number Placeholder 6"/>
          <p:cNvSpPr>
            <a:spLocks noGrp="1"/>
          </p:cNvSpPr>
          <p:nvPr>
            <p:ph type="sldNum" sz="quarter" idx="12"/>
          </p:nvPr>
        </p:nvSpPr>
        <p:spPr/>
        <p:txBody>
          <a:bodyPr/>
          <a:lstStyle/>
          <a:p>
            <a:fld id="{0797C527-C0FF-4F30-BF88-633D87C91203}" type="slidenum">
              <a:rPr lang="en-TT" smtClean="0"/>
              <a:pPr/>
              <a:t>‹#›</a:t>
            </a:fld>
            <a:endParaRPr lang="en-TT"/>
          </a:p>
        </p:txBody>
      </p:sp>
    </p:spTree>
    <p:extLst>
      <p:ext uri="{BB962C8B-B14F-4D97-AF65-F5344CB8AC3E}">
        <p14:creationId xmlns:p14="http://schemas.microsoft.com/office/powerpoint/2010/main" xmlns="" val="1702085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T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7" name="Date Placeholder 6"/>
          <p:cNvSpPr>
            <a:spLocks noGrp="1"/>
          </p:cNvSpPr>
          <p:nvPr>
            <p:ph type="dt" sz="half" idx="10"/>
          </p:nvPr>
        </p:nvSpPr>
        <p:spPr/>
        <p:txBody>
          <a:bodyPr/>
          <a:lstStyle/>
          <a:p>
            <a:fld id="{1FA43299-DE22-4AAF-B108-5E478A09669E}" type="datetime1">
              <a:rPr lang="en-TT" smtClean="0"/>
              <a:pPr/>
              <a:t>24/02/2020</a:t>
            </a:fld>
            <a:endParaRPr lang="en-TT"/>
          </a:p>
        </p:txBody>
      </p:sp>
      <p:sp>
        <p:nvSpPr>
          <p:cNvPr id="8" name="Footer Placeholder 7"/>
          <p:cNvSpPr>
            <a:spLocks noGrp="1"/>
          </p:cNvSpPr>
          <p:nvPr>
            <p:ph type="ftr" sz="quarter" idx="11"/>
          </p:nvPr>
        </p:nvSpPr>
        <p:spPr/>
        <p:txBody>
          <a:bodyPr/>
          <a:lstStyle/>
          <a:p>
            <a:r>
              <a:rPr lang="en-TT"/>
              <a:t>IConETech-2020, Faculty of Engineering, The UWI, St. Augustine, Trinidad and Tobago</a:t>
            </a:r>
          </a:p>
        </p:txBody>
      </p:sp>
      <p:sp>
        <p:nvSpPr>
          <p:cNvPr id="9" name="Slide Number Placeholder 8"/>
          <p:cNvSpPr>
            <a:spLocks noGrp="1"/>
          </p:cNvSpPr>
          <p:nvPr>
            <p:ph type="sldNum" sz="quarter" idx="12"/>
          </p:nvPr>
        </p:nvSpPr>
        <p:spPr/>
        <p:txBody>
          <a:bodyPr/>
          <a:lstStyle/>
          <a:p>
            <a:fld id="{0797C527-C0FF-4F30-BF88-633D87C91203}" type="slidenum">
              <a:rPr lang="en-TT" smtClean="0"/>
              <a:pPr/>
              <a:t>‹#›</a:t>
            </a:fld>
            <a:endParaRPr lang="en-TT"/>
          </a:p>
        </p:txBody>
      </p:sp>
    </p:spTree>
    <p:extLst>
      <p:ext uri="{BB962C8B-B14F-4D97-AF65-F5344CB8AC3E}">
        <p14:creationId xmlns:p14="http://schemas.microsoft.com/office/powerpoint/2010/main" xmlns="" val="2852985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Date Placeholder 2"/>
          <p:cNvSpPr>
            <a:spLocks noGrp="1"/>
          </p:cNvSpPr>
          <p:nvPr>
            <p:ph type="dt" sz="half" idx="10"/>
          </p:nvPr>
        </p:nvSpPr>
        <p:spPr/>
        <p:txBody>
          <a:bodyPr/>
          <a:lstStyle/>
          <a:p>
            <a:fld id="{C19193F7-6B76-472E-A7CC-874F93CD227F}" type="datetime1">
              <a:rPr lang="en-TT" smtClean="0"/>
              <a:pPr/>
              <a:t>24/02/2020</a:t>
            </a:fld>
            <a:endParaRPr lang="en-TT"/>
          </a:p>
        </p:txBody>
      </p:sp>
      <p:sp>
        <p:nvSpPr>
          <p:cNvPr id="4" name="Footer Placeholder 3"/>
          <p:cNvSpPr>
            <a:spLocks noGrp="1"/>
          </p:cNvSpPr>
          <p:nvPr>
            <p:ph type="ftr" sz="quarter" idx="11"/>
          </p:nvPr>
        </p:nvSpPr>
        <p:spPr/>
        <p:txBody>
          <a:bodyPr/>
          <a:lstStyle/>
          <a:p>
            <a:r>
              <a:rPr lang="en-TT"/>
              <a:t>IConETech-2020, Faculty of Engineering, The UWI, St. Augustine, Trinidad and Tobago</a:t>
            </a:r>
          </a:p>
        </p:txBody>
      </p:sp>
      <p:sp>
        <p:nvSpPr>
          <p:cNvPr id="5" name="Slide Number Placeholder 4"/>
          <p:cNvSpPr>
            <a:spLocks noGrp="1"/>
          </p:cNvSpPr>
          <p:nvPr>
            <p:ph type="sldNum" sz="quarter" idx="12"/>
          </p:nvPr>
        </p:nvSpPr>
        <p:spPr/>
        <p:txBody>
          <a:bodyPr/>
          <a:lstStyle/>
          <a:p>
            <a:fld id="{0797C527-C0FF-4F30-BF88-633D87C91203}" type="slidenum">
              <a:rPr lang="en-TT" smtClean="0"/>
              <a:pPr/>
              <a:t>‹#›</a:t>
            </a:fld>
            <a:endParaRPr lang="en-TT"/>
          </a:p>
        </p:txBody>
      </p:sp>
    </p:spTree>
    <p:extLst>
      <p:ext uri="{BB962C8B-B14F-4D97-AF65-F5344CB8AC3E}">
        <p14:creationId xmlns:p14="http://schemas.microsoft.com/office/powerpoint/2010/main" xmlns="" val="112338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A20206-7F9C-423C-88D6-F78F082F97F6}" type="datetime1">
              <a:rPr lang="en-TT" smtClean="0"/>
              <a:pPr/>
              <a:t>24/02/2020</a:t>
            </a:fld>
            <a:endParaRPr lang="en-TT"/>
          </a:p>
        </p:txBody>
      </p:sp>
      <p:sp>
        <p:nvSpPr>
          <p:cNvPr id="3" name="Footer Placeholder 2"/>
          <p:cNvSpPr>
            <a:spLocks noGrp="1"/>
          </p:cNvSpPr>
          <p:nvPr>
            <p:ph type="ftr" sz="quarter" idx="11"/>
          </p:nvPr>
        </p:nvSpPr>
        <p:spPr/>
        <p:txBody>
          <a:bodyPr/>
          <a:lstStyle/>
          <a:p>
            <a:r>
              <a:rPr lang="en-TT"/>
              <a:t>IConETech-2020, Faculty of Engineering, The UWI, St. Augustine, Trinidad and Tobago</a:t>
            </a:r>
          </a:p>
        </p:txBody>
      </p:sp>
      <p:sp>
        <p:nvSpPr>
          <p:cNvPr id="4" name="Slide Number Placeholder 3"/>
          <p:cNvSpPr>
            <a:spLocks noGrp="1"/>
          </p:cNvSpPr>
          <p:nvPr>
            <p:ph type="sldNum" sz="quarter" idx="12"/>
          </p:nvPr>
        </p:nvSpPr>
        <p:spPr/>
        <p:txBody>
          <a:bodyPr/>
          <a:lstStyle/>
          <a:p>
            <a:fld id="{0797C527-C0FF-4F30-BF88-633D87C91203}" type="slidenum">
              <a:rPr lang="en-TT" smtClean="0"/>
              <a:pPr/>
              <a:t>‹#›</a:t>
            </a:fld>
            <a:endParaRPr lang="en-TT"/>
          </a:p>
        </p:txBody>
      </p:sp>
    </p:spTree>
    <p:extLst>
      <p:ext uri="{BB962C8B-B14F-4D97-AF65-F5344CB8AC3E}">
        <p14:creationId xmlns:p14="http://schemas.microsoft.com/office/powerpoint/2010/main" xmlns="" val="1256115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T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27EE63-D658-44B7-9146-032B521E8E7E}" type="datetime1">
              <a:rPr lang="en-TT" smtClean="0"/>
              <a:pPr/>
              <a:t>24/02/2020</a:t>
            </a:fld>
            <a:endParaRPr lang="en-TT"/>
          </a:p>
        </p:txBody>
      </p:sp>
      <p:sp>
        <p:nvSpPr>
          <p:cNvPr id="6" name="Footer Placeholder 5"/>
          <p:cNvSpPr>
            <a:spLocks noGrp="1"/>
          </p:cNvSpPr>
          <p:nvPr>
            <p:ph type="ftr" sz="quarter" idx="11"/>
          </p:nvPr>
        </p:nvSpPr>
        <p:spPr/>
        <p:txBody>
          <a:bodyPr/>
          <a:lstStyle/>
          <a:p>
            <a:r>
              <a:rPr lang="en-TT"/>
              <a:t>IConETech-2020, Faculty of Engineering, The UWI, St. Augustine, Trinidad and Tobago</a:t>
            </a:r>
          </a:p>
        </p:txBody>
      </p:sp>
      <p:sp>
        <p:nvSpPr>
          <p:cNvPr id="7" name="Slide Number Placeholder 6"/>
          <p:cNvSpPr>
            <a:spLocks noGrp="1"/>
          </p:cNvSpPr>
          <p:nvPr>
            <p:ph type="sldNum" sz="quarter" idx="12"/>
          </p:nvPr>
        </p:nvSpPr>
        <p:spPr/>
        <p:txBody>
          <a:bodyPr/>
          <a:lstStyle/>
          <a:p>
            <a:fld id="{0797C527-C0FF-4F30-BF88-633D87C91203}" type="slidenum">
              <a:rPr lang="en-TT" smtClean="0"/>
              <a:pPr/>
              <a:t>‹#›</a:t>
            </a:fld>
            <a:endParaRPr lang="en-TT"/>
          </a:p>
        </p:txBody>
      </p:sp>
    </p:spTree>
    <p:extLst>
      <p:ext uri="{BB962C8B-B14F-4D97-AF65-F5344CB8AC3E}">
        <p14:creationId xmlns:p14="http://schemas.microsoft.com/office/powerpoint/2010/main" xmlns="" val="1060783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T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8C27CC-71EE-4E1D-B5CF-41C4781523E7}" type="datetime1">
              <a:rPr lang="en-TT" smtClean="0"/>
              <a:pPr/>
              <a:t>24/02/2020</a:t>
            </a:fld>
            <a:endParaRPr lang="en-TT"/>
          </a:p>
        </p:txBody>
      </p:sp>
      <p:sp>
        <p:nvSpPr>
          <p:cNvPr id="6" name="Footer Placeholder 5"/>
          <p:cNvSpPr>
            <a:spLocks noGrp="1"/>
          </p:cNvSpPr>
          <p:nvPr>
            <p:ph type="ftr" sz="quarter" idx="11"/>
          </p:nvPr>
        </p:nvSpPr>
        <p:spPr/>
        <p:txBody>
          <a:bodyPr/>
          <a:lstStyle/>
          <a:p>
            <a:r>
              <a:rPr lang="en-TT"/>
              <a:t>IConETech-2020, Faculty of Engineering, The UWI, St. Augustine, Trinidad and Tobago</a:t>
            </a:r>
          </a:p>
        </p:txBody>
      </p:sp>
      <p:sp>
        <p:nvSpPr>
          <p:cNvPr id="7" name="Slide Number Placeholder 6"/>
          <p:cNvSpPr>
            <a:spLocks noGrp="1"/>
          </p:cNvSpPr>
          <p:nvPr>
            <p:ph type="sldNum" sz="quarter" idx="12"/>
          </p:nvPr>
        </p:nvSpPr>
        <p:spPr/>
        <p:txBody>
          <a:bodyPr/>
          <a:lstStyle/>
          <a:p>
            <a:fld id="{0797C527-C0FF-4F30-BF88-633D87C91203}" type="slidenum">
              <a:rPr lang="en-TT" smtClean="0"/>
              <a:pPr/>
              <a:t>‹#›</a:t>
            </a:fld>
            <a:endParaRPr lang="en-TT"/>
          </a:p>
        </p:txBody>
      </p:sp>
    </p:spTree>
    <p:extLst>
      <p:ext uri="{BB962C8B-B14F-4D97-AF65-F5344CB8AC3E}">
        <p14:creationId xmlns:p14="http://schemas.microsoft.com/office/powerpoint/2010/main" xmlns="" val="1624427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T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DBE9B-811E-48C8-ADAE-81099483855E}" type="datetime1">
              <a:rPr lang="en-TT" smtClean="0"/>
              <a:pPr/>
              <a:t>24/02/2020</a:t>
            </a:fld>
            <a:endParaRPr lang="en-T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TT"/>
              <a:t>IConETech-2020, Faculty of Engineering, The UWI, St. Augustine, Trinidad and Tobago</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7C527-C0FF-4F30-BF88-633D87C91203}" type="slidenum">
              <a:rPr lang="en-TT" smtClean="0"/>
              <a:pPr/>
              <a:t>‹#›</a:t>
            </a:fld>
            <a:endParaRPr lang="en-TT"/>
          </a:p>
        </p:txBody>
      </p:sp>
    </p:spTree>
    <p:extLst>
      <p:ext uri="{BB962C8B-B14F-4D97-AF65-F5344CB8AC3E}">
        <p14:creationId xmlns:p14="http://schemas.microsoft.com/office/powerpoint/2010/main" xmlns="" val="2029559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enaee.eu/wp-content/uploads/2018/11/Rome-07-Augusti_el-EQAF-paper1.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ieagreements.org/assets/Uploads/Documents/History/25YearsWashingtonAccord-A5booklet-FINAL.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uwi.edu/about.as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slideserve.com/axl/caribbean-accreditation-council-for-engineering-and-technology" TargetMode="External"/><Relationship Id="rId4" Type="http://schemas.openxmlformats.org/officeDocument/2006/relationships/hyperlink" Target="https://sta.uwi.edu/resources/documents/facultybooklets/EngUndergrad.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7868"/>
            <a:ext cx="9143999" cy="1137574"/>
          </a:xfrm>
          <a:prstGeom prst="rect">
            <a:avLst/>
          </a:prstGeom>
          <a:solidFill>
            <a:srgbClr val="EBF6F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TT" sz="2800" b="1" dirty="0">
              <a:latin typeface="Times New Roman" pitchFamily="18" charset="0"/>
              <a:cs typeface="Times New Roman" pitchFamily="18" charset="0"/>
            </a:endParaRPr>
          </a:p>
        </p:txBody>
      </p:sp>
      <p:sp>
        <p:nvSpPr>
          <p:cNvPr id="2" name="Title 1"/>
          <p:cNvSpPr>
            <a:spLocks noGrp="1"/>
          </p:cNvSpPr>
          <p:nvPr>
            <p:ph type="ctrTitle"/>
          </p:nvPr>
        </p:nvSpPr>
        <p:spPr>
          <a:xfrm>
            <a:off x="395536" y="836712"/>
            <a:ext cx="8352928" cy="3456384"/>
          </a:xfrm>
        </p:spPr>
        <p:txBody>
          <a:bodyPr>
            <a:normAutofit fontScale="90000"/>
          </a:bodyPr>
          <a:lstStyle/>
          <a:p>
            <a:r>
              <a:rPr lang="en-TT" sz="4000" b="1" dirty="0" smtClean="0">
                <a:latin typeface="Times New Roman" pitchFamily="18" charset="0"/>
                <a:cs typeface="Times New Roman" pitchFamily="18" charset="0"/>
              </a:rPr>
              <a:t>QUALITY ASSURANCE AND ACCREDITATION OF ENGINEERING PROGRAMMES AT THE FACULTY OF ENGINEERING, ST. AUGUSTINE CAMPUS</a:t>
            </a:r>
            <a:r>
              <a:rPr lang="en-TT" b="1" dirty="0" smtClean="0">
                <a:latin typeface="Times New Roman" pitchFamily="18" charset="0"/>
                <a:cs typeface="Times New Roman" pitchFamily="18" charset="0"/>
              </a:rPr>
              <a:t/>
            </a:r>
            <a:br>
              <a:rPr lang="en-TT" b="1" dirty="0" smtClean="0">
                <a:latin typeface="Times New Roman" pitchFamily="18" charset="0"/>
                <a:cs typeface="Times New Roman" pitchFamily="18" charset="0"/>
              </a:rPr>
            </a:br>
            <a:r>
              <a:rPr lang="en-TT" sz="2800" dirty="0" smtClean="0">
                <a:latin typeface="Times New Roman" pitchFamily="18" charset="0"/>
                <a:cs typeface="Times New Roman" pitchFamily="18" charset="0"/>
              </a:rPr>
              <a:t>Edwin I. </a:t>
            </a:r>
            <a:r>
              <a:rPr lang="en-TT" sz="2800" dirty="0" err="1" smtClean="0">
                <a:latin typeface="Times New Roman" pitchFamily="18" charset="0"/>
                <a:cs typeface="Times New Roman" pitchFamily="18" charset="0"/>
              </a:rPr>
              <a:t>Ekwue</a:t>
            </a:r>
            <a:r>
              <a:rPr lang="en-TT" sz="2800" dirty="0" smtClean="0">
                <a:latin typeface="Times New Roman" pitchFamily="18" charset="0"/>
                <a:cs typeface="Times New Roman" pitchFamily="18" charset="0"/>
              </a:rPr>
              <a:t> </a:t>
            </a:r>
            <a:r>
              <a:rPr lang="en-TT" b="1" dirty="0">
                <a:latin typeface="Times New Roman" pitchFamily="18" charset="0"/>
                <a:cs typeface="Times New Roman" pitchFamily="18" charset="0"/>
              </a:rPr>
              <a:t/>
            </a:r>
            <a:br>
              <a:rPr lang="en-TT" b="1" dirty="0">
                <a:latin typeface="Times New Roman" pitchFamily="18" charset="0"/>
                <a:cs typeface="Times New Roman" pitchFamily="18" charset="0"/>
              </a:rPr>
            </a:br>
            <a:endParaRPr lang="en-TT"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0" y="6093296"/>
            <a:ext cx="9144000" cy="628179"/>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0267" y="17868"/>
            <a:ext cx="1157358" cy="1137574"/>
          </a:xfrm>
          <a:prstGeom prst="rect">
            <a:avLst/>
          </a:prstGeom>
        </p:spPr>
      </p:pic>
      <p:sp>
        <p:nvSpPr>
          <p:cNvPr id="7" name="Subtitle 6"/>
          <p:cNvSpPr>
            <a:spLocks noGrp="1"/>
          </p:cNvSpPr>
          <p:nvPr>
            <p:ph type="subTitle" idx="1"/>
          </p:nvPr>
        </p:nvSpPr>
        <p:spPr>
          <a:xfrm>
            <a:off x="1371600" y="4293096"/>
            <a:ext cx="6400800" cy="1345704"/>
          </a:xfrm>
        </p:spPr>
        <p:txBody>
          <a:bodyPr>
            <a:normAutofit/>
          </a:bodyPr>
          <a:lstStyle/>
          <a:p>
            <a:r>
              <a:rPr lang="en-US" sz="2400" dirty="0" smtClean="0">
                <a:latin typeface="Times New Roman" pitchFamily="18" charset="0"/>
                <a:cs typeface="Times New Roman" pitchFamily="18" charset="0"/>
              </a:rPr>
              <a:t>Faculty of Engineering, The University of the West Indies, St. Augustine, Trinidad</a:t>
            </a:r>
          </a:p>
          <a:p>
            <a:endParaRPr lang="en-US" dirty="0"/>
          </a:p>
        </p:txBody>
      </p:sp>
    </p:spTree>
    <p:extLst>
      <p:ext uri="{BB962C8B-B14F-4D97-AF65-F5344CB8AC3E}">
        <p14:creationId xmlns:p14="http://schemas.microsoft.com/office/powerpoint/2010/main" xmlns="" val="3519864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Steps in the Accreditation Process</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155442"/>
            <a:ext cx="8229600" cy="4970721"/>
          </a:xfrm>
        </p:spPr>
        <p:txBody>
          <a:bodyPr>
            <a:normAutofit lnSpcReduction="10000"/>
          </a:bodyPr>
          <a:lstStyle/>
          <a:p>
            <a:r>
              <a:rPr lang="en-GB" sz="2400" dirty="0" smtClean="0">
                <a:latin typeface="Times New Roman" pitchFamily="18" charset="0"/>
                <a:cs typeface="Times New Roman" pitchFamily="18" charset="0"/>
              </a:rPr>
              <a:t>The Professional Engineering Institution (PEI) receives the request and agrees on a target date for the accreditation or re-accreditation visit with the department and the date to receive the  required documents.</a:t>
            </a:r>
          </a:p>
          <a:p>
            <a:r>
              <a:rPr lang="en-GB" sz="2400" dirty="0" smtClean="0">
                <a:latin typeface="Times New Roman" pitchFamily="18" charset="0"/>
                <a:cs typeface="Times New Roman" pitchFamily="18" charset="0"/>
              </a:rPr>
              <a:t>The documentation includes information on the details of teaching and learning assessment strategies, the human and material resources available, quality assurance arrangements, the admission of students for the programmes and how the cohort entry standard will be supported.</a:t>
            </a:r>
          </a:p>
          <a:p>
            <a:r>
              <a:rPr lang="en-GB" sz="2400" dirty="0" smtClean="0">
                <a:latin typeface="Times New Roman" pitchFamily="18" charset="0"/>
                <a:cs typeface="Times New Roman" pitchFamily="18" charset="0"/>
              </a:rPr>
              <a:t>The PEI appoints an accreditation team to examine the documentation and to make arrangements for a visit to the department.  The panel normally includes academic and industrial members.</a:t>
            </a: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xmlns="" val="708692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Steps in the Accreditation Process</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155442"/>
            <a:ext cx="8229600" cy="4970721"/>
          </a:xfrm>
        </p:spPr>
        <p:txBody>
          <a:bodyPr>
            <a:normAutofit lnSpcReduction="10000"/>
          </a:bodyPr>
          <a:lstStyle/>
          <a:p>
            <a:r>
              <a:rPr lang="en-GB" sz="2400" dirty="0" smtClean="0">
                <a:latin typeface="Times New Roman" pitchFamily="18" charset="0"/>
                <a:cs typeface="Times New Roman" pitchFamily="18" charset="0"/>
              </a:rPr>
              <a:t>The visits are typically two to four days duration and the panel meets staff, students, visits library, laboratory and studio resources, and scrutinises student output including examination papers, projects and other assessed student work, and  reports to ascertain if the required learning outcomes are being met.</a:t>
            </a:r>
          </a:p>
          <a:p>
            <a:r>
              <a:rPr lang="en-GB" sz="2400" dirty="0" smtClean="0">
                <a:latin typeface="Times New Roman" pitchFamily="18" charset="0"/>
                <a:cs typeface="Times New Roman" pitchFamily="18" charset="0"/>
              </a:rPr>
              <a:t> The team normally pays visits to the Faculty Dean, the Campus Principal and other officials from the St. Augustine Campus including the Registry.</a:t>
            </a:r>
          </a:p>
          <a:p>
            <a:r>
              <a:rPr lang="en-GB" sz="2400" dirty="0" smtClean="0">
                <a:latin typeface="Times New Roman" pitchFamily="18" charset="0"/>
                <a:cs typeface="Times New Roman" pitchFamily="18" charset="0"/>
              </a:rPr>
              <a:t>Each PEI reports back to its Approval body whether or not to accredit or re-accredit the programmes.  Accreditation is normally up to five years, although it could be for three years, or shorter periods of accreditation.</a:t>
            </a:r>
            <a:endParaRPr lang="en-US" sz="2400"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xmlns="" val="708692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Regional Accreditation Body</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155442"/>
            <a:ext cx="8229600" cy="4970721"/>
          </a:xfrm>
        </p:spPr>
        <p:txBody>
          <a:bodyPr>
            <a:normAutofit lnSpcReduction="10000"/>
          </a:bodyPr>
          <a:lstStyle/>
          <a:p>
            <a:r>
              <a:rPr lang="en-GB" sz="2400" dirty="0" err="1" smtClean="0"/>
              <a:t>Imbert</a:t>
            </a:r>
            <a:r>
              <a:rPr lang="en-GB" sz="2400" dirty="0" smtClean="0"/>
              <a:t> and Lewis in 2004 and others, proposed the establishment of a Caribbean engineering accreditation body that would eventually be given the responsibility for accrediting all engineering degree programmes in the Caribbean region.</a:t>
            </a:r>
          </a:p>
          <a:p>
            <a:r>
              <a:rPr lang="en-GB" sz="2400" dirty="0" smtClean="0"/>
              <a:t>  In 2009, the Caribbean Accreditation Council for Engineering and Technology, CACET was officially established to accredit engineering programmes offered by the institutions in the Caribbean.  </a:t>
            </a:r>
          </a:p>
          <a:p>
            <a:r>
              <a:rPr lang="en-GB" sz="2400" dirty="0" smtClean="0"/>
              <a:t>Until CACET is fully established and internationally recognised through the membership in the Washington Accord or any other comparably recognized international body, there is still room for the international accreditation by the British Institutions at the Faculty of Engineering at UWI.  </a:t>
            </a:r>
            <a:endParaRPr lang="en-US" sz="2400" b="1" dirty="0" smtClean="0"/>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xmlns="" val="708692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Concluding Remarks</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155442"/>
            <a:ext cx="8229600" cy="4970721"/>
          </a:xfrm>
        </p:spPr>
        <p:txBody>
          <a:bodyPr>
            <a:normAutofit/>
          </a:bodyPr>
          <a:lstStyle/>
          <a:p>
            <a:r>
              <a:rPr lang="en-GB" sz="2400" dirty="0" smtClean="0"/>
              <a:t>The aim of all the departments in the Faculty of Engineering at The University of the West Indies in St. Augustine is to ensure that all their programmes obtain full accreditation by recognised institutions, in this case, the British Institutions. </a:t>
            </a:r>
          </a:p>
          <a:p>
            <a:r>
              <a:rPr lang="en-GB" sz="2400" dirty="0" smtClean="0"/>
              <a:t> International accreditation provides the programmes with a stamp of approval and enhances the international status of the Departments, Faculty and the University, as a whole. </a:t>
            </a:r>
          </a:p>
          <a:p>
            <a:r>
              <a:rPr lang="en-GB" sz="2400" dirty="0" smtClean="0"/>
              <a:t> It also provides graduates’ confidence in their qualifications to be recognised globally.  </a:t>
            </a: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xmlns="" val="708692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Concluding Remarks</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155442"/>
            <a:ext cx="8229600" cy="4970721"/>
          </a:xfrm>
        </p:spPr>
        <p:txBody>
          <a:bodyPr>
            <a:normAutofit/>
          </a:bodyPr>
          <a:lstStyle/>
          <a:p>
            <a:r>
              <a:rPr lang="en-GB" sz="2400" dirty="0" smtClean="0"/>
              <a:t>Since considerable number of graduates migrate for work and further studies, the professional accreditation provides the much needed opportunity for UWI engineering graduates to seek professional employment worldwide, with minimum or no hassle.  </a:t>
            </a:r>
          </a:p>
          <a:p>
            <a:r>
              <a:rPr lang="en-GB" sz="2400" dirty="0" smtClean="0"/>
              <a:t>The British system of accreditation is thorough, is of a high standard, and is internationally recognised.   </a:t>
            </a:r>
          </a:p>
          <a:p>
            <a:r>
              <a:rPr lang="en-GB" sz="2400" dirty="0" smtClean="0"/>
              <a:t>Until the CACET, the newly formed regional engineering accreditation body is fully developed and functional, the use of the British institutions or other comparative international institutions to accredit programmes at the Faculty of Engineering at UWI, St. Augustine Campus is strongly advised.</a:t>
            </a:r>
            <a:endParaRPr lang="en-US" sz="2400" b="1" dirty="0" smtClean="0"/>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xmlns="" val="708692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References</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052736"/>
            <a:ext cx="8229600" cy="5328592"/>
          </a:xfrm>
        </p:spPr>
        <p:txBody>
          <a:bodyPr>
            <a:noAutofit/>
          </a:bodyPr>
          <a:lstStyle/>
          <a:p>
            <a:r>
              <a:rPr lang="en-GB" sz="2000" dirty="0" err="1" smtClean="0">
                <a:latin typeface="Times New Roman" pitchFamily="18" charset="0"/>
                <a:cs typeface="Times New Roman" pitchFamily="18" charset="0"/>
              </a:rPr>
              <a:t>Chowdhury</a:t>
            </a:r>
            <a:r>
              <a:rPr lang="en-GB" sz="2000" dirty="0" smtClean="0">
                <a:latin typeface="Times New Roman" pitchFamily="18" charset="0"/>
                <a:cs typeface="Times New Roman" pitchFamily="18" charset="0"/>
              </a:rPr>
              <a:t>,  H. ; F. </a:t>
            </a:r>
            <a:r>
              <a:rPr lang="en-GB" sz="2000" dirty="0" err="1" smtClean="0">
                <a:latin typeface="Times New Roman" pitchFamily="18" charset="0"/>
                <a:cs typeface="Times New Roman" pitchFamily="18" charset="0"/>
              </a:rPr>
              <a:t>Alam</a:t>
            </a:r>
            <a:r>
              <a:rPr lang="en-GB" sz="2000" dirty="0" smtClean="0">
                <a:latin typeface="Times New Roman" pitchFamily="18" charset="0"/>
                <a:cs typeface="Times New Roman" pitchFamily="18" charset="0"/>
              </a:rPr>
              <a:t>, S.K. </a:t>
            </a:r>
            <a:r>
              <a:rPr lang="en-GB" sz="2000" dirty="0" err="1" smtClean="0">
                <a:latin typeface="Times New Roman" pitchFamily="18" charset="0"/>
                <a:cs typeface="Times New Roman" pitchFamily="18" charset="0"/>
              </a:rPr>
              <a:t>Biswas</a:t>
            </a:r>
            <a:r>
              <a:rPr lang="en-GB" sz="2000" dirty="0" smtClean="0">
                <a:latin typeface="Times New Roman" pitchFamily="18" charset="0"/>
                <a:cs typeface="Times New Roman" pitchFamily="18" charset="0"/>
              </a:rPr>
              <a:t>, M.T. Islam, A.K.M. 2019. </a:t>
            </a:r>
            <a:r>
              <a:rPr lang="en-GB" sz="2000" dirty="0" err="1" smtClean="0">
                <a:latin typeface="Times New Roman" pitchFamily="18" charset="0"/>
                <a:cs typeface="Times New Roman" pitchFamily="18" charset="0"/>
              </a:rPr>
              <a:t>Sadrul</a:t>
            </a:r>
            <a:r>
              <a:rPr lang="en-GB" sz="2000" dirty="0" smtClean="0">
                <a:latin typeface="Times New Roman" pitchFamily="18" charset="0"/>
                <a:cs typeface="Times New Roman" pitchFamily="18" charset="0"/>
              </a:rPr>
              <a:t> Islam. Quality assurance and accreditation of engineering education in Bangladesh.  </a:t>
            </a:r>
            <a:r>
              <a:rPr lang="en-GB" sz="2000" dirty="0" err="1" smtClean="0">
                <a:latin typeface="Times New Roman" pitchFamily="18" charset="0"/>
                <a:cs typeface="Times New Roman" pitchFamily="18" charset="0"/>
              </a:rPr>
              <a:t>Procedia</a:t>
            </a:r>
            <a:r>
              <a:rPr lang="en-GB" sz="2000" dirty="0" smtClean="0">
                <a:latin typeface="Times New Roman" pitchFamily="18" charset="0"/>
                <a:cs typeface="Times New Roman" pitchFamily="18" charset="0"/>
              </a:rPr>
              <a:t> Engineering 56, (2013) 864 – 869.</a:t>
            </a:r>
          </a:p>
          <a:p>
            <a:r>
              <a:rPr lang="en-GB" sz="2000" dirty="0" smtClean="0">
                <a:latin typeface="Times New Roman" pitchFamily="18" charset="0"/>
                <a:cs typeface="Times New Roman" pitchFamily="18" charset="0"/>
              </a:rPr>
              <a:t>G. </a:t>
            </a:r>
            <a:r>
              <a:rPr lang="en-GB" sz="2000" dirty="0" err="1" smtClean="0">
                <a:latin typeface="Times New Roman" pitchFamily="18" charset="0"/>
                <a:cs typeface="Times New Roman" pitchFamily="18" charset="0"/>
              </a:rPr>
              <a:t>Augusti</a:t>
            </a:r>
            <a:r>
              <a:rPr lang="en-GB" sz="2000" dirty="0" smtClean="0">
                <a:latin typeface="Times New Roman" pitchFamily="18" charset="0"/>
                <a:cs typeface="Times New Roman" pitchFamily="18" charset="0"/>
              </a:rPr>
              <a:t>, I. </a:t>
            </a:r>
            <a:r>
              <a:rPr lang="en-GB" sz="2000" dirty="0" err="1" smtClean="0">
                <a:latin typeface="Times New Roman" pitchFamily="18" charset="0"/>
                <a:cs typeface="Times New Roman" pitchFamily="18" charset="0"/>
              </a:rPr>
              <a:t>Freeston</a:t>
            </a:r>
            <a:r>
              <a:rPr lang="en-GB" sz="2000" dirty="0" smtClean="0">
                <a:latin typeface="Times New Roman" pitchFamily="18" charset="0"/>
                <a:cs typeface="Times New Roman" pitchFamily="18" charset="0"/>
              </a:rPr>
              <a:t>, G. </a:t>
            </a:r>
            <a:r>
              <a:rPr lang="en-GB" sz="2000" dirty="0" err="1" smtClean="0">
                <a:latin typeface="Times New Roman" pitchFamily="18" charset="0"/>
                <a:cs typeface="Times New Roman" pitchFamily="18" charset="0"/>
              </a:rPr>
              <a:t>Heltmann</a:t>
            </a:r>
            <a:r>
              <a:rPr lang="en-GB" sz="2000" dirty="0" smtClean="0">
                <a:latin typeface="Times New Roman" pitchFamily="18" charset="0"/>
                <a:cs typeface="Times New Roman" pitchFamily="18" charset="0"/>
              </a:rPr>
              <a:t>, R. Martin. 2007.  Accreditation of engineering programmes as a tool to assure academic quality and relevance for the job market. Strategy and Practice, 2nd European Quality Assurance Forum, 1-16.  Available at:  </a:t>
            </a:r>
            <a:r>
              <a:rPr lang="en-GB" sz="2000" u="sng" dirty="0" smtClean="0">
                <a:latin typeface="Times New Roman" pitchFamily="18" charset="0"/>
                <a:cs typeface="Times New Roman" pitchFamily="18" charset="0"/>
                <a:hlinkClick r:id="rId3"/>
              </a:rPr>
              <a:t>https://www.enaee.eu/wp-content/uploads/2018/11/Rome-07-Augusti_el-EQAF-paper1.pdf</a:t>
            </a:r>
            <a:endParaRPr lang="en-GB" sz="2000" u="sng" dirty="0" smtClean="0">
              <a:latin typeface="Times New Roman" pitchFamily="18" charset="0"/>
              <a:cs typeface="Times New Roman" pitchFamily="18" charset="0"/>
            </a:endParaRPr>
          </a:p>
          <a:p>
            <a:r>
              <a:rPr lang="en-GB" sz="2000" dirty="0" smtClean="0">
                <a:latin typeface="Times New Roman" pitchFamily="18" charset="0"/>
                <a:cs typeface="Times New Roman" pitchFamily="18" charset="0"/>
              </a:rPr>
              <a:t>C.A.C. </a:t>
            </a:r>
            <a:r>
              <a:rPr lang="en-GB" sz="2000" dirty="0" err="1" smtClean="0">
                <a:latin typeface="Times New Roman" pitchFamily="18" charset="0"/>
                <a:cs typeface="Times New Roman" pitchFamily="18" charset="0"/>
              </a:rPr>
              <a:t>Imbert</a:t>
            </a:r>
            <a:r>
              <a:rPr lang="en-GB" sz="2000" dirty="0" smtClean="0">
                <a:latin typeface="Times New Roman" pitchFamily="18" charset="0"/>
                <a:cs typeface="Times New Roman" pitchFamily="18" charset="0"/>
              </a:rPr>
              <a:t>, T.M. Lewis. 2004. Accreditation and mutual recognition of engineering qualifications in CARICOM.  West Indian Journal of Engineering 26 (2), 55 – 64.</a:t>
            </a:r>
            <a:endParaRPr lang="en-US" sz="2000" dirty="0" smtClean="0">
              <a:latin typeface="Times New Roman" pitchFamily="18" charset="0"/>
              <a:cs typeface="Times New Roman" pitchFamily="18" charset="0"/>
            </a:endParaRPr>
          </a:p>
          <a:p>
            <a:r>
              <a:rPr lang="en-GB" sz="2000" dirty="0" smtClean="0">
                <a:latin typeface="Times New Roman" pitchFamily="18" charset="0"/>
                <a:cs typeface="Times New Roman" pitchFamily="18" charset="0"/>
              </a:rPr>
              <a:t> Washington Accord. 2014.  Celebrating International Engineering Education Standards and Recognition.  Available at:</a:t>
            </a:r>
            <a:r>
              <a:rPr lang="en-GB" sz="2000" u="sng" dirty="0" smtClean="0">
                <a:latin typeface="Times New Roman" pitchFamily="18" charset="0"/>
                <a:cs typeface="Times New Roman" pitchFamily="18" charset="0"/>
                <a:hlinkClick r:id="rId4"/>
              </a:rPr>
              <a:t> https://www.ieagreements.org/assets/Uploads/Documents/History/25YearsWashingtonAccord-A5booklet-FINAL.pdf</a:t>
            </a:r>
            <a:r>
              <a:rPr lang="en-GB"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buNone/>
            </a:pPr>
            <a:r>
              <a:rPr lang="en-GB" sz="2000" dirty="0" smtClean="0">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smtClean="0">
                <a:solidFill>
                  <a:srgbClr val="0070C0"/>
                </a:solidFill>
                <a:latin typeface="Times New Roman" pitchFamily="18" charset="0"/>
                <a:cs typeface="Times New Roman" pitchFamily="18" charset="0"/>
              </a:rPr>
              <a:t>IConETech-2020</a:t>
            </a:r>
            <a:r>
              <a:rPr lang="en-TT" sz="1800" dirty="0">
                <a:solidFill>
                  <a:srgbClr val="0070C0"/>
                </a:solidFill>
                <a:latin typeface="Times New Roman" pitchFamily="18" charset="0"/>
                <a:cs typeface="Times New Roman" pitchFamily="18" charset="0"/>
              </a:rPr>
              <a:t>, Faculty of Engineering, The UWI, St. Augustine, Trinidad and Tobago</a:t>
            </a:r>
          </a:p>
        </p:txBody>
      </p:sp>
      <p:pic>
        <p:nvPicPr>
          <p:cNvPr id="5" name="Picture 4"/>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xmlns="" val="708692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References</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155442"/>
            <a:ext cx="8229600" cy="4970721"/>
          </a:xfrm>
        </p:spPr>
        <p:txBody>
          <a:bodyPr>
            <a:normAutofit/>
          </a:bodyPr>
          <a:lstStyle/>
          <a:p>
            <a:r>
              <a:rPr lang="en-GB" sz="2000" dirty="0" smtClean="0">
                <a:latin typeface="Times New Roman" pitchFamily="18" charset="0"/>
                <a:cs typeface="Times New Roman" pitchFamily="18" charset="0"/>
              </a:rPr>
              <a:t>R.B. </a:t>
            </a:r>
            <a:r>
              <a:rPr lang="en-GB" sz="2000" dirty="0" err="1" smtClean="0">
                <a:latin typeface="Times New Roman" pitchFamily="18" charset="0"/>
                <a:cs typeface="Times New Roman" pitchFamily="18" charset="0"/>
              </a:rPr>
              <a:t>Vea</a:t>
            </a:r>
            <a:r>
              <a:rPr lang="en-GB" sz="2000" dirty="0" smtClean="0">
                <a:latin typeface="Times New Roman" pitchFamily="18" charset="0"/>
                <a:cs typeface="Times New Roman" pitchFamily="18" charset="0"/>
              </a:rPr>
              <a:t>. 2007.  The importance of accreditation of engineering programmes to the global practice of the profession.  Transactions of the National Academy of Sciences and Technology Philippines 29,  348 – 355.</a:t>
            </a:r>
            <a:endParaRPr lang="en-US" sz="2000" dirty="0" smtClean="0">
              <a:latin typeface="Times New Roman" pitchFamily="18" charset="0"/>
              <a:cs typeface="Times New Roman" pitchFamily="18" charset="0"/>
            </a:endParaRPr>
          </a:p>
          <a:p>
            <a:r>
              <a:rPr lang="en-GB" sz="2000" dirty="0" smtClean="0">
                <a:latin typeface="Times New Roman" pitchFamily="18" charset="0"/>
                <a:cs typeface="Times New Roman" pitchFamily="18" charset="0"/>
              </a:rPr>
              <a:t>The University of the West Indies Website. 2020. Welcome to UWI. Available at: </a:t>
            </a:r>
            <a:r>
              <a:rPr lang="en-GB" sz="2000" u="sng" dirty="0" smtClean="0">
                <a:latin typeface="Times New Roman" pitchFamily="18" charset="0"/>
                <a:cs typeface="Times New Roman" pitchFamily="18" charset="0"/>
                <a:hlinkClick r:id="rId3"/>
              </a:rPr>
              <a:t>http://www.uwi.edu/about.asp</a:t>
            </a:r>
            <a:r>
              <a:rPr lang="en-GB"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GB" sz="2000" dirty="0" smtClean="0">
                <a:latin typeface="Times New Roman" pitchFamily="18" charset="0"/>
                <a:cs typeface="Times New Roman" pitchFamily="18" charset="0"/>
              </a:rPr>
              <a:t>Faculty of Engineering. 2019. Undergraduate Regulations and Syllabuses 2019/2020. Available at: </a:t>
            </a:r>
            <a:r>
              <a:rPr lang="en-GB" sz="2000" u="sng" dirty="0" smtClean="0">
                <a:latin typeface="Times New Roman" pitchFamily="18" charset="0"/>
                <a:cs typeface="Times New Roman" pitchFamily="18" charset="0"/>
                <a:hlinkClick r:id="rId4"/>
              </a:rPr>
              <a:t>https://sta.uwi.edu/resources/documents/facultybooklets/EngUndergrad.pdf</a:t>
            </a:r>
            <a:endParaRPr lang="en-US" sz="2000" dirty="0" smtClean="0">
              <a:latin typeface="Times New Roman" pitchFamily="18" charset="0"/>
              <a:cs typeface="Times New Roman" pitchFamily="18" charset="0"/>
            </a:endParaRPr>
          </a:p>
          <a:p>
            <a:r>
              <a:rPr lang="en-GB" sz="2000" dirty="0" smtClean="0">
                <a:latin typeface="Times New Roman" pitchFamily="18" charset="0"/>
                <a:cs typeface="Times New Roman" pitchFamily="18" charset="0"/>
              </a:rPr>
              <a:t> Engineering Council (ECUT). 2005. UK Standard for Professional Engineering Competence: Chartered Engineer and Incorporated Engineer Standard.</a:t>
            </a:r>
            <a:endParaRPr lang="en-US" sz="2000" dirty="0" smtClean="0">
              <a:latin typeface="Times New Roman" pitchFamily="18" charset="0"/>
              <a:cs typeface="Times New Roman" pitchFamily="18" charset="0"/>
            </a:endParaRPr>
          </a:p>
          <a:p>
            <a:r>
              <a:rPr lang="en-GB" sz="2000" dirty="0" smtClean="0">
                <a:latin typeface="Times New Roman" pitchFamily="18" charset="0"/>
                <a:cs typeface="Times New Roman" pitchFamily="18" charset="0"/>
              </a:rPr>
              <a:t>Caribbean Accreditation Council for Engineering and Technology. 2009.  Available at: </a:t>
            </a:r>
            <a:r>
              <a:rPr lang="en-GB" sz="2000" u="sng" dirty="0" smtClean="0">
                <a:latin typeface="Times New Roman" pitchFamily="18" charset="0"/>
                <a:cs typeface="Times New Roman" pitchFamily="18" charset="0"/>
                <a:hlinkClick r:id="rId5"/>
              </a:rPr>
              <a:t>https://www.slideserve.com/axl/caribbean-accreditation-council-for-engineering-and-technology</a:t>
            </a:r>
            <a:endParaRPr lang="en-US" sz="2000" dirty="0" smtClean="0">
              <a:latin typeface="Times New Roman" pitchFamily="18" charset="0"/>
              <a:cs typeface="Times New Roman" pitchFamily="18" charset="0"/>
            </a:endParaRPr>
          </a:p>
          <a:p>
            <a:pPr>
              <a:buNone/>
            </a:pPr>
            <a:r>
              <a:rPr lang="en-GB"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xmlns="" val="708692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95536" y="1196752"/>
            <a:ext cx="8229600" cy="4970721"/>
          </a:xfrm>
        </p:spPr>
        <p:txBody>
          <a:bodyPr>
            <a:normAutofit/>
          </a:bodyPr>
          <a:lstStyle/>
          <a:p>
            <a:pPr marL="0" indent="0" algn="ctr">
              <a:lnSpc>
                <a:spcPct val="150000"/>
              </a:lnSpc>
              <a:buNone/>
            </a:pPr>
            <a:endParaRPr lang="en-TT" sz="2400" dirty="0">
              <a:latin typeface="Times New Roman" pitchFamily="18" charset="0"/>
              <a:cs typeface="Times New Roman" pitchFamily="18" charset="0"/>
            </a:endParaRPr>
          </a:p>
          <a:p>
            <a:pPr marL="0" indent="0" algn="ctr">
              <a:lnSpc>
                <a:spcPct val="150000"/>
              </a:lnSpc>
              <a:buNone/>
            </a:pPr>
            <a:endParaRPr lang="en-TT" sz="2400" dirty="0">
              <a:latin typeface="Times New Roman" pitchFamily="18" charset="0"/>
              <a:cs typeface="Times New Roman" pitchFamily="18" charset="0"/>
            </a:endParaRPr>
          </a:p>
          <a:p>
            <a:pPr marL="0" indent="0" algn="ctr">
              <a:lnSpc>
                <a:spcPct val="150000"/>
              </a:lnSpc>
              <a:buNone/>
            </a:pPr>
            <a:r>
              <a:rPr lang="en-TT" sz="5400" dirty="0">
                <a:solidFill>
                  <a:schemeClr val="accent6"/>
                </a:solidFill>
                <a:latin typeface="Times New Roman" pitchFamily="18" charset="0"/>
                <a:cs typeface="Times New Roman" pitchFamily="18" charset="0"/>
              </a:rPr>
              <a:t>THANK YOU!</a:t>
            </a: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spTree>
    <p:extLst>
      <p:ext uri="{BB962C8B-B14F-4D97-AF65-F5344CB8AC3E}">
        <p14:creationId xmlns:p14="http://schemas.microsoft.com/office/powerpoint/2010/main" xmlns="" val="2670513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17868"/>
            <a:ext cx="9144000" cy="1137574"/>
          </a:xfrm>
          <a:prstGeom prst="rect">
            <a:avLst/>
          </a:prstGeom>
          <a:solidFill>
            <a:srgbClr val="EBF6F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TT" sz="2800" b="1" dirty="0">
                <a:latin typeface="Times New Roman" pitchFamily="18" charset="0"/>
                <a:cs typeface="Times New Roman" pitchFamily="18" charset="0"/>
              </a:rPr>
              <a:t>INTRODUCTION</a:t>
            </a:r>
          </a:p>
        </p:txBody>
      </p:sp>
      <p:sp>
        <p:nvSpPr>
          <p:cNvPr id="3" name="Subtitle 2"/>
          <p:cNvSpPr>
            <a:spLocks noGrp="1"/>
          </p:cNvSpPr>
          <p:nvPr>
            <p:ph idx="1"/>
          </p:nvPr>
        </p:nvSpPr>
        <p:spPr>
          <a:xfrm>
            <a:off x="457200" y="1268760"/>
            <a:ext cx="8229600" cy="4857403"/>
          </a:xfrm>
        </p:spPr>
        <p:txBody>
          <a:bodyPr>
            <a:normAutofit fontScale="92500"/>
          </a:bodyPr>
          <a:lstStyle/>
          <a:p>
            <a:pPr>
              <a:lnSpc>
                <a:spcPct val="150000"/>
              </a:lnSpc>
            </a:pPr>
            <a:r>
              <a:rPr lang="en-GB" sz="2400" dirty="0" smtClean="0">
                <a:latin typeface="Times New Roman" pitchFamily="18" charset="0"/>
                <a:cs typeface="Times New Roman" pitchFamily="18" charset="0"/>
              </a:rPr>
              <a:t>Accreditation is the evaluation of an educational institution or programme by an independent body of professionals.</a:t>
            </a:r>
          </a:p>
          <a:p>
            <a:pPr>
              <a:lnSpc>
                <a:spcPct val="150000"/>
              </a:lnSpc>
            </a:pPr>
            <a:r>
              <a:rPr lang="en-GB" sz="2400" dirty="0" smtClean="0">
                <a:latin typeface="Times New Roman" pitchFamily="18" charset="0"/>
                <a:cs typeface="Times New Roman" pitchFamily="18" charset="0"/>
              </a:rPr>
              <a:t>Developing countries do not have the industrial maturity and reputation of industrialized countries.  They therefore adopt or develop systems of accreditation that are internationally recognised.</a:t>
            </a:r>
          </a:p>
          <a:p>
            <a:pPr>
              <a:lnSpc>
                <a:spcPct val="150000"/>
              </a:lnSpc>
            </a:pPr>
            <a:r>
              <a:rPr lang="en-GB" sz="2400" dirty="0" smtClean="0">
                <a:latin typeface="Times New Roman" pitchFamily="18" charset="0"/>
                <a:cs typeface="Times New Roman" pitchFamily="18" charset="0"/>
              </a:rPr>
              <a:t>The Washington Accord of 1989 represents an agreement for mutual recognition of accredited professional engineering academic qualifications among  English-speaking countries of the world including UK, USA and 13 other countries. </a:t>
            </a:r>
            <a:endParaRPr lang="en-US" sz="2400" b="1"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xmlns="" val="200703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INTRODUCTION</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155442"/>
            <a:ext cx="8229600" cy="4970721"/>
          </a:xfrm>
        </p:spPr>
        <p:txBody>
          <a:bodyPr>
            <a:normAutofit/>
          </a:bodyPr>
          <a:lstStyle/>
          <a:p>
            <a:pPr>
              <a:lnSpc>
                <a:spcPct val="150000"/>
              </a:lnSpc>
            </a:pPr>
            <a:endParaRPr lang="en-TT" sz="2400" dirty="0">
              <a:latin typeface="Times New Roman" pitchFamily="18" charset="0"/>
              <a:cs typeface="Times New Roman" pitchFamily="18" charset="0"/>
            </a:endParaRPr>
          </a:p>
          <a:p>
            <a:r>
              <a:rPr lang="en-GB" sz="2400" dirty="0" smtClean="0">
                <a:latin typeface="Times New Roman" pitchFamily="18" charset="0"/>
                <a:cs typeface="Times New Roman" pitchFamily="18" charset="0"/>
              </a:rPr>
              <a:t>The accreditation systems in North America and United Kingdom are used by universities in Caribbean region including University of the West Indies.</a:t>
            </a:r>
          </a:p>
          <a:p>
            <a:r>
              <a:rPr lang="en-GB" sz="2400" dirty="0" smtClean="0">
                <a:latin typeface="Times New Roman" pitchFamily="18" charset="0"/>
                <a:cs typeface="Times New Roman" pitchFamily="18" charset="0"/>
              </a:rPr>
              <a:t>The two systems of accreditation are similar, except that the American System is more output based and the British system is more prescriptive </a:t>
            </a:r>
          </a:p>
          <a:p>
            <a:r>
              <a:rPr lang="en-GB" sz="2400" dirty="0" smtClean="0">
                <a:latin typeface="Times New Roman" pitchFamily="18" charset="0"/>
                <a:cs typeface="Times New Roman" pitchFamily="18" charset="0"/>
              </a:rPr>
              <a:t>In the Faculty of Engineering at UWI, St. Augustine Campus, the British System is utilised, mainly because of the historical links with the UK. UWI, Mona Campus uses the American System. Both Accreditation Bodies are Signatories to the Washington Accord.</a:t>
            </a: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xmlns="" val="822513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Aim of this Paper</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155442"/>
            <a:ext cx="8229600" cy="4970721"/>
          </a:xfrm>
        </p:spPr>
        <p:txBody>
          <a:bodyPr>
            <a:normAutofit/>
          </a:bodyPr>
          <a:lstStyle/>
          <a:p>
            <a:pPr>
              <a:lnSpc>
                <a:spcPct val="150000"/>
              </a:lnSpc>
            </a:pPr>
            <a:endParaRPr lang="en-TT" sz="2400" dirty="0">
              <a:latin typeface="Times New Roman" pitchFamily="18" charset="0"/>
              <a:cs typeface="Times New Roman" pitchFamily="18" charset="0"/>
            </a:endParaRPr>
          </a:p>
          <a:p>
            <a:r>
              <a:rPr lang="en-GB" sz="2400" dirty="0" smtClean="0">
                <a:latin typeface="Times New Roman" pitchFamily="18" charset="0"/>
                <a:cs typeface="Times New Roman" pitchFamily="18" charset="0"/>
              </a:rPr>
              <a:t>The aim of this paper is to describe how accreditation system is utilised in the Faculty of Engineering at St. Augustine, Trinidad  to ensure that the quality of the delivery of its programmes is at a high standard.</a:t>
            </a:r>
          </a:p>
          <a:p>
            <a:r>
              <a:rPr lang="en-GB" sz="2400" dirty="0" smtClean="0">
                <a:latin typeface="Times New Roman" pitchFamily="18" charset="0"/>
                <a:cs typeface="Times New Roman" pitchFamily="18" charset="0"/>
              </a:rPr>
              <a:t>  The paper was derived from a survey carried out by the author.  </a:t>
            </a:r>
          </a:p>
          <a:p>
            <a:r>
              <a:rPr lang="en-GB" sz="2400" dirty="0" smtClean="0">
                <a:latin typeface="Times New Roman" pitchFamily="18" charset="0"/>
                <a:cs typeface="Times New Roman" pitchFamily="18" charset="0"/>
              </a:rPr>
              <a:t>It describes the quality systems available in the Faculty of Engineering and fully describes the steps involved in the accreditation process. </a:t>
            </a: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xmlns="" val="822513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The University of the West Indies</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155442"/>
            <a:ext cx="8229600" cy="4970721"/>
          </a:xfrm>
        </p:spPr>
        <p:txBody>
          <a:bodyPr>
            <a:normAutofit lnSpcReduction="10000"/>
          </a:bodyPr>
          <a:lstStyle/>
          <a:p>
            <a:r>
              <a:rPr lang="en-GB" sz="2400" dirty="0" smtClean="0">
                <a:latin typeface="Times New Roman" pitchFamily="18" charset="0"/>
                <a:cs typeface="Times New Roman" pitchFamily="18" charset="0"/>
              </a:rPr>
              <a:t>The University of the West Indies (UWI) with an enrolment of close to 50,000 students serves 17 English-speaking states in the Caribbean.</a:t>
            </a:r>
          </a:p>
          <a:p>
            <a:r>
              <a:rPr lang="en-GB" sz="2400" dirty="0" smtClean="0">
                <a:latin typeface="Times New Roman" pitchFamily="18" charset="0"/>
                <a:cs typeface="Times New Roman" pitchFamily="18" charset="0"/>
              </a:rPr>
              <a:t> There are five major campuses at Jamaica, Trinidad, Barbados, Open Campus and Antigua. </a:t>
            </a:r>
          </a:p>
          <a:p>
            <a:r>
              <a:rPr lang="en-GB" sz="2400" dirty="0" smtClean="0">
                <a:latin typeface="Times New Roman" pitchFamily="18" charset="0"/>
                <a:cs typeface="Times New Roman" pitchFamily="18" charset="0"/>
              </a:rPr>
              <a:t>In 1961, the Faculty of Engineering was started in St. Augustine Campus in Trinidad with 28 students which has now grown to more than 1800 students pursuing Bachelor’s, Master’s and Doctoral degrees.</a:t>
            </a:r>
          </a:p>
          <a:p>
            <a:r>
              <a:rPr lang="en-GB" sz="2400" dirty="0" smtClean="0">
                <a:latin typeface="Times New Roman" pitchFamily="18" charset="0"/>
                <a:cs typeface="Times New Roman" pitchFamily="18" charset="0"/>
              </a:rPr>
              <a:t> During 1961/62 Academic year (the first year of teaching), the Faculty initially offered undergraduate and graduate research degrees in the main branches of Engineering  The Faculty now comprises of five (5) academic departments.</a:t>
            </a:r>
            <a:endParaRPr lang="en-US" sz="2400" b="1" dirty="0" smtClean="0">
              <a:latin typeface="Times New Roman" pitchFamily="18" charset="0"/>
              <a:cs typeface="Times New Roman" pitchFamily="18" charset="0"/>
            </a:endParaRPr>
          </a:p>
          <a:p>
            <a:pPr>
              <a:lnSpc>
                <a:spcPct val="150000"/>
              </a:lnSpc>
            </a:pPr>
            <a:endParaRPr lang="en-TT"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xmlns="" val="114765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400" b="1" dirty="0" smtClean="0">
                <a:latin typeface="Times New Roman" pitchFamily="18" charset="0"/>
                <a:cs typeface="Times New Roman" pitchFamily="18" charset="0"/>
              </a:rPr>
              <a:t>QUALITY ASSURANCE SYSTEMS AT UWI</a:t>
            </a:r>
            <a:endParaRPr lang="en-TT" sz="2400" b="1" dirty="0">
              <a:latin typeface="Times New Roman" pitchFamily="18" charset="0"/>
              <a:cs typeface="Times New Roman" pitchFamily="18" charset="0"/>
            </a:endParaRPr>
          </a:p>
        </p:txBody>
      </p:sp>
      <p:sp>
        <p:nvSpPr>
          <p:cNvPr id="3" name="Subtitle 2"/>
          <p:cNvSpPr>
            <a:spLocks noGrp="1"/>
          </p:cNvSpPr>
          <p:nvPr>
            <p:ph idx="1"/>
          </p:nvPr>
        </p:nvSpPr>
        <p:spPr>
          <a:xfrm>
            <a:off x="457200" y="1155442"/>
            <a:ext cx="8229600" cy="4970721"/>
          </a:xfrm>
        </p:spPr>
        <p:txBody>
          <a:bodyPr>
            <a:normAutofit lnSpcReduction="10000"/>
          </a:bodyPr>
          <a:lstStyle/>
          <a:p>
            <a:r>
              <a:rPr lang="en-GB" sz="2400" dirty="0" smtClean="0">
                <a:latin typeface="Times New Roman" pitchFamily="18" charset="0"/>
                <a:cs typeface="Times New Roman" pitchFamily="18" charset="0"/>
              </a:rPr>
              <a:t>Faculty of Engineering adopted the British approach of quality assurance including the assessment of all examination materials by external examiners.</a:t>
            </a:r>
          </a:p>
          <a:p>
            <a:r>
              <a:rPr lang="en-GB" sz="2400" dirty="0" smtClean="0">
                <a:latin typeface="Times New Roman" pitchFamily="18" charset="0"/>
                <a:cs typeface="Times New Roman" pitchFamily="18" charset="0"/>
              </a:rPr>
              <a:t>Other quality assurance measures adopted include among others student/staff, industrial liaison, curriculum committees, as well as the personal tutor-tutee system.  </a:t>
            </a:r>
          </a:p>
          <a:p>
            <a:r>
              <a:rPr lang="en-GB" sz="2400" dirty="0" smtClean="0">
                <a:latin typeface="Times New Roman" pitchFamily="18" charset="0"/>
                <a:cs typeface="Times New Roman" pitchFamily="18" charset="0"/>
              </a:rPr>
              <a:t>Also setting up of quality assurance offices, quality units and quality manuals, holding regular Departmental and Faculty board meetings all aimed at improving the quality of delivery.</a:t>
            </a:r>
          </a:p>
          <a:p>
            <a:r>
              <a:rPr lang="en-GB" sz="2400" dirty="0" smtClean="0">
                <a:latin typeface="Times New Roman" pitchFamily="18" charset="0"/>
                <a:cs typeface="Times New Roman" pitchFamily="18" charset="0"/>
              </a:rPr>
              <a:t>In the 1980’s and 1990’s, with the increased need to ensure the provision of programmes of very high quality, the departments in the Faculty invited the British Institutions to accredit their programmes. </a:t>
            </a:r>
            <a:endParaRPr lang="en-US" sz="2400" b="1"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xmlns="" val="582976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400" b="1" dirty="0" smtClean="0">
                <a:latin typeface="Times New Roman" pitchFamily="18" charset="0"/>
                <a:cs typeface="Times New Roman" pitchFamily="18" charset="0"/>
              </a:rPr>
              <a:t>   Accredited  programmes at the Faculty of Engineering</a:t>
            </a:r>
            <a:endParaRPr lang="en-TT" sz="2400" b="1" dirty="0">
              <a:latin typeface="Times New Roman" pitchFamily="18" charset="0"/>
              <a:cs typeface="Times New Roman" pitchFamily="18" charset="0"/>
            </a:endParaRPr>
          </a:p>
        </p:txBody>
      </p:sp>
      <p:sp>
        <p:nvSpPr>
          <p:cNvPr id="3" name="Subtitle 2"/>
          <p:cNvSpPr>
            <a:spLocks noGrp="1"/>
          </p:cNvSpPr>
          <p:nvPr>
            <p:ph idx="1"/>
          </p:nvPr>
        </p:nvSpPr>
        <p:spPr>
          <a:xfrm>
            <a:off x="457200" y="1155442"/>
            <a:ext cx="8229600" cy="5225886"/>
          </a:xfrm>
        </p:spPr>
        <p:txBody>
          <a:bodyPr>
            <a:normAutofit fontScale="92500"/>
          </a:bodyPr>
          <a:lstStyle/>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r>
              <a:rPr lang="en-TT" sz="2600" b="1" dirty="0">
                <a:latin typeface="Times New Roman" pitchFamily="18" charset="0"/>
                <a:cs typeface="Times New Roman" pitchFamily="18" charset="0"/>
              </a:rPr>
              <a:t>Figure Title</a:t>
            </a: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0"/>
            <a:ext cx="1157358" cy="1137574"/>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008553" y="1155442"/>
            <a:ext cx="5345145" cy="4721830"/>
          </a:xfrm>
          <a:prstGeom prst="rect">
            <a:avLst/>
          </a:prstGeom>
        </p:spPr>
      </p:pic>
      <p:pic>
        <p:nvPicPr>
          <p:cNvPr id="7" name="Content Placeholder 7"/>
          <p:cNvPicPr>
            <a:picLocks/>
          </p:cNvPicPr>
          <p:nvPr/>
        </p:nvPicPr>
        <p:blipFill>
          <a:blip r:embed="rId5" cstate="print"/>
          <a:srcRect l="11478" t="8854" r="55400" b="16331"/>
          <a:stretch>
            <a:fillRect/>
          </a:stretch>
        </p:blipFill>
        <p:spPr bwMode="auto">
          <a:xfrm>
            <a:off x="971600" y="908720"/>
            <a:ext cx="7272808" cy="5400600"/>
          </a:xfrm>
          <a:prstGeom prst="rect">
            <a:avLst/>
          </a:prstGeom>
          <a:noFill/>
          <a:ln w="9525">
            <a:noFill/>
            <a:miter lim="800000"/>
            <a:headEnd/>
            <a:tailEnd/>
          </a:ln>
        </p:spPr>
      </p:pic>
    </p:spTree>
    <p:extLst>
      <p:ext uri="{BB962C8B-B14F-4D97-AF65-F5344CB8AC3E}">
        <p14:creationId xmlns:p14="http://schemas.microsoft.com/office/powerpoint/2010/main" xmlns="" val="661353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UK Accreditation System</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155442"/>
            <a:ext cx="8229600" cy="4970721"/>
          </a:xfrm>
        </p:spPr>
        <p:txBody>
          <a:bodyPr>
            <a:normAutofit lnSpcReduction="10000"/>
          </a:bodyPr>
          <a:lstStyle/>
          <a:p>
            <a:r>
              <a:rPr lang="en-GB" sz="2400" dirty="0" smtClean="0">
                <a:latin typeface="Times New Roman" pitchFamily="18" charset="0"/>
                <a:cs typeface="Times New Roman" pitchFamily="18" charset="0"/>
              </a:rPr>
              <a:t>The Engineering Council has the overall responsibility for establishing and maintaining the standards both of the accreditation of engineering degree programmes, and of the registration of qualified professional engineers. </a:t>
            </a:r>
          </a:p>
          <a:p>
            <a:r>
              <a:rPr lang="en-GB" sz="2400" dirty="0" smtClean="0">
                <a:latin typeface="Times New Roman" pitchFamily="18" charset="0"/>
                <a:cs typeface="Times New Roman" pitchFamily="18" charset="0"/>
              </a:rPr>
              <a:t>The standards for registration are designed in terms of competences published in the UK Standards for Professional Engineering Competence (UK-SPEC).</a:t>
            </a:r>
          </a:p>
          <a:p>
            <a:r>
              <a:rPr lang="en-GB" sz="2400" dirty="0" smtClean="0">
                <a:latin typeface="Times New Roman" pitchFamily="18" charset="0"/>
                <a:cs typeface="Times New Roman" pitchFamily="18" charset="0"/>
              </a:rPr>
              <a:t>The usual route for achieving the required competences is obtaining an accredited engineering degree, followed a period of initial professional development or an Accredited  MSc.  and then industrial experience.</a:t>
            </a:r>
          </a:p>
          <a:p>
            <a:r>
              <a:rPr lang="en-GB" sz="2400" dirty="0" smtClean="0">
                <a:latin typeface="Times New Roman" pitchFamily="18" charset="0"/>
                <a:cs typeface="Times New Roman" pitchFamily="18" charset="0"/>
              </a:rPr>
              <a:t>The Engineering Council itself does not conduct accreditations, but licences the discipline-specific Professional Engineering Institutions (PEIs).</a:t>
            </a: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xmlns="" val="708692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The UK-SPEC Output Standards</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155442"/>
            <a:ext cx="8229600" cy="4970721"/>
          </a:xfrm>
        </p:spPr>
        <p:txBody>
          <a:bodyPr>
            <a:normAutofit/>
          </a:bodyPr>
          <a:lstStyle/>
          <a:p>
            <a:r>
              <a:rPr lang="en-GB" sz="2400" dirty="0" smtClean="0">
                <a:latin typeface="Times New Roman" pitchFamily="18" charset="0"/>
                <a:cs typeface="Times New Roman" pitchFamily="18" charset="0"/>
              </a:rPr>
              <a:t>The UK-SPEC output standards are of two types: General Learning Outcomes, which are applicable to all the programmes, and the Specific Learning Outcomes, which apply to the particular discipline.  </a:t>
            </a:r>
          </a:p>
          <a:p>
            <a:r>
              <a:rPr lang="en-GB" sz="2400" dirty="0" smtClean="0">
                <a:latin typeface="Times New Roman" pitchFamily="18" charset="0"/>
                <a:cs typeface="Times New Roman" pitchFamily="18" charset="0"/>
              </a:rPr>
              <a:t>The broad areas of the output standards under the General Learning Outcomes include Knowledge and Understanding, Intellectual Abilities, Practical Skills and General Transferable Skills. </a:t>
            </a:r>
          </a:p>
          <a:p>
            <a:r>
              <a:rPr lang="en-GB" sz="2400" dirty="0" smtClean="0">
                <a:latin typeface="Times New Roman" pitchFamily="18" charset="0"/>
                <a:cs typeface="Times New Roman" pitchFamily="18" charset="0"/>
              </a:rPr>
              <a:t> The Specific Learning Outcomes include Underpinning Science and Mathematics, Engineering Analysis, Design, Economic, Social and Environmental Context and Engineering Practice.</a:t>
            </a:r>
            <a:endParaRPr lang="en-US" sz="2400"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xmlns="" val="708692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1813</TotalTime>
  <Words>1808</Words>
  <Application>Microsoft Office PowerPoint</Application>
  <PresentationFormat>On-screen Show (4:3)</PresentationFormat>
  <Paragraphs>110</Paragraphs>
  <Slides>17</Slides>
  <Notes>12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QUALITY ASSURANCE AND ACCREDITATION OF ENGINEERING PROGRAMMES AT THE FACULTY OF ENGINEERING, ST. AUGUSTINE CAMPUS Edwin I. Ekwue  </vt:lpstr>
      <vt:lpstr>Slide 2</vt:lpstr>
      <vt:lpstr>INTRODUCTION</vt:lpstr>
      <vt:lpstr>Aim of this Paper</vt:lpstr>
      <vt:lpstr>The University of the West Indies</vt:lpstr>
      <vt:lpstr>QUALITY ASSURANCE SYSTEMS AT UWI</vt:lpstr>
      <vt:lpstr>   Accredited  programmes at the Faculty of Engineering</vt:lpstr>
      <vt:lpstr>UK Accreditation System</vt:lpstr>
      <vt:lpstr>The UK-SPEC Output Standards</vt:lpstr>
      <vt:lpstr>Steps in the Accreditation Process</vt:lpstr>
      <vt:lpstr>Steps in the Accreditation Process</vt:lpstr>
      <vt:lpstr>Regional Accreditation Body</vt:lpstr>
      <vt:lpstr>Concluding Remarks</vt:lpstr>
      <vt:lpstr>Concluding Remarks</vt:lpstr>
      <vt:lpstr>References</vt:lpstr>
      <vt:lpstr>References</vt:lpstr>
      <vt:lpstr>Slide 17</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PAPER Author1, Author2,…AuthorN</dc:title>
  <dc:creator>Victor</dc:creator>
  <cp:lastModifiedBy>eekwue</cp:lastModifiedBy>
  <cp:revision>74</cp:revision>
  <dcterms:created xsi:type="dcterms:W3CDTF">2019-10-16T16:46:00Z</dcterms:created>
  <dcterms:modified xsi:type="dcterms:W3CDTF">2020-02-24T20:17:16Z</dcterms:modified>
</cp:coreProperties>
</file>