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7" r:id="rId3"/>
    <p:sldId id="285" r:id="rId4"/>
    <p:sldId id="286" r:id="rId5"/>
    <p:sldId id="287" r:id="rId6"/>
    <p:sldId id="270" r:id="rId7"/>
    <p:sldId id="269" r:id="rId8"/>
    <p:sldId id="271" r:id="rId9"/>
    <p:sldId id="288" r:id="rId10"/>
    <p:sldId id="273" r:id="rId11"/>
    <p:sldId id="284" r:id="rId12"/>
    <p:sldId id="283" r:id="rId13"/>
    <p:sldId id="282" r:id="rId14"/>
    <p:sldId id="289" r:id="rId15"/>
    <p:sldId id="291" r:id="rId16"/>
    <p:sldId id="292" r:id="rId17"/>
    <p:sldId id="293" r:id="rId18"/>
    <p:sldId id="265" r:id="rId19"/>
    <p:sldId id="295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e Dassyne" initials="JD" lastIdx="4" clrIdx="0">
    <p:extLst>
      <p:ext uri="{19B8F6BF-5375-455C-9EA6-DF929625EA0E}">
        <p15:presenceInfo xmlns:p15="http://schemas.microsoft.com/office/powerpoint/2012/main" userId="c88141bbd7e54cb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6F9"/>
    <a:srgbClr val="D9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0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43161-F3CA-44A1-A006-C0F7209AA749}" type="datetimeFigureOut">
              <a:rPr lang="en-TT" smtClean="0"/>
              <a:t>09/03/2020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5E0DD-3E5A-4224-8718-737DF6F1553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91923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dirty="0" smtClean="0"/>
              <a:t>Observation		cognitive</a:t>
            </a:r>
            <a:r>
              <a:rPr lang="en-GB" baseline="0" dirty="0" smtClean="0"/>
              <a:t> functions treated like additional modules of a MAS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400" baseline="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213C03-C4E8-4DC2-BC2A-3D114D9ED3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75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dirty="0" smtClean="0"/>
              <a:t>Observation		cognitive</a:t>
            </a:r>
            <a:r>
              <a:rPr lang="en-GB" baseline="0" dirty="0" smtClean="0"/>
              <a:t> functions treated like additional modules of a MAS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400" baseline="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213C03-C4E8-4DC2-BC2A-3D114D9ED3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5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5E0DD-3E5A-4224-8718-737DF6F1553E}" type="slidenum">
              <a:rPr lang="en-TT" smtClean="0"/>
              <a:t>18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84135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5E0DD-3E5A-4224-8718-737DF6F1553E}" type="slidenum">
              <a:rPr lang="en-TT" smtClean="0"/>
              <a:t>19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520486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5E0DD-3E5A-4224-8718-737DF6F1553E}" type="slidenum">
              <a:rPr lang="en-TT" smtClean="0"/>
              <a:t>20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8413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CB82-6CC3-428D-A68D-67F325A59BD1}" type="datetime1">
              <a:rPr lang="en-TT" smtClean="0"/>
              <a:t>09/03/2020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 dirty="0"/>
              <a:t>IConETech-2020, Faculty of Engineering, The UWI, St. Augustine, Trinidad and Tobago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12610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8E96-8550-4204-9365-DF86677B923A}" type="datetime1">
              <a:rPr lang="en-TT" smtClean="0"/>
              <a:t>09/03/2020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17701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C216-86F7-4589-BB1F-59152E80E299}" type="datetime1">
              <a:rPr lang="en-TT" smtClean="0"/>
              <a:t>09/03/2020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91835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4723-821F-4045-B2C8-07497B692DBD}" type="datetime1">
              <a:rPr lang="en-TT" smtClean="0"/>
              <a:t>09/03/2020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86489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09C9-75BA-493E-818E-F02B87AE07C1}" type="datetime1">
              <a:rPr lang="en-TT" smtClean="0"/>
              <a:t>09/03/2020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23219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5F58-62AC-4E01-8D54-C33F86F9D0B1}" type="datetime1">
              <a:rPr lang="en-TT" smtClean="0"/>
              <a:t>09/03/2020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70208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3299-DE22-4AAF-B108-5E478A09669E}" type="datetime1">
              <a:rPr lang="en-TT" smtClean="0"/>
              <a:t>09/03/2020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85298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93F7-6B76-472E-A7CC-874F93CD227F}" type="datetime1">
              <a:rPr lang="en-TT" smtClean="0"/>
              <a:t>09/03/2020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12338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0206-7F9C-423C-88D6-F78F082F97F6}" type="datetime1">
              <a:rPr lang="en-TT" smtClean="0"/>
              <a:t>09/03/2020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25611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EE63-D658-44B7-9146-032B521E8E7E}" type="datetime1">
              <a:rPr lang="en-TT" smtClean="0"/>
              <a:t>09/03/2020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06078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27CC-71EE-4E1D-B5CF-41C4781523E7}" type="datetime1">
              <a:rPr lang="en-TT" smtClean="0"/>
              <a:t>09/03/2020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62442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DBE9B-811E-48C8-ADAE-81099483855E}" type="datetime1">
              <a:rPr lang="en-TT" smtClean="0"/>
              <a:t>09/03/2020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02955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7868"/>
            <a:ext cx="9143999" cy="1137574"/>
          </a:xfrm>
          <a:prstGeom prst="rect">
            <a:avLst/>
          </a:prstGeom>
          <a:solidFill>
            <a:srgbClr val="EBF6F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T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9212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TT" b="1" dirty="0" smtClean="0">
                <a:latin typeface="Times New Roman" pitchFamily="18" charset="0"/>
                <a:cs typeface="Times New Roman" pitchFamily="18" charset="0"/>
              </a:rPr>
              <a:t>Description of a Simulated Environment for Validating CFS Autonomy</a:t>
            </a:r>
            <a:br>
              <a:rPr lang="en-TT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Gerardo Fernandez-Lopez</a:t>
            </a:r>
            <a:r>
              <a:rPr lang="en-TT" sz="24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TT" sz="2400" dirty="0" err="1">
                <a:latin typeface="Times New Roman" pitchFamily="18" charset="0"/>
                <a:cs typeface="Times New Roman" pitchFamily="18" charset="0"/>
              </a:rPr>
              <a:t>Ruel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Ellis</a:t>
            </a:r>
            <a:r>
              <a:rPr lang="en-TT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, Gerard Pounder</a:t>
            </a:r>
            <a:r>
              <a:rPr lang="en-TT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T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2016224"/>
          </a:xfrm>
        </p:spPr>
        <p:txBody>
          <a:bodyPr>
            <a:normAutofit/>
          </a:bodyPr>
          <a:lstStyle/>
          <a:p>
            <a:r>
              <a:rPr lang="en-GB" sz="2400" baseline="3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Faculty of Engineering,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Simón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Bolivar University, Venezuela</a:t>
            </a:r>
            <a:endParaRPr lang="en-TT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2&amp;3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Faculty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Engineering, The University of the West Indies,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Trinidad</a:t>
            </a:r>
            <a:endParaRPr lang="en-TT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093296"/>
            <a:ext cx="9144000" cy="628179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86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TT" sz="2400" b="1" dirty="0" smtClean="0">
                <a:latin typeface="Times New Roman" pitchFamily="18" charset="0"/>
                <a:cs typeface="Times New Roman" pitchFamily="18" charset="0"/>
              </a:rPr>
              <a:t>TO VALIDATE CFS AUTONOMY:</a:t>
            </a:r>
            <a:endParaRPr lang="en-TT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suitable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 for analysing CFS navigation autonomy, and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emergent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behaviour needs to be developed;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environment should comprise a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robot platform that is able to operate autonomously when preconfigured with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only basic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reflexes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environment would then need to be validated;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Results from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other algorithms need to be identified for use as CFS benchmark metrics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then can CFS performance be 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validated;</a:t>
            </a: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5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describes the environment that was developed for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analysing CFS navigation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autonomy.</a:t>
            </a:r>
            <a:endParaRPr lang="en-TT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88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T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a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environment for analysing CFS navigation autonomy, and to observe its emergent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behaviour: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environment should comprise a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robot platform that is able to operate autonomously when preconfigured with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only basic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reflexes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Navigation algorithms ought to be superimposed over the preconfigured robot to enable performance comparison;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Present results from initial experiments.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Scope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limited principally to Autonomous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Navigation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98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METHODOLOGY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T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Review existing platforms referenced in the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literature 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to identify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a suitable 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robot.</a:t>
            </a: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Select an appropriate robot simulator for environment design.</a:t>
            </a: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Design and implement the environment.</a:t>
            </a:r>
          </a:p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Present initial results.</a:t>
            </a: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35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 smtClean="0">
                <a:latin typeface="Times New Roman" pitchFamily="18" charset="0"/>
                <a:cs typeface="Times New Roman" pitchFamily="18" charset="0"/>
              </a:rPr>
              <a:t>LITERATURE REVIEW</a:t>
            </a:r>
            <a:endParaRPr lang="en-T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Surveys 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by:</a:t>
            </a:r>
            <a:endParaRPr lang="en-TT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Hilal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Wagdy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Khamis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2007); </a:t>
            </a:r>
            <a:r>
              <a:rPr lang="es-V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Mondada, </a:t>
            </a:r>
            <a:r>
              <a:rPr lang="es-VE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Bonani</a:t>
            </a:r>
            <a:r>
              <a:rPr lang="es-V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VE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Raemy</a:t>
            </a:r>
            <a:r>
              <a:rPr lang="es-V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(2009); </a:t>
            </a:r>
            <a:r>
              <a:rPr lang="es-VE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Ruzzenente</a:t>
            </a:r>
            <a:r>
              <a:rPr lang="es-V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V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Koo</a:t>
            </a:r>
            <a:r>
              <a:rPr lang="es-V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V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Nielsen</a:t>
            </a:r>
            <a:r>
              <a:rPr lang="es-V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(2012</a:t>
            </a:r>
            <a:r>
              <a:rPr lang="es-V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and Junior</a:t>
            </a:r>
            <a:r>
              <a:rPr lang="es-V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Neto, </a:t>
            </a:r>
            <a:r>
              <a:rPr lang="es-V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Hernandez</a:t>
            </a:r>
            <a:r>
              <a:rPr lang="es-V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(2013</a:t>
            </a:r>
            <a:r>
              <a:rPr lang="es-V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identified the following candidate platforms: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Gyebi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Hanheide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Cielniak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(2015) and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Takacs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Eigner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Kovács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(2016), </a:t>
            </a:r>
          </a:p>
          <a:p>
            <a:pPr lvl="1">
              <a:lnSpc>
                <a:spcPct val="150000"/>
              </a:lnSpc>
            </a:pP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identified additional robot platforms for use as educational tools for Science, Technology, Engineering and Mathematics support, or STEM. </a:t>
            </a:r>
            <a:endParaRPr lang="en-GB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The Pioneer 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robot </a:t>
            </a:r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was chosen as 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the platform for experiments in these simulated environment.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endParaRPr lang="en-GB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973" y="2708920"/>
            <a:ext cx="5481778" cy="217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2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 smtClean="0">
                <a:latin typeface="Times New Roman" pitchFamily="18" charset="0"/>
                <a:cs typeface="Times New Roman" pitchFamily="18" charset="0"/>
              </a:rPr>
              <a:t>LITERATURE REVIEW</a:t>
            </a:r>
            <a:endParaRPr lang="en-T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400" u="sng" dirty="0">
                <a:latin typeface="Times New Roman" pitchFamily="18" charset="0"/>
                <a:cs typeface="Times New Roman" pitchFamily="18" charset="0"/>
              </a:rPr>
              <a:t>Microsoft Robotics Developer Studio 4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GB" sz="2400" u="sng" dirty="0">
                <a:latin typeface="Times New Roman" pitchFamily="18" charset="0"/>
                <a:cs typeface="Times New Roman" pitchFamily="18" charset="0"/>
              </a:rPr>
              <a:t>V-REP 3.3.2 (rev 3)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simulation packages were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considered.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V-REP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was chosen and installed on a Lenovo P50 64-bit laptop with an Intel Core i7-6820HQ, and a 2.7 GHz processor with 32GB RAM.  Code written in C++ with Microsoft Visual Studio 10 was used to run the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simulator.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robot simulator was configured to resemble, as much as possible, the environment described in experiments conducted with Darwin VII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Krichmar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and Snook, 2002). </a:t>
            </a:r>
          </a:p>
          <a:p>
            <a:pPr>
              <a:lnSpc>
                <a:spcPct val="150000"/>
              </a:lnSpc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5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DESIGN AND IMPLEMENTATION</a:t>
            </a:r>
            <a:br>
              <a:rPr lang="en-GB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OF THE SIMULATED ENVIRONMENT</a:t>
            </a:r>
            <a:endParaRPr lang="en-T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1"/>
            <a:ext cx="8229600" cy="556603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T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T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T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T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T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T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T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TT" sz="2400" b="1" dirty="0" smtClean="0">
                <a:latin typeface="Times New Roman" pitchFamily="18" charset="0"/>
                <a:cs typeface="Times New Roman" pitchFamily="18" charset="0"/>
              </a:rPr>
              <a:t>Vision Sensor and Ultrasound Sensors used in </a:t>
            </a:r>
            <a:r>
              <a:rPr lang="en-TT" sz="2400" b="1" dirty="0" err="1" smtClean="0">
                <a:latin typeface="Times New Roman" pitchFamily="18" charset="0"/>
                <a:cs typeface="Times New Roman" pitchFamily="18" charset="0"/>
              </a:rPr>
              <a:t>Braitenberg</a:t>
            </a:r>
            <a:r>
              <a:rPr lang="en-TT" sz="2400" b="1" dirty="0" smtClean="0">
                <a:latin typeface="Times New Roman" pitchFamily="18" charset="0"/>
                <a:cs typeface="Times New Roman" pitchFamily="18" charset="0"/>
              </a:rPr>
              <a:t> sense to achieve Biomimetic reflexes.</a:t>
            </a:r>
            <a:endParaRPr lang="en-TT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23014" y="1196752"/>
            <a:ext cx="8913482" cy="3448399"/>
            <a:chOff x="0" y="1996825"/>
            <a:chExt cx="8913482" cy="3448399"/>
          </a:xfrm>
        </p:grpSpPr>
        <p:grpSp>
          <p:nvGrpSpPr>
            <p:cNvPr id="8" name="Group 7"/>
            <p:cNvGrpSpPr/>
            <p:nvPr/>
          </p:nvGrpSpPr>
          <p:grpSpPr>
            <a:xfrm>
              <a:off x="447486" y="1996825"/>
              <a:ext cx="8465996" cy="3448399"/>
              <a:chOff x="-1" y="-6687"/>
              <a:chExt cx="8466006" cy="3448713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079"/>
              <a:stretch/>
            </p:blipFill>
            <p:spPr bwMode="auto">
              <a:xfrm>
                <a:off x="2088567" y="-6687"/>
                <a:ext cx="6377438" cy="344871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grpSp>
            <p:nvGrpSpPr>
              <p:cNvPr id="12" name="Group 11"/>
              <p:cNvGrpSpPr>
                <a:grpSpLocks noChangeAspect="1"/>
              </p:cNvGrpSpPr>
              <p:nvPr/>
            </p:nvGrpSpPr>
            <p:grpSpPr>
              <a:xfrm>
                <a:off x="-1" y="0"/>
                <a:ext cx="1992656" cy="3442026"/>
                <a:chOff x="-1" y="0"/>
                <a:chExt cx="1992631" cy="3441490"/>
              </a:xfrm>
            </p:grpSpPr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4384" b="-1"/>
                <a:stretch/>
              </p:blipFill>
              <p:spPr bwMode="auto">
                <a:xfrm>
                  <a:off x="0" y="0"/>
                  <a:ext cx="1992630" cy="1378585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9836"/>
                <a:stretch/>
              </p:blipFill>
              <p:spPr bwMode="auto">
                <a:xfrm>
                  <a:off x="-1" y="1445180"/>
                  <a:ext cx="1992630" cy="199631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348880"/>
              <a:ext cx="447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a)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0" y="4236545"/>
              <a:ext cx="447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b)</a:t>
              </a:r>
              <a:endParaRPr lang="en-GB" dirty="0"/>
            </a:p>
          </p:txBody>
        </p:sp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505271" y="4661173"/>
            <a:ext cx="8531225" cy="859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	</a:t>
            </a:r>
            <a:r>
              <a:rPr lang="en-GB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PhantomX</a:t>
            </a: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Pincher manipulator (left) with Pioneer 3DX mobile robot platform (right);</a:t>
            </a:r>
          </a:p>
          <a:p>
            <a:pPr marL="0" indent="0">
              <a:buFont typeface="Arial" pitchFamily="34" charset="0"/>
              <a:buNone/>
            </a:pPr>
            <a:r>
              <a:rPr lang="en-GB" sz="1400" dirty="0" smtClean="0"/>
              <a:t>b)	</a:t>
            </a:r>
            <a:r>
              <a:rPr lang="en-GB" sz="1400" dirty="0" err="1" smtClean="0"/>
              <a:t>PhantomX</a:t>
            </a:r>
            <a:r>
              <a:rPr lang="en-GB" sz="1400" dirty="0" smtClean="0"/>
              <a:t> Pincher fitted to Pioneer 3DX mobile robot platform with vision sensors;</a:t>
            </a:r>
          </a:p>
          <a:p>
            <a:pPr marL="0" indent="0">
              <a:buFont typeface="Arial" pitchFamily="34" charset="0"/>
              <a:buNone/>
            </a:pPr>
            <a:r>
              <a:rPr lang="en-GB" sz="1400" dirty="0" smtClean="0"/>
              <a:t>c)	Composite Robot Platform In Simulated Environment.  </a:t>
            </a:r>
            <a:endParaRPr lang="en-GB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32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DESIGN AND IMPLEMENTATION</a:t>
            </a:r>
            <a:br>
              <a:rPr lang="en-GB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OF THE SIMULATED ENVIRONMENT</a:t>
            </a:r>
            <a:endParaRPr lang="en-T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T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382257" y="5668838"/>
            <a:ext cx="8531225" cy="855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smtClean="0"/>
              <a:t>State Diagram for Robot</a:t>
            </a:r>
            <a:endParaRPr lang="en-GB" altLang="en-US" sz="28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1"/>
          <a:stretch/>
        </p:blipFill>
        <p:spPr>
          <a:xfrm>
            <a:off x="6871570" y="1410083"/>
            <a:ext cx="2164926" cy="245096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4" b="6139"/>
          <a:stretch/>
        </p:blipFill>
        <p:spPr bwMode="auto">
          <a:xfrm>
            <a:off x="6729298" y="3800675"/>
            <a:ext cx="2379206" cy="25846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1" b="3900"/>
          <a:stretch/>
        </p:blipFill>
        <p:spPr bwMode="auto">
          <a:xfrm>
            <a:off x="15348" y="1636390"/>
            <a:ext cx="7076932" cy="38088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974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52736"/>
            <a:ext cx="9144000" cy="544391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T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REFERENCES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rmAutofit fontScale="55000" lnSpcReduction="20000"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Kattan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A., A. Agapitos, and R.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2010. “Unsupervised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Problem Decomposition Using Genetic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Programming.” 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Genetic Programming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edited by 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Esparcia-Alcázar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Springer Berlin Heidelberg.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Arkin, R.C. 1986. “Path Planning for a Vision-Based Autonomous Robot.” In SPIE Conference on Mobile Robots. Cambridge, MA.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1998. “On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three-layer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architectures.” 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Artificial Intelligence and Mobile Robots: Case Studies of Successful Robot Systems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edited by 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Kortenkamp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R.P.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Bonasso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R. Murphy, Editors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AAAI Press: Menlo Park, California.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Vernon, D., G. Metta, and G.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Sandini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2007. “A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Survey Of Artificial Cognitive Systems: Implications For The Autonomous Development Of Mental Capabilities In Computational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Agents”. Evolutionary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Computation, IEEE Transactions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On. IEEE.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Pounder, G.A.J., R.L.A. Ellis, and G.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Fernandez-Lopez. 2017. “Cognitive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Function Synthesis: Preliminary Results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Kybernetes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46(2):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272-290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Hilal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A.R., K.M.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Wagdy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A.M.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Khamis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2007.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Survey on Commercial Starter Kits for Building Real Robots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.” 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Proceedings of the International Conference on Electrical Engineering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German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University in Cairo, Egypt.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Mondada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F., et al.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2009. “The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e-puck, a robot designed for education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engineering.” 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Proceedings of the 9th conference on autonomous robot systems and competitions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Ruzzenente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M., et al.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2012. “A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review of robotics kits for tertiary education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.” In 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Proceedings of International Workshop Teaching Robotics Teaching with Robotics: Integrating Robotics in School Curriculum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Junior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L.A., et al.,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2013. “A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Low-Cost and Simple Arduino-Based Educational Robotics Kit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Journal of Selected Areas in Robotics and Control (JSRC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3(12):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1-7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Gyebi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E., M.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Hanheide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and G.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Cielniak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2015. “Affordable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mobile robotic platforms for teaching computer science at African universities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.” In 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Proceedings on the 6th International Conference on Robotics in Education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Cheseaux-Noréaz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Switzerland.</a:t>
            </a:r>
            <a:endParaRPr lang="en-GB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Takacs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A., et al.,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2016. “Teacher's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Kit: Development, Usability, and Communities of Modular Robotic Kits for Classroom Education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IEEE Robotics &amp; Automation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Magazine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23(2):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30-39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Krichmar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, J.L. and J.A. Snook. 2002.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“A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neural approach to adaptive behavior and multi-sensor action selection in a mobile device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.” In 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Robotics and Automation,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Proceedings</a:t>
            </a:r>
            <a:r>
              <a:rPr lang="en-US" sz="2300" i="1" dirty="0">
                <a:latin typeface="Times New Roman" pitchFamily="18" charset="0"/>
                <a:cs typeface="Times New Roman" pitchFamily="18" charset="0"/>
              </a:rPr>
              <a:t>. ICRA'02. IEEE International Conference on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IEEE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24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 smtClean="0">
                <a:latin typeface="Times New Roman" pitchFamily="18" charset="0"/>
                <a:cs typeface="Times New Roman" pitchFamily="18" charset="0"/>
              </a:rPr>
              <a:t>CONTENTS</a:t>
            </a:r>
            <a:endParaRPr lang="en-T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Methodology</a:t>
            </a:r>
          </a:p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Literature Review</a:t>
            </a:r>
          </a:p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Design and Implementation of Simulated Environment</a:t>
            </a:r>
          </a:p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pPr>
              <a:lnSpc>
                <a:spcPct val="150000"/>
              </a:lnSpc>
            </a:pPr>
            <a:endParaRPr lang="en-T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TT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9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97072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TT" sz="5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</p:spTree>
    <p:extLst>
      <p:ext uri="{BB962C8B-B14F-4D97-AF65-F5344CB8AC3E}">
        <p14:creationId xmlns:p14="http://schemas.microsoft.com/office/powerpoint/2010/main" val="26705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Kattan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(2010) problem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decomposition:</a:t>
            </a:r>
            <a:endParaRPr lang="en-TT" sz="3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GB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simplifies complex real world problems to better cope with </a:t>
            </a:r>
            <a:r>
              <a:rPr lang="en-GB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them;</a:t>
            </a:r>
          </a:p>
          <a:p>
            <a:pPr lvl="1">
              <a:lnSpc>
                <a:spcPct val="150000"/>
              </a:lnSpc>
            </a:pPr>
            <a:r>
              <a:rPr lang="en-GB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a good understanding of the problem </a:t>
            </a:r>
            <a:r>
              <a:rPr lang="en-GB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domain.</a:t>
            </a:r>
            <a:endParaRPr lang="en-TT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Kattan</a:t>
            </a:r>
            <a:r>
              <a:rPr lang="en-GB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(2010) observe </a:t>
            </a:r>
            <a:r>
              <a:rPr lang="en-GB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that:</a:t>
            </a:r>
          </a:p>
          <a:p>
            <a:pPr lvl="1">
              <a:lnSpc>
                <a:spcPct val="150000"/>
              </a:lnSpc>
            </a:pPr>
            <a:r>
              <a:rPr lang="en-GB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 wrong decomposition may actually increase the problem’s complexity</a:t>
            </a:r>
            <a:r>
              <a:rPr lang="en-GB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GB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9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community decomposed the properties of Intelligence giving rise to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TT" sz="3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GB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Symbolic</a:t>
            </a:r>
            <a:r>
              <a:rPr lang="en-GB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Artificial Intelligence, or AI, </a:t>
            </a:r>
            <a:r>
              <a:rPr lang="en-GB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Architectures;</a:t>
            </a:r>
          </a:p>
          <a:p>
            <a:pPr lvl="1">
              <a:lnSpc>
                <a:spcPct val="150000"/>
              </a:lnSpc>
            </a:pPr>
            <a:r>
              <a:rPr lang="en-GB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Sub-Symbolic</a:t>
            </a:r>
            <a:r>
              <a:rPr lang="en-GB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Reactive, AI Architectures; </a:t>
            </a:r>
            <a:r>
              <a:rPr lang="en-GB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lvl="1">
              <a:lnSpc>
                <a:spcPct val="150000"/>
              </a:lnSpc>
            </a:pPr>
            <a:r>
              <a:rPr lang="en-GB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Hybrid</a:t>
            </a:r>
            <a:r>
              <a:rPr lang="en-GB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Architectures (and Behaviour-Based Robots</a:t>
            </a:r>
            <a:r>
              <a:rPr lang="en-GB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02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Applying the “Questioning Technique” used in Industrial Engineering Work Study we ask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the only/best way to decompose Intelligence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>
              <a:lnSpc>
                <a:spcPct val="15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Intelligence components are not well suited for independent modules in Multi-Agent Systems or MAS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>
              <a:lnSpc>
                <a:spcPct val="15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Intelligence components are better served being fit together prior to implementation for it to function effectively, … akin to a car motor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T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8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7868"/>
            <a:ext cx="9144000" cy="1137574"/>
          </a:xfrm>
          <a:prstGeom prst="rect">
            <a:avLst/>
          </a:prstGeom>
          <a:solidFill>
            <a:srgbClr val="EBF6F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5763" y="1196975"/>
            <a:ext cx="8147050" cy="5545138"/>
          </a:xfrm>
        </p:spPr>
        <p:txBody>
          <a:bodyPr/>
          <a:lstStyle/>
          <a:p>
            <a:pPr marL="0" indent="0" eaLnBrk="1" hangingPunct="1">
              <a:buNone/>
            </a:pPr>
            <a:endParaRPr lang="en-GB" altLang="en-US" sz="1600" i="1" dirty="0" smtClean="0"/>
          </a:p>
          <a:p>
            <a:pPr marL="0" indent="0" eaLnBrk="1" hangingPunct="1">
              <a:buNone/>
            </a:pPr>
            <a:r>
              <a:rPr lang="en-GB" altLang="en-US" sz="1600" i="1" dirty="0" smtClean="0"/>
              <a:t>(Arkin, 1986; Gat, 1998; </a:t>
            </a:r>
            <a:r>
              <a:rPr lang="en-GB" sz="1600" i="1" dirty="0"/>
              <a:t>Nilsson </a:t>
            </a:r>
            <a:r>
              <a:rPr lang="en-GB" sz="1600" i="1" dirty="0" smtClean="0"/>
              <a:t>2007; </a:t>
            </a:r>
            <a:r>
              <a:rPr lang="en-GB" altLang="en-US" sz="1600" i="1" dirty="0" smtClean="0"/>
              <a:t>Vernon et al., 2007)</a:t>
            </a:r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2028825" y="1773238"/>
            <a:ext cx="7223125" cy="4629150"/>
            <a:chOff x="758825" y="1773238"/>
            <a:chExt cx="7223125" cy="4629150"/>
          </a:xfrm>
        </p:grpSpPr>
        <p:sp>
          <p:nvSpPr>
            <p:cNvPr id="10" name="Rectangle 9"/>
            <p:cNvSpPr/>
            <p:nvPr/>
          </p:nvSpPr>
          <p:spPr bwMode="auto">
            <a:xfrm>
              <a:off x="963613" y="3230563"/>
              <a:ext cx="3633787" cy="286226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1187450" y="2060575"/>
              <a:ext cx="3186113" cy="7381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Arial" charset="0"/>
                </a:rPr>
                <a:t>Symbolic / Deliberative Layer</a:t>
              </a:r>
            </a:p>
          </p:txBody>
        </p:sp>
        <p:sp>
          <p:nvSpPr>
            <p:cNvPr id="12" name="TextBox 9"/>
            <p:cNvSpPr txBox="1">
              <a:spLocks noChangeArrowheads="1"/>
            </p:cNvSpPr>
            <p:nvPr/>
          </p:nvSpPr>
          <p:spPr bwMode="auto">
            <a:xfrm>
              <a:off x="1187450" y="3551238"/>
              <a:ext cx="3186113" cy="7381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Arial" charset="0"/>
                </a:rPr>
                <a:t>Interface / Sequencing Layer</a:t>
              </a:r>
            </a:p>
          </p:txBody>
        </p:sp>
        <p:sp>
          <p:nvSpPr>
            <p:cNvPr id="13" name="TextBox 10"/>
            <p:cNvSpPr txBox="1">
              <a:spLocks noChangeArrowheads="1"/>
            </p:cNvSpPr>
            <p:nvPr/>
          </p:nvSpPr>
          <p:spPr bwMode="auto">
            <a:xfrm>
              <a:off x="1187450" y="5067300"/>
              <a:ext cx="3186113" cy="7381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Arial" charset="0"/>
                </a:rPr>
                <a:t>Sub-Symbolic / Reactive Layer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2268538" y="2798763"/>
              <a:ext cx="0" cy="7524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3203575" y="2798763"/>
              <a:ext cx="0" cy="7524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2268538" y="4289425"/>
              <a:ext cx="0" cy="7778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3203575" y="4289425"/>
              <a:ext cx="0" cy="7778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5"/>
            <p:cNvSpPr txBox="1">
              <a:spLocks noChangeArrowheads="1"/>
            </p:cNvSpPr>
            <p:nvPr/>
          </p:nvSpPr>
          <p:spPr bwMode="auto">
            <a:xfrm>
              <a:off x="5930900" y="4830763"/>
              <a:ext cx="2051050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>
                  <a:latin typeface="Arial" charset="0"/>
                </a:rPr>
                <a:t>REQUIRED FOR REAL TIME PERFORMANCE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(</a:t>
              </a:r>
              <a:r>
                <a:rPr lang="en-US" altLang="en-US" sz="1600" dirty="0" err="1"/>
                <a:t>Leahu</a:t>
              </a:r>
              <a:r>
                <a:rPr lang="en-US" altLang="en-US" sz="1600" dirty="0"/>
                <a:t> et al. 2008)</a:t>
              </a:r>
              <a:endParaRPr lang="en-GB" altLang="en-US" sz="1600" dirty="0">
                <a:latin typeface="Arial" charset="0"/>
              </a:endParaRPr>
            </a:p>
          </p:txBody>
        </p:sp>
        <p:cxnSp>
          <p:nvCxnSpPr>
            <p:cNvPr id="19" name="Elbow Connector 18"/>
            <p:cNvCxnSpPr>
              <a:stCxn id="18" idx="1"/>
              <a:endCxn id="10" idx="3"/>
            </p:cNvCxnSpPr>
            <p:nvPr/>
          </p:nvCxnSpPr>
          <p:spPr bwMode="auto">
            <a:xfrm rot="10800000">
              <a:off x="4597400" y="4660900"/>
              <a:ext cx="1333500" cy="52387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 bwMode="auto">
            <a:xfrm>
              <a:off x="758825" y="1844675"/>
              <a:ext cx="4100513" cy="45577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" name="TextBox 16"/>
            <p:cNvSpPr txBox="1">
              <a:spLocks noChangeArrowheads="1"/>
            </p:cNvSpPr>
            <p:nvPr/>
          </p:nvSpPr>
          <p:spPr bwMode="auto">
            <a:xfrm>
              <a:off x="5356225" y="1773238"/>
              <a:ext cx="1600200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latin typeface="Arial" charset="0"/>
                </a:rPr>
                <a:t>GENERAL STRUCTURE OF HYBRID AI ARCHITECTURE</a:t>
              </a:r>
            </a:p>
          </p:txBody>
        </p:sp>
        <p:cxnSp>
          <p:nvCxnSpPr>
            <p:cNvPr id="22" name="Elbow Connector 21"/>
            <p:cNvCxnSpPr>
              <a:stCxn id="21" idx="2"/>
              <a:endCxn id="20" idx="3"/>
            </p:cNvCxnSpPr>
            <p:nvPr/>
          </p:nvCxnSpPr>
          <p:spPr bwMode="auto">
            <a:xfrm rot="5400000">
              <a:off x="4747419" y="2715419"/>
              <a:ext cx="1520825" cy="1296987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74625" y="2109056"/>
            <a:ext cx="1616388" cy="3624200"/>
            <a:chOff x="174625" y="2058257"/>
            <a:chExt cx="1616388" cy="3624200"/>
          </a:xfrm>
        </p:grpSpPr>
        <p:sp>
          <p:nvSpPr>
            <p:cNvPr id="24" name="TextBox 16"/>
            <p:cNvSpPr txBox="1">
              <a:spLocks noChangeArrowheads="1"/>
            </p:cNvSpPr>
            <p:nvPr/>
          </p:nvSpPr>
          <p:spPr bwMode="auto">
            <a:xfrm>
              <a:off x="190813" y="2448930"/>
              <a:ext cx="1600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 smtClean="0">
                  <a:latin typeface="Arial" charset="0"/>
                </a:rPr>
                <a:t>Consciousness</a:t>
              </a:r>
              <a:endParaRPr lang="en-GB" altLang="en-US" sz="1200" dirty="0">
                <a:latin typeface="Arial" charset="0"/>
              </a:endParaRPr>
            </a:p>
          </p:txBody>
        </p:sp>
        <p:sp>
          <p:nvSpPr>
            <p:cNvPr id="25" name="TextBox 16"/>
            <p:cNvSpPr txBox="1">
              <a:spLocks noChangeArrowheads="1"/>
            </p:cNvSpPr>
            <p:nvPr/>
          </p:nvSpPr>
          <p:spPr bwMode="auto">
            <a:xfrm>
              <a:off x="174625" y="5164004"/>
              <a:ext cx="160020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>
                  <a:latin typeface="Arial" charset="0"/>
                </a:rPr>
                <a:t>Emotions</a:t>
              </a:r>
            </a:p>
          </p:txBody>
        </p:sp>
        <p:sp>
          <p:nvSpPr>
            <p:cNvPr id="26" name="TextBox 16"/>
            <p:cNvSpPr txBox="1">
              <a:spLocks noChangeArrowheads="1"/>
            </p:cNvSpPr>
            <p:nvPr/>
          </p:nvSpPr>
          <p:spPr bwMode="auto">
            <a:xfrm>
              <a:off x="190813" y="2058257"/>
              <a:ext cx="16002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>
                  <a:latin typeface="Arial" charset="0"/>
                </a:rPr>
                <a:t>Intentionality</a:t>
              </a:r>
            </a:p>
          </p:txBody>
        </p:sp>
        <p:sp>
          <p:nvSpPr>
            <p:cNvPr id="27" name="TextBox 16"/>
            <p:cNvSpPr txBox="1">
              <a:spLocks noChangeArrowheads="1"/>
            </p:cNvSpPr>
            <p:nvPr/>
          </p:nvSpPr>
          <p:spPr bwMode="auto">
            <a:xfrm>
              <a:off x="174625" y="5406232"/>
              <a:ext cx="16002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>
                  <a:latin typeface="Arial" charset="0"/>
                </a:rPr>
                <a:t>Autonomy</a:t>
              </a:r>
            </a:p>
          </p:txBody>
        </p:sp>
        <p:sp>
          <p:nvSpPr>
            <p:cNvPr id="28" name="TextBox 16"/>
            <p:cNvSpPr txBox="1">
              <a:spLocks noChangeArrowheads="1"/>
            </p:cNvSpPr>
            <p:nvPr/>
          </p:nvSpPr>
          <p:spPr bwMode="auto">
            <a:xfrm>
              <a:off x="189972" y="2263578"/>
              <a:ext cx="16002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>
                  <a:latin typeface="Arial" charset="0"/>
                </a:rPr>
                <a:t>Imagination</a:t>
              </a:r>
            </a:p>
          </p:txBody>
        </p:sp>
      </p:grpSp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</p:spTree>
    <p:extLst>
      <p:ext uri="{BB962C8B-B14F-4D97-AF65-F5344CB8AC3E}">
        <p14:creationId xmlns:p14="http://schemas.microsoft.com/office/powerpoint/2010/main" val="19178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80808" y="2115327"/>
            <a:ext cx="1616388" cy="3610007"/>
            <a:chOff x="174625" y="2160577"/>
            <a:chExt cx="1616388" cy="3610007"/>
          </a:xfrm>
        </p:grpSpPr>
        <p:sp>
          <p:nvSpPr>
            <p:cNvPr id="39" name="TextBox 16"/>
            <p:cNvSpPr txBox="1">
              <a:spLocks noChangeArrowheads="1"/>
            </p:cNvSpPr>
            <p:nvPr/>
          </p:nvSpPr>
          <p:spPr bwMode="auto">
            <a:xfrm>
              <a:off x="187834" y="2365563"/>
              <a:ext cx="1600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en-GB" altLang="en-US" sz="1200" dirty="0">
                  <a:latin typeface="Arial" charset="0"/>
                </a:rPr>
                <a:t>Imagination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GB" altLang="en-US" sz="1200" dirty="0" smtClean="0">
                  <a:latin typeface="Arial" charset="0"/>
                </a:rPr>
                <a:t>Consciousness</a:t>
              </a:r>
              <a:endParaRPr lang="en-GB" altLang="en-US" sz="1200" dirty="0">
                <a:latin typeface="Arial" charset="0"/>
              </a:endParaRPr>
            </a:p>
          </p:txBody>
        </p:sp>
        <p:sp>
          <p:nvSpPr>
            <p:cNvPr id="40" name="TextBox 16"/>
            <p:cNvSpPr txBox="1">
              <a:spLocks noChangeArrowheads="1"/>
            </p:cNvSpPr>
            <p:nvPr/>
          </p:nvSpPr>
          <p:spPr bwMode="auto">
            <a:xfrm>
              <a:off x="174625" y="5252131"/>
              <a:ext cx="160020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>
                  <a:latin typeface="Arial" charset="0"/>
                </a:rPr>
                <a:t>Emotions</a:t>
              </a:r>
            </a:p>
          </p:txBody>
        </p:sp>
        <p:sp>
          <p:nvSpPr>
            <p:cNvPr id="41" name="TextBox 16"/>
            <p:cNvSpPr txBox="1">
              <a:spLocks noChangeArrowheads="1"/>
            </p:cNvSpPr>
            <p:nvPr/>
          </p:nvSpPr>
          <p:spPr bwMode="auto">
            <a:xfrm>
              <a:off x="190813" y="2160577"/>
              <a:ext cx="16002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>
                  <a:latin typeface="Arial" charset="0"/>
                </a:rPr>
                <a:t>Intentionality</a:t>
              </a:r>
            </a:p>
          </p:txBody>
        </p:sp>
        <p:sp>
          <p:nvSpPr>
            <p:cNvPr id="42" name="TextBox 16"/>
            <p:cNvSpPr txBox="1">
              <a:spLocks noChangeArrowheads="1"/>
            </p:cNvSpPr>
            <p:nvPr/>
          </p:nvSpPr>
          <p:spPr bwMode="auto">
            <a:xfrm>
              <a:off x="174625" y="5494359"/>
              <a:ext cx="16002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>
                  <a:latin typeface="Arial" charset="0"/>
                </a:rPr>
                <a:t>Autonomy</a:t>
              </a:r>
            </a:p>
          </p:txBody>
        </p:sp>
        <p:sp>
          <p:nvSpPr>
            <p:cNvPr id="43" name="TextBox 16"/>
            <p:cNvSpPr txBox="1">
              <a:spLocks noChangeArrowheads="1"/>
            </p:cNvSpPr>
            <p:nvPr/>
          </p:nvSpPr>
          <p:spPr bwMode="auto">
            <a:xfrm>
              <a:off x="189972" y="2375723"/>
              <a:ext cx="1600200" cy="474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spcAft>
                  <a:spcPts val="100"/>
                </a:spcAft>
                <a:buFontTx/>
                <a:buNone/>
              </a:pPr>
              <a:endParaRPr lang="en-GB" altLang="en-US" sz="1100" dirty="0" smtClean="0">
                <a:latin typeface="Arial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 smtClean="0">
                  <a:latin typeface="Arial" charset="0"/>
                </a:rPr>
                <a:t>Consciousness</a:t>
              </a:r>
              <a:endParaRPr lang="en-GB" altLang="en-US" sz="1200" dirty="0">
                <a:latin typeface="Arial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00150" y="2344791"/>
            <a:ext cx="1554038" cy="3388465"/>
            <a:chOff x="174625" y="2174788"/>
            <a:chExt cx="1605087" cy="3623221"/>
          </a:xfrm>
        </p:grpSpPr>
        <p:sp>
          <p:nvSpPr>
            <p:cNvPr id="56" name="Oval 55"/>
            <p:cNvSpPr/>
            <p:nvPr/>
          </p:nvSpPr>
          <p:spPr>
            <a:xfrm>
              <a:off x="174625" y="2174788"/>
              <a:ext cx="1600200" cy="4700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179512" y="5252338"/>
              <a:ext cx="1600200" cy="54567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8" name="Straight Arrow Connector 57"/>
            <p:cNvCxnSpPr>
              <a:stCxn id="56" idx="4"/>
            </p:cNvCxnSpPr>
            <p:nvPr/>
          </p:nvCxnSpPr>
          <p:spPr>
            <a:xfrm flipH="1">
              <a:off x="972225" y="2644803"/>
              <a:ext cx="2499" cy="7351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7" idx="0"/>
            </p:cNvCxnSpPr>
            <p:nvPr/>
          </p:nvCxnSpPr>
          <p:spPr>
            <a:xfrm flipH="1" flipV="1">
              <a:off x="972225" y="4721158"/>
              <a:ext cx="7387" cy="53117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151476" y="1882215"/>
            <a:ext cx="1746426" cy="431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220" name="Group 2"/>
          <p:cNvGrpSpPr>
            <a:grpSpLocks/>
          </p:cNvGrpSpPr>
          <p:nvPr/>
        </p:nvGrpSpPr>
        <p:grpSpPr bwMode="auto">
          <a:xfrm>
            <a:off x="2028825" y="1773238"/>
            <a:ext cx="7223125" cy="4629150"/>
            <a:chOff x="758825" y="1773238"/>
            <a:chExt cx="7223125" cy="4629150"/>
          </a:xfrm>
        </p:grpSpPr>
        <p:sp>
          <p:nvSpPr>
            <p:cNvPr id="8" name="Rectangle 7"/>
            <p:cNvSpPr/>
            <p:nvPr/>
          </p:nvSpPr>
          <p:spPr bwMode="auto">
            <a:xfrm>
              <a:off x="963613" y="3230563"/>
              <a:ext cx="3633787" cy="286226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228" name="TextBox 8"/>
            <p:cNvSpPr txBox="1">
              <a:spLocks noChangeArrowheads="1"/>
            </p:cNvSpPr>
            <p:nvPr/>
          </p:nvSpPr>
          <p:spPr bwMode="auto">
            <a:xfrm>
              <a:off x="1187450" y="2060575"/>
              <a:ext cx="3186113" cy="7381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Arial" charset="0"/>
                </a:rPr>
                <a:t>Symbolic / Deliberative Layer</a:t>
              </a:r>
            </a:p>
          </p:txBody>
        </p:sp>
        <p:sp>
          <p:nvSpPr>
            <p:cNvPr id="9229" name="TextBox 9"/>
            <p:cNvSpPr txBox="1">
              <a:spLocks noChangeArrowheads="1"/>
            </p:cNvSpPr>
            <p:nvPr/>
          </p:nvSpPr>
          <p:spPr bwMode="auto">
            <a:xfrm>
              <a:off x="1187450" y="3551238"/>
              <a:ext cx="3186113" cy="738187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Arial" charset="0"/>
                </a:rPr>
                <a:t>Interface / Sequencing Layer</a:t>
              </a:r>
            </a:p>
          </p:txBody>
        </p:sp>
        <p:sp>
          <p:nvSpPr>
            <p:cNvPr id="9230" name="TextBox 10"/>
            <p:cNvSpPr txBox="1">
              <a:spLocks noChangeArrowheads="1"/>
            </p:cNvSpPr>
            <p:nvPr/>
          </p:nvSpPr>
          <p:spPr bwMode="auto">
            <a:xfrm>
              <a:off x="1187450" y="5067300"/>
              <a:ext cx="3186113" cy="7381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Arial" charset="0"/>
                </a:rPr>
                <a:t>Sub-Symbolic / Reactive Layer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2268538" y="2798763"/>
              <a:ext cx="0" cy="7524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3203575" y="2798763"/>
              <a:ext cx="0" cy="7524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2268538" y="4289425"/>
              <a:ext cx="0" cy="7778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3203575" y="4289425"/>
              <a:ext cx="0" cy="7778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5" name="TextBox 15"/>
            <p:cNvSpPr txBox="1">
              <a:spLocks noChangeArrowheads="1"/>
            </p:cNvSpPr>
            <p:nvPr/>
          </p:nvSpPr>
          <p:spPr bwMode="auto">
            <a:xfrm>
              <a:off x="5930900" y="4830763"/>
              <a:ext cx="2051050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latin typeface="Arial" charset="0"/>
                </a:rPr>
                <a:t>REQUIRED FOR REAL TIME PERFORMANCE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(Leahu et al. 2008)</a:t>
              </a:r>
              <a:endParaRPr lang="en-GB" altLang="en-US" sz="1600">
                <a:latin typeface="Arial" charset="0"/>
              </a:endParaRPr>
            </a:p>
          </p:txBody>
        </p:sp>
        <p:cxnSp>
          <p:nvCxnSpPr>
            <p:cNvPr id="20" name="Elbow Connector 19"/>
            <p:cNvCxnSpPr>
              <a:stCxn id="9235" idx="1"/>
              <a:endCxn id="8" idx="3"/>
            </p:cNvCxnSpPr>
            <p:nvPr/>
          </p:nvCxnSpPr>
          <p:spPr bwMode="auto">
            <a:xfrm rot="10800000">
              <a:off x="4597400" y="4660900"/>
              <a:ext cx="1333500" cy="52387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 bwMode="auto">
            <a:xfrm>
              <a:off x="758825" y="1844675"/>
              <a:ext cx="4100513" cy="45577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238" name="TextBox 16"/>
            <p:cNvSpPr txBox="1">
              <a:spLocks noChangeArrowheads="1"/>
            </p:cNvSpPr>
            <p:nvPr/>
          </p:nvSpPr>
          <p:spPr bwMode="auto">
            <a:xfrm>
              <a:off x="5356225" y="1773238"/>
              <a:ext cx="1600200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latin typeface="Arial" charset="0"/>
                </a:rPr>
                <a:t>GENERAL STRUCTURE OF HYBRID AI ARCHITECTURE</a:t>
              </a:r>
            </a:p>
          </p:txBody>
        </p:sp>
        <p:cxnSp>
          <p:nvCxnSpPr>
            <p:cNvPr id="18" name="Elbow Connector 17"/>
            <p:cNvCxnSpPr>
              <a:stCxn id="9238" idx="2"/>
              <a:endCxn id="16" idx="3"/>
            </p:cNvCxnSpPr>
            <p:nvPr/>
          </p:nvCxnSpPr>
          <p:spPr bwMode="auto">
            <a:xfrm rot="5400000">
              <a:off x="4747419" y="2715419"/>
              <a:ext cx="1520825" cy="1296987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73697" y="2120589"/>
            <a:ext cx="1621267" cy="2415256"/>
            <a:chOff x="170905" y="1949848"/>
            <a:chExt cx="1621267" cy="2415256"/>
          </a:xfrm>
        </p:grpSpPr>
        <p:sp>
          <p:nvSpPr>
            <p:cNvPr id="48" name="TextBox 16"/>
            <p:cNvSpPr txBox="1">
              <a:spLocks noChangeArrowheads="1"/>
            </p:cNvSpPr>
            <p:nvPr/>
          </p:nvSpPr>
          <p:spPr bwMode="auto">
            <a:xfrm>
              <a:off x="170905" y="3496608"/>
              <a:ext cx="1600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en-GB" altLang="en-US" sz="1200" dirty="0">
                  <a:latin typeface="Arial" charset="0"/>
                </a:rPr>
                <a:t>Imagination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GB" altLang="en-US" sz="1200" dirty="0" smtClean="0">
                  <a:latin typeface="Arial" charset="0"/>
                </a:rPr>
                <a:t>Consciousness</a:t>
              </a:r>
              <a:endParaRPr lang="en-GB" altLang="en-US" sz="1200" dirty="0">
                <a:latin typeface="Arial" charset="0"/>
              </a:endParaRPr>
            </a:p>
          </p:txBody>
        </p:sp>
        <p:sp>
          <p:nvSpPr>
            <p:cNvPr id="49" name="TextBox 16"/>
            <p:cNvSpPr txBox="1">
              <a:spLocks noChangeArrowheads="1"/>
            </p:cNvSpPr>
            <p:nvPr/>
          </p:nvSpPr>
          <p:spPr bwMode="auto">
            <a:xfrm>
              <a:off x="191972" y="1949848"/>
              <a:ext cx="1600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 smtClean="0">
                  <a:latin typeface="Arial" charset="0"/>
                </a:rPr>
                <a:t>Intentionality</a:t>
              </a:r>
            </a:p>
          </p:txBody>
        </p:sp>
        <p:sp>
          <p:nvSpPr>
            <p:cNvPr id="51" name="TextBox 16"/>
            <p:cNvSpPr txBox="1">
              <a:spLocks noChangeArrowheads="1"/>
            </p:cNvSpPr>
            <p:nvPr/>
          </p:nvSpPr>
          <p:spPr bwMode="auto">
            <a:xfrm>
              <a:off x="188745" y="2332360"/>
              <a:ext cx="16002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 smtClean="0">
                  <a:latin typeface="Arial" charset="0"/>
                </a:rPr>
                <a:t>Consciousness</a:t>
              </a:r>
              <a:endParaRPr lang="en-GB" altLang="en-US" sz="1200" dirty="0">
                <a:latin typeface="Arial" charset="0"/>
              </a:endParaRPr>
            </a:p>
          </p:txBody>
        </p:sp>
        <p:sp>
          <p:nvSpPr>
            <p:cNvPr id="52" name="TextBox 16"/>
            <p:cNvSpPr txBox="1">
              <a:spLocks noChangeArrowheads="1"/>
            </p:cNvSpPr>
            <p:nvPr/>
          </p:nvSpPr>
          <p:spPr bwMode="auto">
            <a:xfrm>
              <a:off x="170905" y="3871268"/>
              <a:ext cx="1600200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>
                  <a:latin typeface="Arial" charset="0"/>
                </a:rPr>
                <a:t>Emotions</a:t>
              </a:r>
            </a:p>
          </p:txBody>
        </p:sp>
        <p:sp>
          <p:nvSpPr>
            <p:cNvPr id="54" name="TextBox 16"/>
            <p:cNvSpPr txBox="1">
              <a:spLocks noChangeArrowheads="1"/>
            </p:cNvSpPr>
            <p:nvPr/>
          </p:nvSpPr>
          <p:spPr bwMode="auto">
            <a:xfrm>
              <a:off x="170905" y="4087292"/>
              <a:ext cx="1600200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>
                  <a:latin typeface="Arial" charset="0"/>
                </a:rPr>
                <a:t>Autonomy</a:t>
              </a:r>
            </a:p>
          </p:txBody>
        </p:sp>
      </p:grpSp>
      <p:sp>
        <p:nvSpPr>
          <p:cNvPr id="44" name="TextBox 16"/>
          <p:cNvSpPr txBox="1">
            <a:spLocks noChangeArrowheads="1"/>
          </p:cNvSpPr>
          <p:nvPr/>
        </p:nvSpPr>
        <p:spPr bwMode="auto">
          <a:xfrm>
            <a:off x="180751" y="5448244"/>
            <a:ext cx="1600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latin typeface="Arial" charset="0"/>
              </a:rPr>
              <a:t>Autonomy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00076" y="218723"/>
            <a:ext cx="8943848" cy="6450637"/>
            <a:chOff x="204881" y="188404"/>
            <a:chExt cx="9138635" cy="6450637"/>
          </a:xfrm>
        </p:grpSpPr>
        <p:sp>
          <p:nvSpPr>
            <p:cNvPr id="9" name="Oval 8"/>
            <p:cNvSpPr/>
            <p:nvPr/>
          </p:nvSpPr>
          <p:spPr>
            <a:xfrm>
              <a:off x="204882" y="3077038"/>
              <a:ext cx="6329267" cy="18338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4881" y="188404"/>
              <a:ext cx="6313395" cy="27034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45426" y="5015969"/>
              <a:ext cx="5483912" cy="1623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67399" y="944528"/>
              <a:ext cx="3476117" cy="5509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GB" sz="3200" dirty="0" smtClean="0"/>
            </a:p>
            <a:p>
              <a:pPr algn="ctr"/>
              <a:endParaRPr lang="en-US" sz="3200" dirty="0" smtClean="0"/>
            </a:p>
            <a:p>
              <a:pPr algn="ctr"/>
              <a:endParaRPr lang="en-GB" sz="3200" dirty="0" smtClean="0"/>
            </a:p>
            <a:p>
              <a:pPr algn="ctr"/>
              <a:r>
                <a:rPr lang="en-GB" sz="3200" dirty="0" smtClean="0"/>
                <a:t>COGNITIVE</a:t>
              </a:r>
            </a:p>
            <a:p>
              <a:pPr algn="ctr"/>
              <a:endParaRPr lang="en-GB" sz="3200" dirty="0"/>
            </a:p>
            <a:p>
              <a:pPr algn="ctr"/>
              <a:r>
                <a:rPr lang="en-GB" sz="3200" dirty="0" smtClean="0"/>
                <a:t>FUNCTION </a:t>
              </a:r>
            </a:p>
            <a:p>
              <a:pPr algn="ctr"/>
              <a:endParaRPr lang="en-GB" sz="3200" dirty="0"/>
            </a:p>
            <a:p>
              <a:pPr algn="ctr"/>
              <a:r>
                <a:rPr lang="en-GB" sz="3200" dirty="0" smtClean="0"/>
                <a:t>SYNTHESIS</a:t>
              </a:r>
            </a:p>
            <a:p>
              <a:pPr algn="ctr"/>
              <a:endParaRPr lang="en-US" sz="3200" dirty="0" smtClean="0"/>
            </a:p>
            <a:p>
              <a:pPr algn="ctr"/>
              <a:endParaRPr lang="en-GB" sz="3200" dirty="0" smtClean="0"/>
            </a:p>
            <a:p>
              <a:pPr algn="ctr"/>
              <a:endParaRPr lang="en-GB" sz="3200" dirty="0"/>
            </a:p>
          </p:txBody>
        </p:sp>
      </p:grpSp>
      <p:sp>
        <p:nvSpPr>
          <p:cNvPr id="45" name="Title 1"/>
          <p:cNvSpPr txBox="1">
            <a:spLocks/>
          </p:cNvSpPr>
          <p:nvPr/>
        </p:nvSpPr>
        <p:spPr>
          <a:xfrm>
            <a:off x="0" y="17868"/>
            <a:ext cx="9144000" cy="1137574"/>
          </a:xfrm>
          <a:prstGeom prst="rect">
            <a:avLst/>
          </a:prstGeom>
          <a:solidFill>
            <a:srgbClr val="EBF6F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5376" y="1248440"/>
            <a:ext cx="61457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altLang="en-US" sz="1600" i="1" dirty="0"/>
          </a:p>
          <a:p>
            <a:r>
              <a:rPr lang="en-GB" altLang="en-US" sz="1600" i="1" dirty="0"/>
              <a:t>(Arkin, 1986; Gat, 1998; </a:t>
            </a:r>
            <a:r>
              <a:rPr lang="en-GB" sz="1600" i="1" dirty="0"/>
              <a:t>Nilsson 2007; </a:t>
            </a:r>
            <a:r>
              <a:rPr lang="en-GB" altLang="en-US" sz="1600" i="1" dirty="0"/>
              <a:t>Vernon et al., 2007)</a:t>
            </a:r>
          </a:p>
        </p:txBody>
      </p:sp>
      <p:sp>
        <p:nvSpPr>
          <p:cNvPr id="5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</p:spTree>
    <p:extLst>
      <p:ext uri="{BB962C8B-B14F-4D97-AF65-F5344CB8AC3E}">
        <p14:creationId xmlns:p14="http://schemas.microsoft.com/office/powerpoint/2010/main" val="89693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B886FEE-60E4-44E2-A80B-04FD7F6D3B2A}" type="slidenum">
              <a:rPr lang="en-US" altLang="en-US" sz="16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600" smtClean="0">
              <a:latin typeface="Arial" charset="0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0" y="17868"/>
            <a:ext cx="9144000" cy="1137574"/>
          </a:xfrm>
          <a:prstGeom prst="rect">
            <a:avLst/>
          </a:prstGeom>
          <a:solidFill>
            <a:srgbClr val="EBF6F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p:grpSp>
        <p:nvGrpSpPr>
          <p:cNvPr id="44" name="Group 67"/>
          <p:cNvGrpSpPr>
            <a:grpSpLocks noChangeAspect="1"/>
          </p:cNvGrpSpPr>
          <p:nvPr/>
        </p:nvGrpSpPr>
        <p:grpSpPr bwMode="auto">
          <a:xfrm>
            <a:off x="-12931" y="1068662"/>
            <a:ext cx="9034335" cy="5240658"/>
            <a:chOff x="807704" y="986604"/>
            <a:chExt cx="7967856" cy="4137977"/>
          </a:xfrm>
        </p:grpSpPr>
        <p:sp>
          <p:nvSpPr>
            <p:cNvPr id="53" name="TextBox 63"/>
            <p:cNvSpPr txBox="1">
              <a:spLocks noChangeArrowheads="1"/>
            </p:cNvSpPr>
            <p:nvPr/>
          </p:nvSpPr>
          <p:spPr bwMode="auto">
            <a:xfrm rot="16200000">
              <a:off x="515830" y="3610402"/>
              <a:ext cx="1089430" cy="502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2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solidFill>
                    <a:srgbClr val="000000"/>
                  </a:solidFill>
                  <a:cs typeface="Times New Roman" pitchFamily="18" charset="0"/>
                </a:rPr>
                <a:t>Autonomous </a:t>
              </a:r>
              <a:r>
                <a:rPr lang="en-GB" altLang="en-US" sz="1600" dirty="0" smtClean="0">
                  <a:solidFill>
                    <a:srgbClr val="000000"/>
                  </a:solidFill>
                  <a:cs typeface="Times New Roman" pitchFamily="18" charset="0"/>
                </a:rPr>
                <a:t>Extraction</a:t>
              </a:r>
              <a:endParaRPr lang="en-GB" alt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TextBox 64"/>
            <p:cNvSpPr txBox="1">
              <a:spLocks noChangeArrowheads="1"/>
            </p:cNvSpPr>
            <p:nvPr/>
          </p:nvSpPr>
          <p:spPr bwMode="auto">
            <a:xfrm rot="16200000">
              <a:off x="614914" y="2641645"/>
              <a:ext cx="888083" cy="502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 smtClean="0">
                  <a:solidFill>
                    <a:srgbClr val="000000"/>
                  </a:solidFill>
                  <a:cs typeface="Times New Roman" pitchFamily="18" charset="0"/>
                </a:rPr>
                <a:t>Memory</a:t>
              </a:r>
              <a:endParaRPr lang="en-GB" alt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5"/>
            <p:cNvSpPr txBox="1">
              <a:spLocks noChangeArrowheads="1"/>
            </p:cNvSpPr>
            <p:nvPr/>
          </p:nvSpPr>
          <p:spPr bwMode="auto">
            <a:xfrm rot="16200000">
              <a:off x="518930" y="1664770"/>
              <a:ext cx="1080657" cy="502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0" rIns="720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 smtClean="0">
                  <a:solidFill>
                    <a:srgbClr val="000000"/>
                  </a:solidFill>
                  <a:cs typeface="Times New Roman" pitchFamily="18" charset="0"/>
                </a:rPr>
                <a:t>Anticipation</a:t>
              </a:r>
              <a:endParaRPr lang="en-GB" alt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3848941" y="986604"/>
              <a:ext cx="793" cy="4126862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 bwMode="auto">
            <a:xfrm flipH="1">
              <a:off x="6200563" y="986604"/>
              <a:ext cx="55046" cy="4137977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 Box 2"/>
            <p:cNvSpPr txBox="1">
              <a:spLocks noChangeArrowheads="1"/>
            </p:cNvSpPr>
            <p:nvPr/>
          </p:nvSpPr>
          <p:spPr bwMode="auto">
            <a:xfrm>
              <a:off x="2625652" y="3550084"/>
              <a:ext cx="1036463" cy="52253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sz="1200" dirty="0" smtClean="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 smtClean="0">
                  <a:solidFill>
                    <a:srgbClr val="000000"/>
                  </a:solidFill>
                  <a:cs typeface="Times New Roman" pitchFamily="18" charset="0"/>
                </a:rPr>
                <a:t>EXTRACTION</a:t>
              </a:r>
              <a:endParaRPr lang="en-GB" alt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 rot="16200000">
              <a:off x="2860588" y="4146332"/>
              <a:ext cx="563692" cy="126279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0" rIns="0" bIns="0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1600" dirty="0" smtClean="0">
                  <a:solidFill>
                    <a:schemeClr val="tx1"/>
                  </a:solidFill>
                  <a:ea typeface="Times New Roman"/>
                </a:rPr>
                <a:t>SENSOR  DATA</a:t>
              </a:r>
              <a:endParaRPr lang="en-GB" sz="1600" dirty="0">
                <a:solidFill>
                  <a:schemeClr val="tx1"/>
                </a:solidFill>
                <a:ea typeface="Times New Roman"/>
              </a:endParaRPr>
            </a:p>
          </p:txBody>
        </p:sp>
        <p:cxnSp>
          <p:nvCxnSpPr>
            <p:cNvPr id="66" name="Straight Arrow Connector 65"/>
            <p:cNvCxnSpPr>
              <a:stCxn id="65" idx="6"/>
              <a:endCxn id="64" idx="2"/>
            </p:cNvCxnSpPr>
            <p:nvPr/>
          </p:nvCxnSpPr>
          <p:spPr bwMode="auto">
            <a:xfrm flipV="1">
              <a:off x="3142434" y="4072615"/>
              <a:ext cx="1449" cy="42327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64" idx="1"/>
              <a:endCxn id="82" idx="6"/>
            </p:cNvCxnSpPr>
            <p:nvPr/>
          </p:nvCxnSpPr>
          <p:spPr bwMode="auto">
            <a:xfrm flipH="1" flipV="1">
              <a:off x="2486118" y="3810722"/>
              <a:ext cx="139534" cy="62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hape 39"/>
            <p:cNvCxnSpPr>
              <a:stCxn id="65" idx="0"/>
              <a:endCxn id="82" idx="4"/>
            </p:cNvCxnSpPr>
            <p:nvPr/>
          </p:nvCxnSpPr>
          <p:spPr bwMode="auto">
            <a:xfrm rot="10800000">
              <a:off x="1867293" y="4105272"/>
              <a:ext cx="643742" cy="672460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 Box 4"/>
            <p:cNvSpPr txBox="1">
              <a:spLocks noChangeArrowheads="1"/>
            </p:cNvSpPr>
            <p:nvPr/>
          </p:nvSpPr>
          <p:spPr bwMode="auto">
            <a:xfrm>
              <a:off x="1475899" y="1721695"/>
              <a:ext cx="1035135" cy="477507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sz="800" dirty="0" smtClean="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 dirty="0" smtClean="0">
                  <a:solidFill>
                    <a:srgbClr val="000000"/>
                  </a:solidFill>
                  <a:cs typeface="Times New Roman" pitchFamily="18" charset="0"/>
                </a:rPr>
                <a:t>MEMORY SEQUENCES</a:t>
              </a:r>
              <a:endParaRPr lang="en-GB" altLang="en-US" sz="1400" dirty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71" name="Text Box 2"/>
            <p:cNvSpPr txBox="1">
              <a:spLocks noChangeArrowheads="1"/>
            </p:cNvSpPr>
            <p:nvPr/>
          </p:nvSpPr>
          <p:spPr bwMode="auto">
            <a:xfrm>
              <a:off x="4114807" y="3550084"/>
              <a:ext cx="1016542" cy="52253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sz="1200" dirty="0" smtClean="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 smtClean="0">
                  <a:solidFill>
                    <a:srgbClr val="000000"/>
                  </a:solidFill>
                  <a:cs typeface="Times New Roman" pitchFamily="18" charset="0"/>
                </a:rPr>
                <a:t>EXTRACTION</a:t>
              </a:r>
              <a:endParaRPr lang="en-GB" alt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/>
          </p:nvSpPr>
          <p:spPr bwMode="auto">
            <a:xfrm>
              <a:off x="5168934" y="1721695"/>
              <a:ext cx="873446" cy="477507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0" rIns="360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sz="800" dirty="0" smtClean="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 dirty="0" smtClean="0">
                  <a:solidFill>
                    <a:srgbClr val="000000"/>
                  </a:solidFill>
                  <a:cs typeface="Times New Roman" pitchFamily="18" charset="0"/>
                </a:rPr>
                <a:t>MEMORY SEQUENCES</a:t>
              </a:r>
              <a:endParaRPr lang="en-GB" altLang="en-US" sz="1400" dirty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cxnSp>
          <p:nvCxnSpPr>
            <p:cNvPr id="73" name="Straight Arrow Connector 72"/>
            <p:cNvCxnSpPr>
              <a:stCxn id="71" idx="3"/>
              <a:endCxn id="84" idx="2"/>
            </p:cNvCxnSpPr>
            <p:nvPr/>
          </p:nvCxnSpPr>
          <p:spPr bwMode="auto">
            <a:xfrm flipV="1">
              <a:off x="5131766" y="3809928"/>
              <a:ext cx="13018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91" idx="6"/>
              <a:endCxn id="71" idx="2"/>
            </p:cNvCxnSpPr>
            <p:nvPr/>
          </p:nvCxnSpPr>
          <p:spPr bwMode="auto">
            <a:xfrm flipH="1" flipV="1">
              <a:off x="4623078" y="4072615"/>
              <a:ext cx="638" cy="4137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hape 101"/>
            <p:cNvCxnSpPr>
              <a:stCxn id="91" idx="4"/>
              <a:endCxn id="84" idx="4"/>
            </p:cNvCxnSpPr>
            <p:nvPr/>
          </p:nvCxnSpPr>
          <p:spPr bwMode="auto">
            <a:xfrm flipV="1">
              <a:off x="5196861" y="4105270"/>
              <a:ext cx="504873" cy="673256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 Box 2"/>
            <p:cNvSpPr txBox="1">
              <a:spLocks noChangeArrowheads="1"/>
            </p:cNvSpPr>
            <p:nvPr/>
          </p:nvSpPr>
          <p:spPr bwMode="auto">
            <a:xfrm>
              <a:off x="6365750" y="3550084"/>
              <a:ext cx="1020999" cy="52253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sz="1200" dirty="0" smtClean="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 smtClean="0">
                  <a:solidFill>
                    <a:srgbClr val="000000"/>
                  </a:solidFill>
                  <a:cs typeface="Times New Roman" pitchFamily="18" charset="0"/>
                </a:rPr>
                <a:t>EXTRACTION</a:t>
              </a:r>
              <a:endParaRPr lang="en-GB" alt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Text Box 4"/>
            <p:cNvSpPr txBox="1">
              <a:spLocks noChangeArrowheads="1"/>
            </p:cNvSpPr>
            <p:nvPr/>
          </p:nvSpPr>
          <p:spPr bwMode="auto">
            <a:xfrm>
              <a:off x="7491617" y="1721696"/>
              <a:ext cx="1017093" cy="477507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sz="800" dirty="0" smtClean="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 dirty="0" smtClean="0">
                  <a:solidFill>
                    <a:srgbClr val="000000"/>
                  </a:solidFill>
                  <a:cs typeface="Times New Roman" pitchFamily="18" charset="0"/>
                </a:rPr>
                <a:t>MEMORY SEQUENCES</a:t>
              </a:r>
              <a:endParaRPr lang="en-GB" altLang="en-US" sz="1400" dirty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cxnSp>
          <p:nvCxnSpPr>
            <p:cNvPr id="78" name="Straight Arrow Connector 77"/>
            <p:cNvCxnSpPr>
              <a:stCxn id="76" idx="3"/>
              <a:endCxn id="86" idx="2"/>
            </p:cNvCxnSpPr>
            <p:nvPr/>
          </p:nvCxnSpPr>
          <p:spPr bwMode="auto">
            <a:xfrm flipV="1">
              <a:off x="7386749" y="3810722"/>
              <a:ext cx="124129" cy="62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92" idx="6"/>
              <a:endCxn id="76" idx="2"/>
            </p:cNvCxnSpPr>
            <p:nvPr/>
          </p:nvCxnSpPr>
          <p:spPr bwMode="auto">
            <a:xfrm flipH="1" flipV="1">
              <a:off x="6876249" y="4072615"/>
              <a:ext cx="9889" cy="4327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hape 123"/>
            <p:cNvCxnSpPr>
              <a:stCxn id="92" idx="4"/>
              <a:endCxn id="86" idx="4"/>
            </p:cNvCxnSpPr>
            <p:nvPr/>
          </p:nvCxnSpPr>
          <p:spPr bwMode="auto">
            <a:xfrm flipV="1">
              <a:off x="7491026" y="4105270"/>
              <a:ext cx="609181" cy="682782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/>
            <p:cNvSpPr/>
            <p:nvPr/>
          </p:nvSpPr>
          <p:spPr bwMode="auto">
            <a:xfrm>
              <a:off x="2740757" y="1664722"/>
              <a:ext cx="879561" cy="58909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GB" sz="1600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ANTI-CIPATE IMAGE</a:t>
              </a:r>
              <a:endParaRPr lang="en-GB" sz="1600" dirty="0">
                <a:solidFill>
                  <a:srgbClr val="000000"/>
                </a:solidFill>
                <a:ea typeface="Times New Roman"/>
                <a:cs typeface="Times New Roman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1248468" y="3516172"/>
              <a:ext cx="1237649" cy="58909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1600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SEPARATED IMAGE</a:t>
              </a:r>
              <a:endParaRPr lang="en-GB" sz="1600" dirty="0">
                <a:latin typeface="Times New Roman"/>
                <a:ea typeface="Times New Roman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4153770" y="1664722"/>
              <a:ext cx="879561" cy="58909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GB" sz="1600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ANTI-CIPATE STATE</a:t>
              </a:r>
              <a:endParaRPr lang="en-GB" sz="1600" dirty="0">
                <a:solidFill>
                  <a:srgbClr val="000000"/>
                </a:solidFill>
                <a:ea typeface="Times New Roman"/>
                <a:cs typeface="Times New Roman"/>
              </a:endParaRPr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5261954" y="3516173"/>
              <a:ext cx="879561" cy="58909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1400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CHANGES IN STATE</a:t>
              </a:r>
              <a:endParaRPr lang="en-GB" sz="1400" dirty="0">
                <a:latin typeface="Times New Roman"/>
                <a:ea typeface="Times New Roman"/>
              </a:endParaRPr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6416179" y="1664722"/>
              <a:ext cx="879561" cy="58909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GB" sz="1600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ANTI-CIPATE ACTION</a:t>
              </a:r>
              <a:endParaRPr lang="en-GB" sz="1600" dirty="0">
                <a:solidFill>
                  <a:srgbClr val="000000"/>
                </a:solidFill>
                <a:ea typeface="Times New Roman"/>
                <a:cs typeface="Times New Roman"/>
              </a:endParaRPr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510878" y="3516173"/>
              <a:ext cx="1178659" cy="589097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1400" dirty="0">
                  <a:solidFill>
                    <a:srgbClr val="000000"/>
                  </a:solidFill>
                  <a:ea typeface="Times New Roman"/>
                  <a:cs typeface="Times New Roman"/>
                </a:rPr>
                <a:t>MOTOR COMMANDS </a:t>
              </a:r>
              <a:endParaRPr lang="en-GB" sz="1400" dirty="0">
                <a:latin typeface="Times New Roman"/>
                <a:ea typeface="Times New Roman"/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934127" y="4349802"/>
              <a:ext cx="7841433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 bwMode="auto">
            <a:xfrm>
              <a:off x="934127" y="1302689"/>
              <a:ext cx="7841433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 bwMode="auto">
            <a:xfrm>
              <a:off x="934127" y="3352622"/>
              <a:ext cx="7841433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 bwMode="auto">
            <a:xfrm>
              <a:off x="934127" y="2471358"/>
              <a:ext cx="7841433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/>
            <p:nvPr/>
          </p:nvSpPr>
          <p:spPr bwMode="auto">
            <a:xfrm rot="16200000">
              <a:off x="4331551" y="4205381"/>
              <a:ext cx="584330" cy="114629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0" rIns="0" bIns="0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1600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INTERNAL</a:t>
              </a:r>
            </a:p>
            <a:p>
              <a:pPr algn="ctr">
                <a:spcAft>
                  <a:spcPts val="0"/>
                </a:spcAft>
                <a:defRPr/>
              </a:pPr>
              <a:r>
                <a:rPr lang="en-GB" sz="1600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STATES</a:t>
              </a:r>
              <a:endParaRPr lang="en-GB" sz="1600" dirty="0">
                <a:ea typeface="Times New Roman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 rot="16200000">
              <a:off x="6603498" y="4183164"/>
              <a:ext cx="565279" cy="12097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0" rIns="0" bIns="0"/>
            <a:lstStyle/>
            <a:p>
              <a:pPr algn="ctr">
                <a:spcAft>
                  <a:spcPts val="0"/>
                </a:spcAft>
                <a:defRPr/>
              </a:pPr>
              <a:endParaRPr lang="en-GB" sz="1000" dirty="0" smtClean="0">
                <a:solidFill>
                  <a:srgbClr val="000000"/>
                </a:solidFill>
                <a:ea typeface="Times New Roman"/>
                <a:cs typeface="Times New Roman"/>
              </a:endParaRPr>
            </a:p>
            <a:p>
              <a:pPr algn="ctr">
                <a:spcAft>
                  <a:spcPts val="0"/>
                </a:spcAft>
                <a:defRPr/>
              </a:pPr>
              <a:r>
                <a:rPr lang="en-GB" sz="1600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REFLEXES</a:t>
              </a:r>
              <a:endParaRPr lang="en-GB" sz="1600" dirty="0">
                <a:latin typeface="Times New Roman"/>
                <a:ea typeface="Times New Roman"/>
              </a:endParaRPr>
            </a:p>
          </p:txBody>
        </p:sp>
        <p:cxnSp>
          <p:nvCxnSpPr>
            <p:cNvPr id="93" name="Elbow Connector 92"/>
            <p:cNvCxnSpPr>
              <a:stCxn id="82" idx="0"/>
              <a:endCxn id="72" idx="2"/>
            </p:cNvCxnSpPr>
            <p:nvPr/>
          </p:nvCxnSpPr>
          <p:spPr bwMode="auto">
            <a:xfrm rot="5400000" flipH="1" flipV="1">
              <a:off x="3077990" y="988505"/>
              <a:ext cx="1316970" cy="3738365"/>
            </a:xfrm>
            <a:prstGeom prst="bentConnector3">
              <a:avLst>
                <a:gd name="adj1" fmla="val 18528"/>
              </a:avLst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Elbow Connector 93"/>
            <p:cNvCxnSpPr>
              <a:stCxn id="84" idx="6"/>
              <a:endCxn id="72" idx="3"/>
            </p:cNvCxnSpPr>
            <p:nvPr/>
          </p:nvCxnSpPr>
          <p:spPr bwMode="auto">
            <a:xfrm flipH="1" flipV="1">
              <a:off x="6042380" y="1960449"/>
              <a:ext cx="99135" cy="1850273"/>
            </a:xfrm>
            <a:prstGeom prst="bentConnector3">
              <a:avLst>
                <a:gd name="adj1" fmla="val -52728"/>
              </a:avLst>
            </a:prstGeom>
            <a:ln cmpd="dbl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Elbow Connector 94"/>
            <p:cNvCxnSpPr>
              <a:stCxn id="84" idx="0"/>
              <a:endCxn id="70" idx="2"/>
            </p:cNvCxnSpPr>
            <p:nvPr/>
          </p:nvCxnSpPr>
          <p:spPr bwMode="auto">
            <a:xfrm rot="16200000" flipV="1">
              <a:off x="3189116" y="1003553"/>
              <a:ext cx="1316971" cy="3708268"/>
            </a:xfrm>
            <a:prstGeom prst="bentConnector3">
              <a:avLst>
                <a:gd name="adj1" fmla="val 23024"/>
              </a:avLst>
            </a:prstGeom>
            <a:ln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Elbow Connector 95"/>
            <p:cNvCxnSpPr>
              <a:stCxn id="82" idx="2"/>
              <a:endCxn id="70" idx="1"/>
            </p:cNvCxnSpPr>
            <p:nvPr/>
          </p:nvCxnSpPr>
          <p:spPr bwMode="auto">
            <a:xfrm rot="10800000" flipH="1">
              <a:off x="1248468" y="1960449"/>
              <a:ext cx="227430" cy="1850273"/>
            </a:xfrm>
            <a:prstGeom prst="bentConnector3">
              <a:avLst>
                <a:gd name="adj1" fmla="val -42127"/>
              </a:avLst>
            </a:prstGeom>
            <a:ln cmpd="dbl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Elbow Connector 96"/>
            <p:cNvCxnSpPr>
              <a:stCxn id="84" idx="0"/>
              <a:endCxn id="77" idx="2"/>
            </p:cNvCxnSpPr>
            <p:nvPr/>
          </p:nvCxnSpPr>
          <p:spPr bwMode="auto">
            <a:xfrm rot="5400000" flipH="1" flipV="1">
              <a:off x="6192464" y="1708473"/>
              <a:ext cx="1316970" cy="2298430"/>
            </a:xfrm>
            <a:prstGeom prst="bentConnector3">
              <a:avLst>
                <a:gd name="adj1" fmla="val 23024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Elbow Connector 97"/>
            <p:cNvCxnSpPr>
              <a:stCxn id="86" idx="6"/>
              <a:endCxn id="77" idx="3"/>
            </p:cNvCxnSpPr>
            <p:nvPr/>
          </p:nvCxnSpPr>
          <p:spPr bwMode="auto">
            <a:xfrm flipH="1" flipV="1">
              <a:off x="8508710" y="1960449"/>
              <a:ext cx="180827" cy="1850273"/>
            </a:xfrm>
            <a:prstGeom prst="bentConnector3">
              <a:avLst>
                <a:gd name="adj1" fmla="val -53683"/>
              </a:avLst>
            </a:prstGeom>
            <a:ln cmpd="dbl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lbow Connector 98"/>
            <p:cNvCxnSpPr>
              <a:stCxn id="65" idx="6"/>
              <a:endCxn id="64" idx="3"/>
            </p:cNvCxnSpPr>
            <p:nvPr/>
          </p:nvCxnSpPr>
          <p:spPr bwMode="auto">
            <a:xfrm rot="5400000" flipH="1" flipV="1">
              <a:off x="3060007" y="3893777"/>
              <a:ext cx="684536" cy="519681"/>
            </a:xfrm>
            <a:prstGeom prst="bentConnector4">
              <a:avLst>
                <a:gd name="adj1" fmla="val 31420"/>
                <a:gd name="adj2" fmla="val 124109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lbow Connector 99"/>
            <p:cNvCxnSpPr>
              <a:stCxn id="91" idx="6"/>
              <a:endCxn id="71" idx="1"/>
            </p:cNvCxnSpPr>
            <p:nvPr/>
          </p:nvCxnSpPr>
          <p:spPr bwMode="auto">
            <a:xfrm rot="16200000" flipV="1">
              <a:off x="4031756" y="3894400"/>
              <a:ext cx="675012" cy="508909"/>
            </a:xfrm>
            <a:prstGeom prst="bentConnector4">
              <a:avLst>
                <a:gd name="adj1" fmla="val 29920"/>
                <a:gd name="adj2" fmla="val 12751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lbow Connector 100"/>
            <p:cNvCxnSpPr>
              <a:stCxn id="92" idx="6"/>
              <a:endCxn id="76" idx="1"/>
            </p:cNvCxnSpPr>
            <p:nvPr/>
          </p:nvCxnSpPr>
          <p:spPr bwMode="auto">
            <a:xfrm rot="16200000" flipV="1">
              <a:off x="6278913" y="3898187"/>
              <a:ext cx="694064" cy="520389"/>
            </a:xfrm>
            <a:prstGeom prst="bentConnector4">
              <a:avLst>
                <a:gd name="adj1" fmla="val 12527"/>
                <a:gd name="adj2" fmla="val 121019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 bwMode="auto">
            <a:xfrm>
              <a:off x="2740757" y="2542811"/>
              <a:ext cx="879561" cy="5890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GB" sz="1400" dirty="0">
                  <a:solidFill>
                    <a:srgbClr val="000000"/>
                  </a:solidFill>
                  <a:ea typeface="Times New Roman"/>
                  <a:cs typeface="Times New Roman"/>
                </a:rPr>
                <a:t>RECALL </a:t>
              </a:r>
              <a:r>
                <a:rPr lang="en-GB" sz="1400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PRESENT IMAGE</a:t>
              </a:r>
              <a:endParaRPr lang="en-GB" sz="1400" dirty="0">
                <a:solidFill>
                  <a:srgbClr val="000000"/>
                </a:solidFill>
                <a:ea typeface="Times New Roman"/>
                <a:cs typeface="Times New Roman"/>
              </a:endParaRPr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4145832" y="2542811"/>
              <a:ext cx="881150" cy="5890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GB" sz="1400" dirty="0">
                  <a:solidFill>
                    <a:srgbClr val="000000"/>
                  </a:solidFill>
                  <a:ea typeface="Times New Roman"/>
                  <a:cs typeface="Times New Roman"/>
                </a:rPr>
                <a:t>RECALL </a:t>
              </a:r>
              <a:r>
                <a:rPr lang="en-GB" sz="1400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PRESENT STATE</a:t>
              </a:r>
              <a:endParaRPr lang="en-GB" sz="1400" dirty="0">
                <a:solidFill>
                  <a:srgbClr val="000000"/>
                </a:solidFill>
                <a:ea typeface="Times New Roman"/>
                <a:cs typeface="Times New Roman"/>
              </a:endParaRPr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6416179" y="2545987"/>
              <a:ext cx="879561" cy="5890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GB" sz="1400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RECALL PRESENT ACTION</a:t>
              </a:r>
              <a:endParaRPr lang="en-GB" sz="1400" dirty="0">
                <a:solidFill>
                  <a:srgbClr val="000000"/>
                </a:solidFill>
                <a:ea typeface="Times New Roman"/>
                <a:cs typeface="Times New Roman"/>
              </a:endParaRPr>
            </a:p>
          </p:txBody>
        </p:sp>
        <p:cxnSp>
          <p:nvCxnSpPr>
            <p:cNvPr id="105" name="Elbow Connector 104"/>
            <p:cNvCxnSpPr>
              <a:stCxn id="70" idx="3"/>
              <a:endCxn id="102" idx="2"/>
            </p:cNvCxnSpPr>
            <p:nvPr/>
          </p:nvCxnSpPr>
          <p:spPr bwMode="auto">
            <a:xfrm>
              <a:off x="2510546" y="1960065"/>
              <a:ext cx="230211" cy="87808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lbow Connector 105"/>
            <p:cNvCxnSpPr>
              <a:stCxn id="72" idx="1"/>
              <a:endCxn id="103" idx="6"/>
            </p:cNvCxnSpPr>
            <p:nvPr/>
          </p:nvCxnSpPr>
          <p:spPr bwMode="auto">
            <a:xfrm rot="10800000" flipV="1">
              <a:off x="5026983" y="1960448"/>
              <a:ext cx="141951" cy="87691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Elbow Connector 106"/>
            <p:cNvCxnSpPr>
              <a:stCxn id="77" idx="1"/>
              <a:endCxn id="104" idx="6"/>
            </p:cNvCxnSpPr>
            <p:nvPr/>
          </p:nvCxnSpPr>
          <p:spPr bwMode="auto">
            <a:xfrm rot="10800000" flipV="1">
              <a:off x="7295741" y="1960065"/>
              <a:ext cx="195282" cy="88126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Elbow Connector 107"/>
            <p:cNvCxnSpPr>
              <a:stCxn id="70" idx="0"/>
              <a:endCxn id="81" idx="0"/>
            </p:cNvCxnSpPr>
            <p:nvPr/>
          </p:nvCxnSpPr>
          <p:spPr bwMode="auto">
            <a:xfrm rot="5400000" flipH="1" flipV="1">
              <a:off x="2558172" y="1099521"/>
              <a:ext cx="57163" cy="1187567"/>
            </a:xfrm>
            <a:prstGeom prst="bentConnector3">
              <a:avLst>
                <a:gd name="adj1" fmla="val 501334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Elbow Connector 108"/>
            <p:cNvCxnSpPr>
              <a:stCxn id="72" idx="0"/>
              <a:endCxn id="83" idx="0"/>
            </p:cNvCxnSpPr>
            <p:nvPr/>
          </p:nvCxnSpPr>
          <p:spPr bwMode="auto">
            <a:xfrm rot="16200000" flipV="1">
              <a:off x="5071118" y="1187155"/>
              <a:ext cx="56973" cy="1012107"/>
            </a:xfrm>
            <a:prstGeom prst="bentConnector3">
              <a:avLst>
                <a:gd name="adj1" fmla="val 416818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lbow Connector 109"/>
            <p:cNvCxnSpPr>
              <a:stCxn id="77" idx="0"/>
              <a:endCxn id="85" idx="0"/>
            </p:cNvCxnSpPr>
            <p:nvPr/>
          </p:nvCxnSpPr>
          <p:spPr bwMode="auto">
            <a:xfrm rot="16200000" flipV="1">
              <a:off x="7399729" y="1120954"/>
              <a:ext cx="57163" cy="1144699"/>
            </a:xfrm>
            <a:prstGeom prst="bentConnector3">
              <a:avLst>
                <a:gd name="adj1" fmla="val 506602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</p:spTree>
    <p:extLst>
      <p:ext uri="{BB962C8B-B14F-4D97-AF65-F5344CB8AC3E}">
        <p14:creationId xmlns:p14="http://schemas.microsoft.com/office/powerpoint/2010/main" val="305580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T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CFS 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Perceptual Learning, Consciousness and Imagination was demonstrated in recent publication	         </a:t>
            </a:r>
            <a:r>
              <a:rPr lang="en-GB" sz="2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600" i="1" dirty="0">
                <a:latin typeface="Times New Roman" pitchFamily="18" charset="0"/>
                <a:cs typeface="Times New Roman" pitchFamily="18" charset="0"/>
              </a:rPr>
              <a:t>Pounder et al., 2017)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CFS </a:t>
            </a:r>
            <a:r>
              <a:rPr lang="en-GB" sz="3600" b="1" dirty="0">
                <a:latin typeface="Times New Roman" pitchFamily="18" charset="0"/>
                <a:cs typeface="Times New Roman" pitchFamily="18" charset="0"/>
              </a:rPr>
              <a:t>Autonomy</a:t>
            </a: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and Emotion still need to be validated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67" y="635635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01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1576</Words>
  <Application>Microsoft Office PowerPoint</Application>
  <PresentationFormat>On-screen Show (4:3)</PresentationFormat>
  <Paragraphs>219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Description of a Simulated Environment for Validating CFS Autonomy Gerardo Fernandez-Lopez1, Ruel Ellis2, Gerard Pounder3</vt:lpstr>
      <vt:lpstr>CONTENTS</vt:lpstr>
      <vt:lpstr>INTRODUCTION</vt:lpstr>
      <vt:lpstr>INTRODUCTION</vt:lpstr>
      <vt:lpstr>INTRODUCTION</vt:lpstr>
      <vt:lpstr>PowerPoint Presentation</vt:lpstr>
      <vt:lpstr>PowerPoint Presentation</vt:lpstr>
      <vt:lpstr>PowerPoint Presentation</vt:lpstr>
      <vt:lpstr>INTRODUCTION</vt:lpstr>
      <vt:lpstr>INTRODUCTION</vt:lpstr>
      <vt:lpstr>INTRODUCTION</vt:lpstr>
      <vt:lpstr>OBJECTIVES</vt:lpstr>
      <vt:lpstr>METHODOLOGY</vt:lpstr>
      <vt:lpstr>LITERATURE REVIEW</vt:lpstr>
      <vt:lpstr>LITERATURE REVIEW</vt:lpstr>
      <vt:lpstr>DESIGN AND IMPLEMENTATION OF THE SIMULATED ENVIRONMENT</vt:lpstr>
      <vt:lpstr>DESIGN AND IMPLEMENTATION OF THE SIMULATED ENVIRONMENT</vt:lpstr>
      <vt:lpstr>RESULTS</vt:lpstr>
      <vt:lpstr>REFERENCES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PAPER Author1, Author2,…AuthorN</dc:title>
  <dc:creator>Victor</dc:creator>
  <cp:lastModifiedBy>admin</cp:lastModifiedBy>
  <cp:revision>110</cp:revision>
  <dcterms:created xsi:type="dcterms:W3CDTF">2019-10-16T16:46:00Z</dcterms:created>
  <dcterms:modified xsi:type="dcterms:W3CDTF">2020-03-09T12:16:25Z</dcterms:modified>
</cp:coreProperties>
</file>