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9" r:id="rId3"/>
    <p:sldId id="267" r:id="rId4"/>
    <p:sldId id="260" r:id="rId5"/>
    <p:sldId id="268" r:id="rId6"/>
    <p:sldId id="261" r:id="rId7"/>
    <p:sldId id="262" r:id="rId8"/>
    <p:sldId id="263" r:id="rId9"/>
    <p:sldId id="269" r:id="rId10"/>
    <p:sldId id="270" r:id="rId11"/>
    <p:sldId id="271" r:id="rId12"/>
    <p:sldId id="272" r:id="rId13"/>
    <p:sldId id="273" r:id="rId14"/>
    <p:sldId id="274" r:id="rId15"/>
    <p:sldId id="275" r:id="rId16"/>
    <p:sldId id="276" r:id="rId17"/>
    <p:sldId id="265" r:id="rId18"/>
    <p:sldId id="277" r:id="rId19"/>
    <p:sldId id="26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ae Dassyne" initials="JD" lastIdx="4" clrIdx="0">
    <p:extLst>
      <p:ext uri="{19B8F6BF-5375-455C-9EA6-DF929625EA0E}">
        <p15:presenceInfo xmlns:p15="http://schemas.microsoft.com/office/powerpoint/2012/main" userId="c88141bbd7e54cb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6F9"/>
    <a:srgbClr val="D9ED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T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F43161-F3CA-44A1-A006-C0F7209AA749}" type="datetimeFigureOut">
              <a:rPr lang="en-TT" smtClean="0"/>
              <a:t>07/03/2020</a:t>
            </a:fld>
            <a:endParaRPr lang="en-T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T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T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C5E0DD-3E5A-4224-8718-737DF6F1553E}" type="slidenum">
              <a:rPr lang="en-TT" smtClean="0"/>
              <a:t>‹#›</a:t>
            </a:fld>
            <a:endParaRPr lang="en-TT"/>
          </a:p>
        </p:txBody>
      </p:sp>
    </p:spTree>
    <p:extLst>
      <p:ext uri="{BB962C8B-B14F-4D97-AF65-F5344CB8AC3E}">
        <p14:creationId xmlns:p14="http://schemas.microsoft.com/office/powerpoint/2010/main" val="1919237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t>7</a:t>
            </a:fld>
            <a:endParaRPr lang="en-TT"/>
          </a:p>
        </p:txBody>
      </p:sp>
    </p:spTree>
    <p:extLst>
      <p:ext uri="{BB962C8B-B14F-4D97-AF65-F5344CB8AC3E}">
        <p14:creationId xmlns:p14="http://schemas.microsoft.com/office/powerpoint/2010/main" val="4084135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t>8</a:t>
            </a:fld>
            <a:endParaRPr lang="en-TT"/>
          </a:p>
        </p:txBody>
      </p:sp>
    </p:spTree>
    <p:extLst>
      <p:ext uri="{BB962C8B-B14F-4D97-AF65-F5344CB8AC3E}">
        <p14:creationId xmlns:p14="http://schemas.microsoft.com/office/powerpoint/2010/main" val="4084135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t>17</a:t>
            </a:fld>
            <a:endParaRPr lang="en-TT"/>
          </a:p>
        </p:txBody>
      </p:sp>
    </p:spTree>
    <p:extLst>
      <p:ext uri="{BB962C8B-B14F-4D97-AF65-F5344CB8AC3E}">
        <p14:creationId xmlns:p14="http://schemas.microsoft.com/office/powerpoint/2010/main" val="4084135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t>19</a:t>
            </a:fld>
            <a:endParaRPr lang="en-TT"/>
          </a:p>
        </p:txBody>
      </p:sp>
    </p:spTree>
    <p:extLst>
      <p:ext uri="{BB962C8B-B14F-4D97-AF65-F5344CB8AC3E}">
        <p14:creationId xmlns:p14="http://schemas.microsoft.com/office/powerpoint/2010/main" val="4084135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T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TT"/>
          </a:p>
        </p:txBody>
      </p:sp>
      <p:sp>
        <p:nvSpPr>
          <p:cNvPr id="4" name="Date Placeholder 3"/>
          <p:cNvSpPr>
            <a:spLocks noGrp="1"/>
          </p:cNvSpPr>
          <p:nvPr>
            <p:ph type="dt" sz="half" idx="10"/>
          </p:nvPr>
        </p:nvSpPr>
        <p:spPr/>
        <p:txBody>
          <a:bodyPr/>
          <a:lstStyle/>
          <a:p>
            <a:fld id="{5479CB82-6CC3-428D-A68D-67F325A59BD1}" type="datetime1">
              <a:rPr lang="en-TT" smtClean="0"/>
              <a:t>07/03/2020</a:t>
            </a:fld>
            <a:endParaRPr lang="en-TT"/>
          </a:p>
        </p:txBody>
      </p:sp>
      <p:sp>
        <p:nvSpPr>
          <p:cNvPr id="5" name="Footer Placeholder 4"/>
          <p:cNvSpPr>
            <a:spLocks noGrp="1"/>
          </p:cNvSpPr>
          <p:nvPr>
            <p:ph type="ftr" sz="quarter" idx="11"/>
          </p:nvPr>
        </p:nvSpPr>
        <p:spPr/>
        <p:txBody>
          <a:bodyPr/>
          <a:lstStyle/>
          <a:p>
            <a:r>
              <a:rPr lang="en-TT" dirty="0"/>
              <a:t>IConETech-2020, Faculty of Engineering, The UWI, St. Augustine, Trinidad and Tobago</a:t>
            </a:r>
          </a:p>
        </p:txBody>
      </p:sp>
      <p:sp>
        <p:nvSpPr>
          <p:cNvPr id="6" name="Slide Number Placeholder 5"/>
          <p:cNvSpPr>
            <a:spLocks noGrp="1"/>
          </p:cNvSpPr>
          <p:nvPr>
            <p:ph type="sldNum" sz="quarter" idx="12"/>
          </p:nvPr>
        </p:nvSpPr>
        <p:spPr/>
        <p:txBody>
          <a:bodyPr/>
          <a:lstStyle/>
          <a:p>
            <a:fld id="{0797C527-C0FF-4F30-BF88-633D87C91203}" type="slidenum">
              <a:rPr lang="en-TT" smtClean="0"/>
              <a:t>‹#›</a:t>
            </a:fld>
            <a:endParaRPr lang="en-TT"/>
          </a:p>
        </p:txBody>
      </p:sp>
    </p:spTree>
    <p:extLst>
      <p:ext uri="{BB962C8B-B14F-4D97-AF65-F5344CB8AC3E}">
        <p14:creationId xmlns:p14="http://schemas.microsoft.com/office/powerpoint/2010/main" val="2126105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T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Date Placeholder 3"/>
          <p:cNvSpPr>
            <a:spLocks noGrp="1"/>
          </p:cNvSpPr>
          <p:nvPr>
            <p:ph type="dt" sz="half" idx="10"/>
          </p:nvPr>
        </p:nvSpPr>
        <p:spPr/>
        <p:txBody>
          <a:bodyPr/>
          <a:lstStyle/>
          <a:p>
            <a:fld id="{D6848E96-8550-4204-9365-DF86677B923A}" type="datetime1">
              <a:rPr lang="en-TT" smtClean="0"/>
              <a:t>07/03/2020</a:t>
            </a:fld>
            <a:endParaRPr lang="en-TT"/>
          </a:p>
        </p:txBody>
      </p:sp>
      <p:sp>
        <p:nvSpPr>
          <p:cNvPr id="5" name="Footer Placeholder 4"/>
          <p:cNvSpPr>
            <a:spLocks noGrp="1"/>
          </p:cNvSpPr>
          <p:nvPr>
            <p:ph type="ftr" sz="quarter" idx="11"/>
          </p:nvPr>
        </p:nvSpPr>
        <p:spPr/>
        <p:txBody>
          <a:bodyPr/>
          <a:lstStyle/>
          <a:p>
            <a:r>
              <a:rPr lang="en-TT"/>
              <a:t>IConETech-2020, Faculty of Engineering, The UWI, St. Augustine, Trinidad and Tobago</a:t>
            </a:r>
          </a:p>
        </p:txBody>
      </p:sp>
      <p:sp>
        <p:nvSpPr>
          <p:cNvPr id="6" name="Slide Number Placeholder 5"/>
          <p:cNvSpPr>
            <a:spLocks noGrp="1"/>
          </p:cNvSpPr>
          <p:nvPr>
            <p:ph type="sldNum" sz="quarter" idx="12"/>
          </p:nvPr>
        </p:nvSpPr>
        <p:spPr/>
        <p:txBody>
          <a:bodyPr/>
          <a:lstStyle/>
          <a:p>
            <a:fld id="{0797C527-C0FF-4F30-BF88-633D87C91203}" type="slidenum">
              <a:rPr lang="en-TT" smtClean="0"/>
              <a:t>‹#›</a:t>
            </a:fld>
            <a:endParaRPr lang="en-TT"/>
          </a:p>
        </p:txBody>
      </p:sp>
    </p:spTree>
    <p:extLst>
      <p:ext uri="{BB962C8B-B14F-4D97-AF65-F5344CB8AC3E}">
        <p14:creationId xmlns:p14="http://schemas.microsoft.com/office/powerpoint/2010/main" val="3177010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T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Date Placeholder 3"/>
          <p:cNvSpPr>
            <a:spLocks noGrp="1"/>
          </p:cNvSpPr>
          <p:nvPr>
            <p:ph type="dt" sz="half" idx="10"/>
          </p:nvPr>
        </p:nvSpPr>
        <p:spPr/>
        <p:txBody>
          <a:bodyPr/>
          <a:lstStyle/>
          <a:p>
            <a:fld id="{D873C216-86F7-4589-BB1F-59152E80E299}" type="datetime1">
              <a:rPr lang="en-TT" smtClean="0"/>
              <a:t>07/03/2020</a:t>
            </a:fld>
            <a:endParaRPr lang="en-TT"/>
          </a:p>
        </p:txBody>
      </p:sp>
      <p:sp>
        <p:nvSpPr>
          <p:cNvPr id="5" name="Footer Placeholder 4"/>
          <p:cNvSpPr>
            <a:spLocks noGrp="1"/>
          </p:cNvSpPr>
          <p:nvPr>
            <p:ph type="ftr" sz="quarter" idx="11"/>
          </p:nvPr>
        </p:nvSpPr>
        <p:spPr/>
        <p:txBody>
          <a:bodyPr/>
          <a:lstStyle/>
          <a:p>
            <a:r>
              <a:rPr lang="en-TT"/>
              <a:t>IConETech-2020, Faculty of Engineering, The UWI, St. Augustine, Trinidad and Tobago</a:t>
            </a:r>
          </a:p>
        </p:txBody>
      </p:sp>
      <p:sp>
        <p:nvSpPr>
          <p:cNvPr id="6" name="Slide Number Placeholder 5"/>
          <p:cNvSpPr>
            <a:spLocks noGrp="1"/>
          </p:cNvSpPr>
          <p:nvPr>
            <p:ph type="sldNum" sz="quarter" idx="12"/>
          </p:nvPr>
        </p:nvSpPr>
        <p:spPr/>
        <p:txBody>
          <a:bodyPr/>
          <a:lstStyle/>
          <a:p>
            <a:fld id="{0797C527-C0FF-4F30-BF88-633D87C91203}" type="slidenum">
              <a:rPr lang="en-TT" smtClean="0"/>
              <a:t>‹#›</a:t>
            </a:fld>
            <a:endParaRPr lang="en-TT"/>
          </a:p>
        </p:txBody>
      </p:sp>
    </p:spTree>
    <p:extLst>
      <p:ext uri="{BB962C8B-B14F-4D97-AF65-F5344CB8AC3E}">
        <p14:creationId xmlns:p14="http://schemas.microsoft.com/office/powerpoint/2010/main" val="3918352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T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Date Placeholder 3"/>
          <p:cNvSpPr>
            <a:spLocks noGrp="1"/>
          </p:cNvSpPr>
          <p:nvPr>
            <p:ph type="dt" sz="half" idx="10"/>
          </p:nvPr>
        </p:nvSpPr>
        <p:spPr/>
        <p:txBody>
          <a:bodyPr/>
          <a:lstStyle/>
          <a:p>
            <a:fld id="{135E4723-821F-4045-B2C8-07497B692DBD}" type="datetime1">
              <a:rPr lang="en-TT" smtClean="0"/>
              <a:t>07/03/2020</a:t>
            </a:fld>
            <a:endParaRPr lang="en-TT"/>
          </a:p>
        </p:txBody>
      </p:sp>
      <p:sp>
        <p:nvSpPr>
          <p:cNvPr id="5" name="Footer Placeholder 4"/>
          <p:cNvSpPr>
            <a:spLocks noGrp="1"/>
          </p:cNvSpPr>
          <p:nvPr>
            <p:ph type="ftr" sz="quarter" idx="11"/>
          </p:nvPr>
        </p:nvSpPr>
        <p:spPr/>
        <p:txBody>
          <a:bodyPr/>
          <a:lstStyle/>
          <a:p>
            <a:r>
              <a:rPr lang="en-TT"/>
              <a:t>IConETech-2020, Faculty of Engineering, The UWI, St. Augustine, Trinidad and Tobago</a:t>
            </a:r>
          </a:p>
        </p:txBody>
      </p:sp>
      <p:sp>
        <p:nvSpPr>
          <p:cNvPr id="6" name="Slide Number Placeholder 5"/>
          <p:cNvSpPr>
            <a:spLocks noGrp="1"/>
          </p:cNvSpPr>
          <p:nvPr>
            <p:ph type="sldNum" sz="quarter" idx="12"/>
          </p:nvPr>
        </p:nvSpPr>
        <p:spPr/>
        <p:txBody>
          <a:bodyPr/>
          <a:lstStyle/>
          <a:p>
            <a:fld id="{0797C527-C0FF-4F30-BF88-633D87C91203}" type="slidenum">
              <a:rPr lang="en-TT" smtClean="0"/>
              <a:t>‹#›</a:t>
            </a:fld>
            <a:endParaRPr lang="en-TT"/>
          </a:p>
        </p:txBody>
      </p:sp>
    </p:spTree>
    <p:extLst>
      <p:ext uri="{BB962C8B-B14F-4D97-AF65-F5344CB8AC3E}">
        <p14:creationId xmlns:p14="http://schemas.microsoft.com/office/powerpoint/2010/main" val="2864894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T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8809C9-75BA-493E-818E-F02B87AE07C1}" type="datetime1">
              <a:rPr lang="en-TT" smtClean="0"/>
              <a:t>07/03/2020</a:t>
            </a:fld>
            <a:endParaRPr lang="en-TT"/>
          </a:p>
        </p:txBody>
      </p:sp>
      <p:sp>
        <p:nvSpPr>
          <p:cNvPr id="5" name="Footer Placeholder 4"/>
          <p:cNvSpPr>
            <a:spLocks noGrp="1"/>
          </p:cNvSpPr>
          <p:nvPr>
            <p:ph type="ftr" sz="quarter" idx="11"/>
          </p:nvPr>
        </p:nvSpPr>
        <p:spPr/>
        <p:txBody>
          <a:bodyPr/>
          <a:lstStyle/>
          <a:p>
            <a:r>
              <a:rPr lang="en-TT"/>
              <a:t>IConETech-2020, Faculty of Engineering, The UWI, St. Augustine, Trinidad and Tobago</a:t>
            </a:r>
          </a:p>
        </p:txBody>
      </p:sp>
      <p:sp>
        <p:nvSpPr>
          <p:cNvPr id="6" name="Slide Number Placeholder 5"/>
          <p:cNvSpPr>
            <a:spLocks noGrp="1"/>
          </p:cNvSpPr>
          <p:nvPr>
            <p:ph type="sldNum" sz="quarter" idx="12"/>
          </p:nvPr>
        </p:nvSpPr>
        <p:spPr/>
        <p:txBody>
          <a:bodyPr/>
          <a:lstStyle/>
          <a:p>
            <a:fld id="{0797C527-C0FF-4F30-BF88-633D87C91203}" type="slidenum">
              <a:rPr lang="en-TT" smtClean="0"/>
              <a:t>‹#›</a:t>
            </a:fld>
            <a:endParaRPr lang="en-TT"/>
          </a:p>
        </p:txBody>
      </p:sp>
    </p:spTree>
    <p:extLst>
      <p:ext uri="{BB962C8B-B14F-4D97-AF65-F5344CB8AC3E}">
        <p14:creationId xmlns:p14="http://schemas.microsoft.com/office/powerpoint/2010/main" val="2232194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T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5" name="Date Placeholder 4"/>
          <p:cNvSpPr>
            <a:spLocks noGrp="1"/>
          </p:cNvSpPr>
          <p:nvPr>
            <p:ph type="dt" sz="half" idx="10"/>
          </p:nvPr>
        </p:nvSpPr>
        <p:spPr/>
        <p:txBody>
          <a:bodyPr/>
          <a:lstStyle/>
          <a:p>
            <a:fld id="{954F5F58-62AC-4E01-8D54-C33F86F9D0B1}" type="datetime1">
              <a:rPr lang="en-TT" smtClean="0"/>
              <a:t>07/03/2020</a:t>
            </a:fld>
            <a:endParaRPr lang="en-TT"/>
          </a:p>
        </p:txBody>
      </p:sp>
      <p:sp>
        <p:nvSpPr>
          <p:cNvPr id="6" name="Footer Placeholder 5"/>
          <p:cNvSpPr>
            <a:spLocks noGrp="1"/>
          </p:cNvSpPr>
          <p:nvPr>
            <p:ph type="ftr" sz="quarter" idx="11"/>
          </p:nvPr>
        </p:nvSpPr>
        <p:spPr/>
        <p:txBody>
          <a:bodyPr/>
          <a:lstStyle/>
          <a:p>
            <a:r>
              <a:rPr lang="en-TT"/>
              <a:t>IConETech-2020, Faculty of Engineering, The UWI, St. Augustine, Trinidad and Tobago</a:t>
            </a:r>
          </a:p>
        </p:txBody>
      </p:sp>
      <p:sp>
        <p:nvSpPr>
          <p:cNvPr id="7" name="Slide Number Placeholder 6"/>
          <p:cNvSpPr>
            <a:spLocks noGrp="1"/>
          </p:cNvSpPr>
          <p:nvPr>
            <p:ph type="sldNum" sz="quarter" idx="12"/>
          </p:nvPr>
        </p:nvSpPr>
        <p:spPr/>
        <p:txBody>
          <a:bodyPr/>
          <a:lstStyle/>
          <a:p>
            <a:fld id="{0797C527-C0FF-4F30-BF88-633D87C91203}" type="slidenum">
              <a:rPr lang="en-TT" smtClean="0"/>
              <a:t>‹#›</a:t>
            </a:fld>
            <a:endParaRPr lang="en-TT"/>
          </a:p>
        </p:txBody>
      </p:sp>
    </p:spTree>
    <p:extLst>
      <p:ext uri="{BB962C8B-B14F-4D97-AF65-F5344CB8AC3E}">
        <p14:creationId xmlns:p14="http://schemas.microsoft.com/office/powerpoint/2010/main" val="1702085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T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7" name="Date Placeholder 6"/>
          <p:cNvSpPr>
            <a:spLocks noGrp="1"/>
          </p:cNvSpPr>
          <p:nvPr>
            <p:ph type="dt" sz="half" idx="10"/>
          </p:nvPr>
        </p:nvSpPr>
        <p:spPr/>
        <p:txBody>
          <a:bodyPr/>
          <a:lstStyle/>
          <a:p>
            <a:fld id="{1FA43299-DE22-4AAF-B108-5E478A09669E}" type="datetime1">
              <a:rPr lang="en-TT" smtClean="0"/>
              <a:t>07/03/2020</a:t>
            </a:fld>
            <a:endParaRPr lang="en-TT"/>
          </a:p>
        </p:txBody>
      </p:sp>
      <p:sp>
        <p:nvSpPr>
          <p:cNvPr id="8" name="Footer Placeholder 7"/>
          <p:cNvSpPr>
            <a:spLocks noGrp="1"/>
          </p:cNvSpPr>
          <p:nvPr>
            <p:ph type="ftr" sz="quarter" idx="11"/>
          </p:nvPr>
        </p:nvSpPr>
        <p:spPr/>
        <p:txBody>
          <a:bodyPr/>
          <a:lstStyle/>
          <a:p>
            <a:r>
              <a:rPr lang="en-TT"/>
              <a:t>IConETech-2020, Faculty of Engineering, The UWI, St. Augustine, Trinidad and Tobago</a:t>
            </a:r>
          </a:p>
        </p:txBody>
      </p:sp>
      <p:sp>
        <p:nvSpPr>
          <p:cNvPr id="9" name="Slide Number Placeholder 8"/>
          <p:cNvSpPr>
            <a:spLocks noGrp="1"/>
          </p:cNvSpPr>
          <p:nvPr>
            <p:ph type="sldNum" sz="quarter" idx="12"/>
          </p:nvPr>
        </p:nvSpPr>
        <p:spPr/>
        <p:txBody>
          <a:bodyPr/>
          <a:lstStyle/>
          <a:p>
            <a:fld id="{0797C527-C0FF-4F30-BF88-633D87C91203}" type="slidenum">
              <a:rPr lang="en-TT" smtClean="0"/>
              <a:t>‹#›</a:t>
            </a:fld>
            <a:endParaRPr lang="en-TT"/>
          </a:p>
        </p:txBody>
      </p:sp>
    </p:spTree>
    <p:extLst>
      <p:ext uri="{BB962C8B-B14F-4D97-AF65-F5344CB8AC3E}">
        <p14:creationId xmlns:p14="http://schemas.microsoft.com/office/powerpoint/2010/main" val="2852985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TT"/>
          </a:p>
        </p:txBody>
      </p:sp>
      <p:sp>
        <p:nvSpPr>
          <p:cNvPr id="3" name="Date Placeholder 2"/>
          <p:cNvSpPr>
            <a:spLocks noGrp="1"/>
          </p:cNvSpPr>
          <p:nvPr>
            <p:ph type="dt" sz="half" idx="10"/>
          </p:nvPr>
        </p:nvSpPr>
        <p:spPr/>
        <p:txBody>
          <a:bodyPr/>
          <a:lstStyle/>
          <a:p>
            <a:fld id="{C19193F7-6B76-472E-A7CC-874F93CD227F}" type="datetime1">
              <a:rPr lang="en-TT" smtClean="0"/>
              <a:t>07/03/2020</a:t>
            </a:fld>
            <a:endParaRPr lang="en-TT"/>
          </a:p>
        </p:txBody>
      </p:sp>
      <p:sp>
        <p:nvSpPr>
          <p:cNvPr id="4" name="Footer Placeholder 3"/>
          <p:cNvSpPr>
            <a:spLocks noGrp="1"/>
          </p:cNvSpPr>
          <p:nvPr>
            <p:ph type="ftr" sz="quarter" idx="11"/>
          </p:nvPr>
        </p:nvSpPr>
        <p:spPr/>
        <p:txBody>
          <a:bodyPr/>
          <a:lstStyle/>
          <a:p>
            <a:r>
              <a:rPr lang="en-TT"/>
              <a:t>IConETech-2020, Faculty of Engineering, The UWI, St. Augustine, Trinidad and Tobago</a:t>
            </a:r>
          </a:p>
        </p:txBody>
      </p:sp>
      <p:sp>
        <p:nvSpPr>
          <p:cNvPr id="5" name="Slide Number Placeholder 4"/>
          <p:cNvSpPr>
            <a:spLocks noGrp="1"/>
          </p:cNvSpPr>
          <p:nvPr>
            <p:ph type="sldNum" sz="quarter" idx="12"/>
          </p:nvPr>
        </p:nvSpPr>
        <p:spPr/>
        <p:txBody>
          <a:bodyPr/>
          <a:lstStyle/>
          <a:p>
            <a:fld id="{0797C527-C0FF-4F30-BF88-633D87C91203}" type="slidenum">
              <a:rPr lang="en-TT" smtClean="0"/>
              <a:t>‹#›</a:t>
            </a:fld>
            <a:endParaRPr lang="en-TT"/>
          </a:p>
        </p:txBody>
      </p:sp>
    </p:spTree>
    <p:extLst>
      <p:ext uri="{BB962C8B-B14F-4D97-AF65-F5344CB8AC3E}">
        <p14:creationId xmlns:p14="http://schemas.microsoft.com/office/powerpoint/2010/main" val="1123380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A20206-7F9C-423C-88D6-F78F082F97F6}" type="datetime1">
              <a:rPr lang="en-TT" smtClean="0"/>
              <a:t>07/03/2020</a:t>
            </a:fld>
            <a:endParaRPr lang="en-TT"/>
          </a:p>
        </p:txBody>
      </p:sp>
      <p:sp>
        <p:nvSpPr>
          <p:cNvPr id="3" name="Footer Placeholder 2"/>
          <p:cNvSpPr>
            <a:spLocks noGrp="1"/>
          </p:cNvSpPr>
          <p:nvPr>
            <p:ph type="ftr" sz="quarter" idx="11"/>
          </p:nvPr>
        </p:nvSpPr>
        <p:spPr/>
        <p:txBody>
          <a:bodyPr/>
          <a:lstStyle/>
          <a:p>
            <a:r>
              <a:rPr lang="en-TT"/>
              <a:t>IConETech-2020, Faculty of Engineering, The UWI, St. Augustine, Trinidad and Tobago</a:t>
            </a:r>
          </a:p>
        </p:txBody>
      </p:sp>
      <p:sp>
        <p:nvSpPr>
          <p:cNvPr id="4" name="Slide Number Placeholder 3"/>
          <p:cNvSpPr>
            <a:spLocks noGrp="1"/>
          </p:cNvSpPr>
          <p:nvPr>
            <p:ph type="sldNum" sz="quarter" idx="12"/>
          </p:nvPr>
        </p:nvSpPr>
        <p:spPr/>
        <p:txBody>
          <a:bodyPr/>
          <a:lstStyle/>
          <a:p>
            <a:fld id="{0797C527-C0FF-4F30-BF88-633D87C91203}" type="slidenum">
              <a:rPr lang="en-TT" smtClean="0"/>
              <a:t>‹#›</a:t>
            </a:fld>
            <a:endParaRPr lang="en-TT"/>
          </a:p>
        </p:txBody>
      </p:sp>
    </p:spTree>
    <p:extLst>
      <p:ext uri="{BB962C8B-B14F-4D97-AF65-F5344CB8AC3E}">
        <p14:creationId xmlns:p14="http://schemas.microsoft.com/office/powerpoint/2010/main" val="1256115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T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27EE63-D658-44B7-9146-032B521E8E7E}" type="datetime1">
              <a:rPr lang="en-TT" smtClean="0"/>
              <a:t>07/03/2020</a:t>
            </a:fld>
            <a:endParaRPr lang="en-TT"/>
          </a:p>
        </p:txBody>
      </p:sp>
      <p:sp>
        <p:nvSpPr>
          <p:cNvPr id="6" name="Footer Placeholder 5"/>
          <p:cNvSpPr>
            <a:spLocks noGrp="1"/>
          </p:cNvSpPr>
          <p:nvPr>
            <p:ph type="ftr" sz="quarter" idx="11"/>
          </p:nvPr>
        </p:nvSpPr>
        <p:spPr/>
        <p:txBody>
          <a:bodyPr/>
          <a:lstStyle/>
          <a:p>
            <a:r>
              <a:rPr lang="en-TT"/>
              <a:t>IConETech-2020, Faculty of Engineering, The UWI, St. Augustine, Trinidad and Tobago</a:t>
            </a:r>
          </a:p>
        </p:txBody>
      </p:sp>
      <p:sp>
        <p:nvSpPr>
          <p:cNvPr id="7" name="Slide Number Placeholder 6"/>
          <p:cNvSpPr>
            <a:spLocks noGrp="1"/>
          </p:cNvSpPr>
          <p:nvPr>
            <p:ph type="sldNum" sz="quarter" idx="12"/>
          </p:nvPr>
        </p:nvSpPr>
        <p:spPr/>
        <p:txBody>
          <a:bodyPr/>
          <a:lstStyle/>
          <a:p>
            <a:fld id="{0797C527-C0FF-4F30-BF88-633D87C91203}" type="slidenum">
              <a:rPr lang="en-TT" smtClean="0"/>
              <a:t>‹#›</a:t>
            </a:fld>
            <a:endParaRPr lang="en-TT"/>
          </a:p>
        </p:txBody>
      </p:sp>
    </p:spTree>
    <p:extLst>
      <p:ext uri="{BB962C8B-B14F-4D97-AF65-F5344CB8AC3E}">
        <p14:creationId xmlns:p14="http://schemas.microsoft.com/office/powerpoint/2010/main" val="1060783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T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8C27CC-71EE-4E1D-B5CF-41C4781523E7}" type="datetime1">
              <a:rPr lang="en-TT" smtClean="0"/>
              <a:t>07/03/2020</a:t>
            </a:fld>
            <a:endParaRPr lang="en-TT"/>
          </a:p>
        </p:txBody>
      </p:sp>
      <p:sp>
        <p:nvSpPr>
          <p:cNvPr id="6" name="Footer Placeholder 5"/>
          <p:cNvSpPr>
            <a:spLocks noGrp="1"/>
          </p:cNvSpPr>
          <p:nvPr>
            <p:ph type="ftr" sz="quarter" idx="11"/>
          </p:nvPr>
        </p:nvSpPr>
        <p:spPr/>
        <p:txBody>
          <a:bodyPr/>
          <a:lstStyle/>
          <a:p>
            <a:r>
              <a:rPr lang="en-TT"/>
              <a:t>IConETech-2020, Faculty of Engineering, The UWI, St. Augustine, Trinidad and Tobago</a:t>
            </a:r>
          </a:p>
        </p:txBody>
      </p:sp>
      <p:sp>
        <p:nvSpPr>
          <p:cNvPr id="7" name="Slide Number Placeholder 6"/>
          <p:cNvSpPr>
            <a:spLocks noGrp="1"/>
          </p:cNvSpPr>
          <p:nvPr>
            <p:ph type="sldNum" sz="quarter" idx="12"/>
          </p:nvPr>
        </p:nvSpPr>
        <p:spPr/>
        <p:txBody>
          <a:bodyPr/>
          <a:lstStyle/>
          <a:p>
            <a:fld id="{0797C527-C0FF-4F30-BF88-633D87C91203}" type="slidenum">
              <a:rPr lang="en-TT" smtClean="0"/>
              <a:t>‹#›</a:t>
            </a:fld>
            <a:endParaRPr lang="en-TT"/>
          </a:p>
        </p:txBody>
      </p:sp>
    </p:spTree>
    <p:extLst>
      <p:ext uri="{BB962C8B-B14F-4D97-AF65-F5344CB8AC3E}">
        <p14:creationId xmlns:p14="http://schemas.microsoft.com/office/powerpoint/2010/main" val="1624427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T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DDBE9B-811E-48C8-ADAE-81099483855E}" type="datetime1">
              <a:rPr lang="en-TT" smtClean="0"/>
              <a:t>07/03/2020</a:t>
            </a:fld>
            <a:endParaRPr lang="en-T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TT"/>
              <a:t>IConETech-2020, Faculty of Engineering, The UWI, St. Augustine, Trinidad and Tobago</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97C527-C0FF-4F30-BF88-633D87C91203}" type="slidenum">
              <a:rPr lang="en-TT" smtClean="0"/>
              <a:t>‹#›</a:t>
            </a:fld>
            <a:endParaRPr lang="en-TT"/>
          </a:p>
        </p:txBody>
      </p:sp>
    </p:spTree>
    <p:extLst>
      <p:ext uri="{BB962C8B-B14F-4D97-AF65-F5344CB8AC3E}">
        <p14:creationId xmlns:p14="http://schemas.microsoft.com/office/powerpoint/2010/main" val="2029559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dx.doi.org/10.1016/j.ssci.2016.07.012"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dx.doi.org/10.1016/j.ijproman.2013.03.004"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dx.doi.org/10.1080/01446193.2014.92972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7868"/>
            <a:ext cx="9143999" cy="1137574"/>
          </a:xfrm>
          <a:prstGeom prst="rect">
            <a:avLst/>
          </a:prstGeom>
          <a:solidFill>
            <a:srgbClr val="EBF6F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TT" sz="2800" b="1" dirty="0">
              <a:latin typeface="Times New Roman" pitchFamily="18" charset="0"/>
              <a:cs typeface="Times New Roman" pitchFamily="18" charset="0"/>
            </a:endParaRPr>
          </a:p>
        </p:txBody>
      </p:sp>
      <p:sp>
        <p:nvSpPr>
          <p:cNvPr id="2" name="Title 1"/>
          <p:cNvSpPr>
            <a:spLocks noGrp="1"/>
          </p:cNvSpPr>
          <p:nvPr>
            <p:ph type="ctrTitle"/>
          </p:nvPr>
        </p:nvSpPr>
        <p:spPr>
          <a:xfrm>
            <a:off x="608946" y="2710831"/>
            <a:ext cx="7772400" cy="605929"/>
          </a:xfrm>
        </p:spPr>
        <p:txBody>
          <a:bodyPr>
            <a:normAutofit fontScale="90000"/>
          </a:bodyPr>
          <a:lstStyle/>
          <a:p>
            <a:r>
              <a:rPr lang="en-GB" b="1" dirty="0"/>
              <a:t>EVALUATING THE EFFECTIVENESS OF THE JOB HAZARD ANALYSIS AND RISK ASSESSMENT REPORTS FOR BUILDING SERVICES INSTALLATION.</a:t>
            </a:r>
            <a:r>
              <a:rPr lang="en-TT" dirty="0"/>
              <a:t/>
            </a:r>
            <a:br>
              <a:rPr lang="en-TT" dirty="0"/>
            </a:br>
            <a:r>
              <a:rPr lang="en-TT" b="1" dirty="0">
                <a:latin typeface="Times New Roman" pitchFamily="18" charset="0"/>
                <a:cs typeface="Times New Roman" pitchFamily="18" charset="0"/>
              </a:rPr>
              <a:t/>
            </a:r>
            <a:br>
              <a:rPr lang="en-TT" b="1" dirty="0">
                <a:latin typeface="Times New Roman" pitchFamily="18" charset="0"/>
                <a:cs typeface="Times New Roman" pitchFamily="18" charset="0"/>
              </a:rPr>
            </a:br>
            <a:r>
              <a:rPr lang="en-TT" sz="2400" dirty="0" smtClean="0">
                <a:latin typeface="Times New Roman" pitchFamily="18" charset="0"/>
                <a:cs typeface="Times New Roman" pitchFamily="18" charset="0"/>
              </a:rPr>
              <a:t>Gino Hosein (1) and </a:t>
            </a:r>
            <a:r>
              <a:rPr lang="en-TT" sz="2400" dirty="0" err="1" smtClean="0">
                <a:latin typeface="Times New Roman" pitchFamily="18" charset="0"/>
                <a:cs typeface="Times New Roman" pitchFamily="18" charset="0"/>
              </a:rPr>
              <a:t>Indrajit</a:t>
            </a:r>
            <a:r>
              <a:rPr lang="en-TT" sz="2400" dirty="0" smtClean="0">
                <a:latin typeface="Times New Roman" pitchFamily="18" charset="0"/>
                <a:cs typeface="Times New Roman" pitchFamily="18" charset="0"/>
              </a:rPr>
              <a:t> Ray (2</a:t>
            </a:r>
            <a:r>
              <a:rPr lang="en-TT" sz="2400" dirty="0" smtClean="0">
                <a:latin typeface="Times New Roman" pitchFamily="18" charset="0"/>
                <a:cs typeface="Times New Roman" pitchFamily="18" charset="0"/>
              </a:rPr>
              <a:t>) - B16</a:t>
            </a:r>
            <a:endParaRPr lang="en-TT" sz="2400" dirty="0">
              <a:latin typeface="Times New Roman" pitchFamily="18" charset="0"/>
              <a:cs typeface="Times New Roman" pitchFamily="18" charset="0"/>
            </a:endParaRPr>
          </a:p>
        </p:txBody>
      </p:sp>
      <p:sp>
        <p:nvSpPr>
          <p:cNvPr id="3" name="Subtitle 2"/>
          <p:cNvSpPr>
            <a:spLocks noGrp="1"/>
          </p:cNvSpPr>
          <p:nvPr>
            <p:ph type="subTitle" idx="1"/>
          </p:nvPr>
        </p:nvSpPr>
        <p:spPr>
          <a:xfrm>
            <a:off x="1294746" y="4857305"/>
            <a:ext cx="6400800" cy="1235991"/>
          </a:xfrm>
        </p:spPr>
        <p:txBody>
          <a:bodyPr>
            <a:normAutofit lnSpcReduction="10000"/>
          </a:bodyPr>
          <a:lstStyle/>
          <a:p>
            <a:pPr marL="457200" indent="-457200">
              <a:buAutoNum type="arabicParenBoth"/>
            </a:pPr>
            <a:r>
              <a:rPr lang="en-TT" sz="2400" dirty="0" smtClean="0">
                <a:solidFill>
                  <a:schemeClr val="accent2">
                    <a:lumMod val="75000"/>
                  </a:schemeClr>
                </a:solidFill>
                <a:latin typeface="Times New Roman" pitchFamily="18" charset="0"/>
                <a:cs typeface="Times New Roman" pitchFamily="18" charset="0"/>
              </a:rPr>
              <a:t>University of the West Indies - Student</a:t>
            </a:r>
          </a:p>
          <a:p>
            <a:pPr marL="457200" indent="-457200">
              <a:buAutoNum type="arabicParenBoth"/>
            </a:pPr>
            <a:r>
              <a:rPr lang="en-TT" sz="2400" dirty="0" smtClean="0">
                <a:solidFill>
                  <a:schemeClr val="accent2">
                    <a:lumMod val="75000"/>
                  </a:schemeClr>
                </a:solidFill>
                <a:latin typeface="Times New Roman" pitchFamily="18" charset="0"/>
                <a:cs typeface="Times New Roman" pitchFamily="18" charset="0"/>
              </a:rPr>
              <a:t>University of the West Indies - Professor</a:t>
            </a:r>
            <a:endParaRPr lang="en-TT" sz="2400" dirty="0">
              <a:solidFill>
                <a:schemeClr val="accent2">
                  <a:lumMod val="75000"/>
                </a:schemeClr>
              </a:solidFill>
              <a:latin typeface="Times New Roman" pitchFamily="18" charset="0"/>
              <a:cs typeface="Times New Roman" pitchFamily="18" charset="0"/>
            </a:endParaRPr>
          </a:p>
          <a:p>
            <a:r>
              <a:rPr lang="en-TT" sz="2400" dirty="0" smtClean="0"/>
              <a:t> </a:t>
            </a:r>
            <a:endParaRPr lang="en-TT" sz="2400" dirty="0"/>
          </a:p>
        </p:txBody>
      </p:sp>
      <p:sp>
        <p:nvSpPr>
          <p:cNvPr id="4" name="Footer Placeholder 3"/>
          <p:cNvSpPr>
            <a:spLocks noGrp="1"/>
          </p:cNvSpPr>
          <p:nvPr>
            <p:ph type="ftr" sz="quarter" idx="11"/>
          </p:nvPr>
        </p:nvSpPr>
        <p:spPr>
          <a:xfrm>
            <a:off x="0" y="6093296"/>
            <a:ext cx="9144000" cy="628179"/>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35198645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785395"/>
          </a:xfrm>
        </p:spPr>
        <p:txBody>
          <a:bodyPr>
            <a:normAutofit/>
          </a:bodyPr>
          <a:lstStyle/>
          <a:p>
            <a:pPr lvl="0" algn="just"/>
            <a:r>
              <a:rPr lang="en-GB" sz="2400" dirty="0"/>
              <a:t>Noise – E.g. Chronic &gt;80dB, explosive and distraction levels</a:t>
            </a:r>
            <a:r>
              <a:rPr lang="en-GB" sz="2400" dirty="0" smtClean="0"/>
              <a:t>.</a:t>
            </a:r>
          </a:p>
          <a:p>
            <a:pPr lvl="0" algn="just"/>
            <a:endParaRPr lang="en-TT" sz="2400" dirty="0"/>
          </a:p>
          <a:p>
            <a:pPr lvl="0" algn="just"/>
            <a:r>
              <a:rPr lang="en-GB" sz="2400" dirty="0"/>
              <a:t>Mechanical – E.g. Equipment failure, flying objects, tension loads, struck by etc</a:t>
            </a:r>
            <a:r>
              <a:rPr lang="en-GB" sz="2400" dirty="0" smtClean="0"/>
              <a:t>.</a:t>
            </a:r>
          </a:p>
          <a:p>
            <a:pPr lvl="0" algn="just"/>
            <a:endParaRPr lang="en-TT" sz="2400" dirty="0"/>
          </a:p>
          <a:p>
            <a:pPr lvl="0" algn="just"/>
            <a:r>
              <a:rPr lang="en-GB" sz="2400" dirty="0"/>
              <a:t>Biological – E.g. Hazard to pedestrians, dogs, bees, snake etc</a:t>
            </a:r>
            <a:r>
              <a:rPr lang="en-GB" sz="2400" dirty="0" smtClean="0"/>
              <a:t>.</a:t>
            </a:r>
          </a:p>
          <a:p>
            <a:pPr lvl="0" algn="just"/>
            <a:endParaRPr lang="en-TT" sz="2400" dirty="0"/>
          </a:p>
          <a:p>
            <a:pPr lvl="0" algn="just"/>
            <a:r>
              <a:rPr lang="en-GB" sz="2400" dirty="0"/>
              <a:t>Other – E.g. Hot objects, poor illumination, lacerations, violence, other utilities etc.</a:t>
            </a:r>
            <a:endParaRPr lang="en-TT" sz="2400" dirty="0"/>
          </a:p>
          <a:p>
            <a:endParaRPr lang="en-TT" dirty="0"/>
          </a:p>
        </p:txBody>
      </p:sp>
      <p:sp>
        <p:nvSpPr>
          <p:cNvPr id="4" name="Footer Placeholder 3"/>
          <p:cNvSpPr>
            <a:spLocks noGrp="1"/>
          </p:cNvSpPr>
          <p:nvPr>
            <p:ph type="ftr" sz="quarter" idx="11"/>
          </p:nvPr>
        </p:nvSpPr>
        <p:spPr/>
        <p:txBody>
          <a:bodyPr/>
          <a:lstStyle/>
          <a:p>
            <a:r>
              <a:rPr lang="en-TT" smtClean="0"/>
              <a:t>IConETech-2020, Faculty of Engineering, The UWI, St. Augustine, Trinidad and Tobago</a:t>
            </a:r>
            <a:endParaRPr lang="en-TT"/>
          </a:p>
        </p:txBody>
      </p:sp>
      <p:sp>
        <p:nvSpPr>
          <p:cNvPr id="5" name="Title 1"/>
          <p:cNvSpPr>
            <a:spLocks noGrp="1"/>
          </p:cNvSpPr>
          <p:nvPr>
            <p:ph type="title"/>
          </p:nvPr>
        </p:nvSpPr>
        <p:spPr>
          <a:xfrm>
            <a:off x="936104" y="0"/>
            <a:ext cx="8229600" cy="1143000"/>
          </a:xfrm>
          <a:solidFill>
            <a:srgbClr val="EBF6F9"/>
          </a:solidFill>
        </p:spPr>
        <p:txBody>
          <a:bodyPr>
            <a:normAutofit/>
          </a:bodyPr>
          <a:lstStyle/>
          <a:p>
            <a:r>
              <a:rPr lang="en-TT" sz="2800" b="1" dirty="0" smtClean="0">
                <a:latin typeface="Times New Roman" pitchFamily="18" charset="0"/>
                <a:cs typeface="Times New Roman" pitchFamily="18" charset="0"/>
              </a:rPr>
              <a:t>FINDINGS AND DISCUSSION CON’T</a:t>
            </a:r>
            <a:endParaRPr lang="en-TT" sz="2800" b="1" dirty="0">
              <a:latin typeface="Times New Roman" pitchFamily="18" charset="0"/>
              <a:cs typeface="Times New Roman"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4112252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857403"/>
          </a:xfrm>
        </p:spPr>
        <p:txBody>
          <a:bodyPr>
            <a:normAutofit/>
          </a:bodyPr>
          <a:lstStyle/>
          <a:p>
            <a:pPr algn="just"/>
            <a:r>
              <a:rPr lang="en-TT" sz="2400" dirty="0">
                <a:latin typeface="Times New Roman" pitchFamily="18" charset="0"/>
                <a:cs typeface="Times New Roman" pitchFamily="18" charset="0"/>
              </a:rPr>
              <a:t>Objective </a:t>
            </a:r>
            <a:r>
              <a:rPr lang="en-TT" sz="2400" dirty="0" smtClean="0">
                <a:latin typeface="Times New Roman" pitchFamily="18" charset="0"/>
                <a:cs typeface="Times New Roman" pitchFamily="18" charset="0"/>
              </a:rPr>
              <a:t>2: This objective was achieved via a sample population survey questionnaire.</a:t>
            </a:r>
          </a:p>
          <a:p>
            <a:pPr algn="just"/>
            <a:endParaRPr lang="en-TT" sz="2400" dirty="0">
              <a:latin typeface="Times New Roman" pitchFamily="18" charset="0"/>
              <a:cs typeface="Times New Roman" pitchFamily="18" charset="0"/>
            </a:endParaRPr>
          </a:p>
          <a:p>
            <a:pPr algn="just"/>
            <a:r>
              <a:rPr lang="en-GB" sz="2400" dirty="0"/>
              <a:t>The results are as follows: </a:t>
            </a:r>
            <a:endParaRPr lang="en-GB" sz="2400" dirty="0" smtClean="0"/>
          </a:p>
          <a:p>
            <a:pPr algn="just"/>
            <a:endParaRPr lang="en-GB" sz="2400" dirty="0"/>
          </a:p>
          <a:p>
            <a:pPr algn="just"/>
            <a:r>
              <a:rPr lang="en-GB" sz="2400" dirty="0" smtClean="0"/>
              <a:t>The current situation locally is there </a:t>
            </a:r>
            <a:r>
              <a:rPr lang="en-GB" sz="2400" dirty="0"/>
              <a:t>seems to be doubt about the JHA and RA forms in the daily operations of site </a:t>
            </a:r>
            <a:r>
              <a:rPr lang="en-GB" sz="2400" dirty="0" smtClean="0"/>
              <a:t>works.</a:t>
            </a:r>
          </a:p>
          <a:p>
            <a:pPr algn="just"/>
            <a:endParaRPr lang="en-GB" sz="2400" dirty="0"/>
          </a:p>
          <a:p>
            <a:pPr algn="just"/>
            <a:r>
              <a:rPr lang="en-GB" sz="2400" dirty="0"/>
              <a:t>One reason for this can be that locally there is no formal training for the use of these forms. </a:t>
            </a:r>
          </a:p>
          <a:p>
            <a:endParaRPr lang="en-TT" sz="2200" dirty="0" smtClean="0"/>
          </a:p>
          <a:p>
            <a:endParaRPr lang="en-TT" sz="2200" dirty="0"/>
          </a:p>
        </p:txBody>
      </p:sp>
      <p:sp>
        <p:nvSpPr>
          <p:cNvPr id="4" name="Footer Placeholder 3"/>
          <p:cNvSpPr>
            <a:spLocks noGrp="1"/>
          </p:cNvSpPr>
          <p:nvPr>
            <p:ph type="ftr" sz="quarter" idx="11"/>
          </p:nvPr>
        </p:nvSpPr>
        <p:spPr/>
        <p:txBody>
          <a:bodyPr/>
          <a:lstStyle/>
          <a:p>
            <a:r>
              <a:rPr lang="en-TT" smtClean="0"/>
              <a:t>IConETech-2020, Faculty of Engineering, The UWI, St. Augustine, Trinidad and Tobago</a:t>
            </a:r>
            <a:endParaRPr lang="en-TT"/>
          </a:p>
        </p:txBody>
      </p:sp>
      <p:sp>
        <p:nvSpPr>
          <p:cNvPr id="5" name="Title 1"/>
          <p:cNvSpPr>
            <a:spLocks noGrp="1"/>
          </p:cNvSpPr>
          <p:nvPr>
            <p:ph type="title"/>
          </p:nvPr>
        </p:nvSpPr>
        <p:spPr>
          <a:xfrm>
            <a:off x="914400" y="0"/>
            <a:ext cx="8229600" cy="1143000"/>
          </a:xfrm>
          <a:solidFill>
            <a:srgbClr val="EBF6F9"/>
          </a:solidFill>
        </p:spPr>
        <p:txBody>
          <a:bodyPr>
            <a:normAutofit/>
          </a:bodyPr>
          <a:lstStyle/>
          <a:p>
            <a:r>
              <a:rPr lang="en-TT" sz="2800" b="1" dirty="0" smtClean="0">
                <a:latin typeface="Times New Roman" pitchFamily="18" charset="0"/>
                <a:cs typeface="Times New Roman" pitchFamily="18" charset="0"/>
              </a:rPr>
              <a:t>FINDINGS AND DISCUSSION CON’T</a:t>
            </a:r>
            <a:endParaRPr lang="en-TT" sz="2800" b="1" dirty="0">
              <a:latin typeface="Times New Roman" pitchFamily="18" charset="0"/>
              <a:cs typeface="Times New Roman"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2723669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73310"/>
            <a:ext cx="8229600" cy="4952853"/>
          </a:xfrm>
        </p:spPr>
        <p:txBody>
          <a:bodyPr>
            <a:normAutofit/>
          </a:bodyPr>
          <a:lstStyle/>
          <a:p>
            <a:pPr algn="just"/>
            <a:r>
              <a:rPr lang="en-TT" sz="2400" dirty="0" smtClean="0"/>
              <a:t>The average cost impacts for labour, materials and equipment of the hazards are:</a:t>
            </a:r>
          </a:p>
          <a:p>
            <a:pPr algn="just"/>
            <a:endParaRPr lang="en-TT" sz="2400" dirty="0"/>
          </a:p>
          <a:p>
            <a:pPr algn="just"/>
            <a:r>
              <a:rPr lang="en-TT" sz="2400" dirty="0" smtClean="0"/>
              <a:t> </a:t>
            </a:r>
            <a:endParaRPr lang="en-TT" sz="2400" dirty="0"/>
          </a:p>
        </p:txBody>
      </p:sp>
      <p:sp>
        <p:nvSpPr>
          <p:cNvPr id="4" name="Footer Placeholder 3"/>
          <p:cNvSpPr>
            <a:spLocks noGrp="1"/>
          </p:cNvSpPr>
          <p:nvPr>
            <p:ph type="ftr" sz="quarter" idx="11"/>
          </p:nvPr>
        </p:nvSpPr>
        <p:spPr/>
        <p:txBody>
          <a:bodyPr/>
          <a:lstStyle/>
          <a:p>
            <a:r>
              <a:rPr lang="en-TT" smtClean="0"/>
              <a:t>IConETech-2020, Faculty of Engineering, The UWI, St. Augustine, Trinidad and Tobago</a:t>
            </a:r>
            <a:endParaRPr lang="en-TT"/>
          </a:p>
        </p:txBody>
      </p:sp>
      <p:sp>
        <p:nvSpPr>
          <p:cNvPr id="5" name="Title 1"/>
          <p:cNvSpPr>
            <a:spLocks noGrp="1"/>
          </p:cNvSpPr>
          <p:nvPr>
            <p:ph type="title"/>
          </p:nvPr>
        </p:nvSpPr>
        <p:spPr>
          <a:xfrm>
            <a:off x="923611" y="0"/>
            <a:ext cx="8229600" cy="1143000"/>
          </a:xfrm>
          <a:solidFill>
            <a:srgbClr val="EBF6F9"/>
          </a:solidFill>
        </p:spPr>
        <p:txBody>
          <a:bodyPr>
            <a:normAutofit/>
          </a:bodyPr>
          <a:lstStyle/>
          <a:p>
            <a:r>
              <a:rPr lang="en-TT" sz="2800" b="1" dirty="0" smtClean="0">
                <a:latin typeface="Times New Roman" pitchFamily="18" charset="0"/>
                <a:cs typeface="Times New Roman" pitchFamily="18" charset="0"/>
              </a:rPr>
              <a:t>FINDINGS AND DISCUSSION CON’T</a:t>
            </a:r>
            <a:endParaRPr lang="en-TT" sz="2800" b="1" dirty="0">
              <a:latin typeface="Times New Roman" pitchFamily="18" charset="0"/>
              <a:cs typeface="Times New Roman"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1565800690"/>
              </p:ext>
            </p:extLst>
          </p:nvPr>
        </p:nvGraphicFramePr>
        <p:xfrm>
          <a:off x="457200" y="1978052"/>
          <a:ext cx="8221052" cy="4772271"/>
        </p:xfrm>
        <a:graphic>
          <a:graphicData uri="http://schemas.openxmlformats.org/drawingml/2006/table">
            <a:tbl>
              <a:tblPr firstRow="1" firstCol="1" bandRow="1"/>
              <a:tblGrid>
                <a:gridCol w="2054823"/>
                <a:gridCol w="2054823"/>
                <a:gridCol w="2055703"/>
                <a:gridCol w="2055703"/>
              </a:tblGrid>
              <a:tr h="804778">
                <a:tc>
                  <a:txBody>
                    <a:bodyPr/>
                    <a:lstStyle/>
                    <a:p>
                      <a:pPr algn="ctr">
                        <a:lnSpc>
                          <a:spcPct val="107000"/>
                        </a:lnSpc>
                        <a:spcAft>
                          <a:spcPts val="0"/>
                        </a:spcAft>
                      </a:pPr>
                      <a:r>
                        <a:rPr lang="en-GB" sz="2000" b="1" dirty="0">
                          <a:effectLst/>
                          <a:latin typeface="+mn-lt"/>
                          <a:ea typeface="Calibri" panose="020F0502020204030204" pitchFamily="34" charset="0"/>
                          <a:cs typeface="Times New Roman" panose="02020603050405020304" pitchFamily="18" charset="0"/>
                        </a:rPr>
                        <a:t>Hazards</a:t>
                      </a:r>
                      <a:endParaRPr lang="en-TT" sz="2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r>
                        <a:rPr lang="en-GB" sz="2000" b="1">
                          <a:effectLst/>
                          <a:latin typeface="+mn-lt"/>
                          <a:ea typeface="Calibri" panose="020F0502020204030204" pitchFamily="34" charset="0"/>
                          <a:cs typeface="Times New Roman" panose="02020603050405020304" pitchFamily="18" charset="0"/>
                        </a:rPr>
                        <a:t>Average Labour Cost Impact</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r>
                        <a:rPr lang="en-GB" sz="2000" b="1">
                          <a:effectLst/>
                          <a:latin typeface="+mn-lt"/>
                          <a:ea typeface="Calibri" panose="020F0502020204030204" pitchFamily="34" charset="0"/>
                          <a:cs typeface="Times New Roman" panose="02020603050405020304" pitchFamily="18" charset="0"/>
                        </a:rPr>
                        <a:t>Average Materials Cost Impact</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r>
                        <a:rPr lang="en-GB" sz="2000" b="1">
                          <a:effectLst/>
                          <a:latin typeface="+mn-lt"/>
                          <a:ea typeface="Calibri" panose="020F0502020204030204" pitchFamily="34" charset="0"/>
                          <a:cs typeface="Times New Roman" panose="02020603050405020304" pitchFamily="18" charset="0"/>
                        </a:rPr>
                        <a:t>Average Equipment Cost Impact</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532503">
                <a:tc>
                  <a:txBody>
                    <a:bodyPr/>
                    <a:lstStyle/>
                    <a:p>
                      <a:pPr algn="ctr">
                        <a:lnSpc>
                          <a:spcPct val="107000"/>
                        </a:lnSpc>
                        <a:spcAft>
                          <a:spcPts val="0"/>
                        </a:spcAft>
                      </a:pPr>
                      <a:r>
                        <a:rPr lang="en-GB" sz="2000">
                          <a:effectLst/>
                          <a:latin typeface="+mn-lt"/>
                          <a:ea typeface="Calibri" panose="020F0502020204030204" pitchFamily="34" charset="0"/>
                          <a:cs typeface="Times New Roman" panose="02020603050405020304" pitchFamily="18" charset="0"/>
                        </a:rPr>
                        <a:t>Physical Environment</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effectLst/>
                          <a:latin typeface="+mn-lt"/>
                          <a:ea typeface="Calibri" panose="020F0502020204030204" pitchFamily="34" charset="0"/>
                          <a:cs typeface="Times New Roman" panose="02020603050405020304" pitchFamily="18" charset="0"/>
                        </a:rPr>
                        <a:t>1.72</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en-GB" sz="2000">
                          <a:effectLst/>
                          <a:latin typeface="+mn-lt"/>
                          <a:ea typeface="Calibri" panose="020F0502020204030204" pitchFamily="34" charset="0"/>
                          <a:cs typeface="Times New Roman" panose="02020603050405020304" pitchFamily="18" charset="0"/>
                        </a:rPr>
                        <a:t>1.80</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en-GB" sz="2000">
                          <a:effectLst/>
                          <a:latin typeface="+mn-lt"/>
                          <a:ea typeface="Calibri" panose="020F0502020204030204" pitchFamily="34" charset="0"/>
                          <a:cs typeface="Times New Roman" panose="02020603050405020304" pitchFamily="18" charset="0"/>
                        </a:rPr>
                        <a:t>1.84</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60228">
                <a:tc>
                  <a:txBody>
                    <a:bodyPr/>
                    <a:lstStyle/>
                    <a:p>
                      <a:pPr algn="ctr">
                        <a:lnSpc>
                          <a:spcPct val="107000"/>
                        </a:lnSpc>
                        <a:spcAft>
                          <a:spcPts val="0"/>
                        </a:spcAft>
                      </a:pPr>
                      <a:r>
                        <a:rPr lang="en-GB" sz="2000">
                          <a:effectLst/>
                          <a:latin typeface="+mn-lt"/>
                          <a:ea typeface="Calibri" panose="020F0502020204030204" pitchFamily="34" charset="0"/>
                          <a:cs typeface="Times New Roman" panose="02020603050405020304" pitchFamily="18" charset="0"/>
                        </a:rPr>
                        <a:t>Gravity</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dirty="0">
                          <a:effectLst/>
                          <a:latin typeface="+mn-lt"/>
                          <a:ea typeface="Calibri" panose="020F0502020204030204" pitchFamily="34" charset="0"/>
                          <a:cs typeface="Times New Roman" panose="02020603050405020304" pitchFamily="18" charset="0"/>
                        </a:rPr>
                        <a:t>1.20</a:t>
                      </a:r>
                      <a:endParaRPr lang="en-TT" sz="2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effectLst/>
                          <a:latin typeface="+mn-lt"/>
                          <a:ea typeface="Calibri" panose="020F0502020204030204" pitchFamily="34" charset="0"/>
                          <a:cs typeface="Times New Roman" panose="02020603050405020304" pitchFamily="18" charset="0"/>
                        </a:rPr>
                        <a:t>1.10</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effectLst/>
                          <a:latin typeface="+mn-lt"/>
                          <a:ea typeface="Calibri" panose="020F0502020204030204" pitchFamily="34" charset="0"/>
                          <a:cs typeface="Times New Roman" panose="02020603050405020304" pitchFamily="18" charset="0"/>
                        </a:rPr>
                        <a:t>1.00</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503">
                <a:tc>
                  <a:txBody>
                    <a:bodyPr/>
                    <a:lstStyle/>
                    <a:p>
                      <a:pPr algn="ctr">
                        <a:lnSpc>
                          <a:spcPct val="107000"/>
                        </a:lnSpc>
                        <a:spcAft>
                          <a:spcPts val="0"/>
                        </a:spcAft>
                      </a:pPr>
                      <a:r>
                        <a:rPr lang="en-GB" sz="2000" dirty="0">
                          <a:effectLst/>
                          <a:latin typeface="+mn-lt"/>
                          <a:ea typeface="Calibri" panose="020F0502020204030204" pitchFamily="34" charset="0"/>
                          <a:cs typeface="Times New Roman" panose="02020603050405020304" pitchFamily="18" charset="0"/>
                        </a:rPr>
                        <a:t>Kinetic/Vehicular</a:t>
                      </a:r>
                      <a:endParaRPr lang="en-TT" sz="2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dirty="0">
                          <a:effectLst/>
                          <a:latin typeface="+mn-lt"/>
                          <a:ea typeface="Calibri" panose="020F0502020204030204" pitchFamily="34" charset="0"/>
                          <a:cs typeface="Times New Roman" panose="02020603050405020304" pitchFamily="18" charset="0"/>
                        </a:rPr>
                        <a:t>1.70</a:t>
                      </a:r>
                      <a:endParaRPr lang="en-TT" sz="2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en-GB" sz="2000">
                          <a:effectLst/>
                          <a:latin typeface="+mn-lt"/>
                          <a:ea typeface="Calibri" panose="020F0502020204030204" pitchFamily="34" charset="0"/>
                          <a:cs typeface="Times New Roman" panose="02020603050405020304" pitchFamily="18" charset="0"/>
                        </a:rPr>
                        <a:t>1.70</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en-GB" sz="2000">
                          <a:effectLst/>
                          <a:latin typeface="+mn-lt"/>
                          <a:ea typeface="Calibri" panose="020F0502020204030204" pitchFamily="34" charset="0"/>
                          <a:cs typeface="Times New Roman" panose="02020603050405020304" pitchFamily="18" charset="0"/>
                        </a:rPr>
                        <a:t>1.78</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60228">
                <a:tc>
                  <a:txBody>
                    <a:bodyPr/>
                    <a:lstStyle/>
                    <a:p>
                      <a:pPr algn="ctr">
                        <a:lnSpc>
                          <a:spcPct val="107000"/>
                        </a:lnSpc>
                        <a:spcAft>
                          <a:spcPts val="0"/>
                        </a:spcAft>
                      </a:pPr>
                      <a:r>
                        <a:rPr lang="en-GB" sz="2000">
                          <a:effectLst/>
                          <a:latin typeface="+mn-lt"/>
                          <a:ea typeface="Calibri" panose="020F0502020204030204" pitchFamily="34" charset="0"/>
                          <a:cs typeface="Times New Roman" panose="02020603050405020304" pitchFamily="18" charset="0"/>
                        </a:rPr>
                        <a:t>Chemical</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dirty="0">
                          <a:effectLst/>
                          <a:latin typeface="+mn-lt"/>
                          <a:ea typeface="Calibri" panose="020F0502020204030204" pitchFamily="34" charset="0"/>
                          <a:cs typeface="Times New Roman" panose="02020603050405020304" pitchFamily="18" charset="0"/>
                        </a:rPr>
                        <a:t>1.40</a:t>
                      </a:r>
                      <a:endParaRPr lang="en-TT" sz="2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effectLst/>
                          <a:latin typeface="+mn-lt"/>
                          <a:ea typeface="Calibri" panose="020F0502020204030204" pitchFamily="34" charset="0"/>
                          <a:cs typeface="Times New Roman" panose="02020603050405020304" pitchFamily="18" charset="0"/>
                        </a:rPr>
                        <a:t>1.70</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effectLst/>
                          <a:latin typeface="+mn-lt"/>
                          <a:ea typeface="Calibri" panose="020F0502020204030204" pitchFamily="34" charset="0"/>
                          <a:cs typeface="Times New Roman" panose="02020603050405020304" pitchFamily="18" charset="0"/>
                        </a:rPr>
                        <a:t>1.51</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228">
                <a:tc>
                  <a:txBody>
                    <a:bodyPr/>
                    <a:lstStyle/>
                    <a:p>
                      <a:pPr algn="ctr">
                        <a:lnSpc>
                          <a:spcPct val="107000"/>
                        </a:lnSpc>
                        <a:spcAft>
                          <a:spcPts val="0"/>
                        </a:spcAft>
                      </a:pPr>
                      <a:r>
                        <a:rPr lang="en-GB" sz="2000">
                          <a:effectLst/>
                          <a:latin typeface="+mn-lt"/>
                          <a:ea typeface="Calibri" panose="020F0502020204030204" pitchFamily="34" charset="0"/>
                          <a:cs typeface="Times New Roman" panose="02020603050405020304" pitchFamily="18" charset="0"/>
                        </a:rPr>
                        <a:t>Body Mechanics</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effectLst/>
                          <a:highlight>
                            <a:srgbClr val="FFFF00"/>
                          </a:highlight>
                          <a:latin typeface="+mn-lt"/>
                          <a:ea typeface="Calibri" panose="020F0502020204030204" pitchFamily="34" charset="0"/>
                          <a:cs typeface="Times New Roman" panose="02020603050405020304" pitchFamily="18" charset="0"/>
                        </a:rPr>
                        <a:t>2.30</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en-GB" sz="2000" dirty="0">
                          <a:effectLst/>
                          <a:highlight>
                            <a:srgbClr val="FFFF00"/>
                          </a:highlight>
                          <a:latin typeface="+mn-lt"/>
                          <a:ea typeface="Calibri" panose="020F0502020204030204" pitchFamily="34" charset="0"/>
                          <a:cs typeface="Times New Roman" panose="02020603050405020304" pitchFamily="18" charset="0"/>
                        </a:rPr>
                        <a:t>2.10</a:t>
                      </a:r>
                      <a:endParaRPr lang="en-TT" sz="2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en-GB" sz="2000">
                          <a:effectLst/>
                          <a:highlight>
                            <a:srgbClr val="FFFF00"/>
                          </a:highlight>
                          <a:latin typeface="+mn-lt"/>
                          <a:ea typeface="Calibri" panose="020F0502020204030204" pitchFamily="34" charset="0"/>
                          <a:cs typeface="Times New Roman" panose="02020603050405020304" pitchFamily="18" charset="0"/>
                        </a:rPr>
                        <a:t>2.20</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60228">
                <a:tc>
                  <a:txBody>
                    <a:bodyPr/>
                    <a:lstStyle/>
                    <a:p>
                      <a:pPr algn="ctr">
                        <a:lnSpc>
                          <a:spcPct val="107000"/>
                        </a:lnSpc>
                        <a:spcAft>
                          <a:spcPts val="0"/>
                        </a:spcAft>
                      </a:pPr>
                      <a:r>
                        <a:rPr lang="en-GB" sz="2000">
                          <a:effectLst/>
                          <a:latin typeface="+mn-lt"/>
                          <a:ea typeface="Calibri" panose="020F0502020204030204" pitchFamily="34" charset="0"/>
                          <a:cs typeface="Times New Roman" panose="02020603050405020304" pitchFamily="18" charset="0"/>
                        </a:rPr>
                        <a:t>Electricity</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effectLst/>
                          <a:latin typeface="+mn-lt"/>
                          <a:ea typeface="Calibri" panose="020F0502020204030204" pitchFamily="34" charset="0"/>
                          <a:cs typeface="Times New Roman" panose="02020603050405020304" pitchFamily="18" charset="0"/>
                        </a:rPr>
                        <a:t>3.00</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en-GB" sz="2000" dirty="0">
                          <a:effectLst/>
                          <a:latin typeface="+mn-lt"/>
                          <a:ea typeface="Calibri" panose="020F0502020204030204" pitchFamily="34" charset="0"/>
                          <a:cs typeface="Times New Roman" panose="02020603050405020304" pitchFamily="18" charset="0"/>
                        </a:rPr>
                        <a:t>3.00</a:t>
                      </a:r>
                      <a:endParaRPr lang="en-TT" sz="2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en-GB" sz="2000">
                          <a:effectLst/>
                          <a:latin typeface="+mn-lt"/>
                          <a:ea typeface="Calibri" panose="020F0502020204030204" pitchFamily="34" charset="0"/>
                          <a:cs typeface="Times New Roman" panose="02020603050405020304" pitchFamily="18" charset="0"/>
                        </a:rPr>
                        <a:t>2.80</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60228">
                <a:tc>
                  <a:txBody>
                    <a:bodyPr/>
                    <a:lstStyle/>
                    <a:p>
                      <a:pPr algn="ctr">
                        <a:lnSpc>
                          <a:spcPct val="107000"/>
                        </a:lnSpc>
                        <a:spcAft>
                          <a:spcPts val="0"/>
                        </a:spcAft>
                      </a:pPr>
                      <a:r>
                        <a:rPr lang="en-GB" sz="2000">
                          <a:effectLst/>
                          <a:latin typeface="+mn-lt"/>
                          <a:ea typeface="Calibri" panose="020F0502020204030204" pitchFamily="34" charset="0"/>
                          <a:cs typeface="Times New Roman" panose="02020603050405020304" pitchFamily="18" charset="0"/>
                        </a:rPr>
                        <a:t>Noise</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effectLst/>
                          <a:latin typeface="+mn-lt"/>
                          <a:ea typeface="Calibri" panose="020F0502020204030204" pitchFamily="34" charset="0"/>
                          <a:cs typeface="Times New Roman" panose="02020603050405020304" pitchFamily="18" charset="0"/>
                        </a:rPr>
                        <a:t>1.10</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dirty="0">
                          <a:effectLst/>
                          <a:latin typeface="+mn-lt"/>
                          <a:ea typeface="Calibri" panose="020F0502020204030204" pitchFamily="34" charset="0"/>
                          <a:cs typeface="Times New Roman" panose="02020603050405020304" pitchFamily="18" charset="0"/>
                        </a:rPr>
                        <a:t>1.10</a:t>
                      </a:r>
                      <a:endParaRPr lang="en-TT" sz="2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effectLst/>
                          <a:latin typeface="+mn-lt"/>
                          <a:ea typeface="Calibri" panose="020F0502020204030204" pitchFamily="34" charset="0"/>
                          <a:cs typeface="Times New Roman" panose="02020603050405020304" pitchFamily="18" charset="0"/>
                        </a:rPr>
                        <a:t>1.71</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228">
                <a:tc>
                  <a:txBody>
                    <a:bodyPr/>
                    <a:lstStyle/>
                    <a:p>
                      <a:pPr algn="ctr">
                        <a:lnSpc>
                          <a:spcPct val="107000"/>
                        </a:lnSpc>
                        <a:spcAft>
                          <a:spcPts val="0"/>
                        </a:spcAft>
                      </a:pPr>
                      <a:r>
                        <a:rPr lang="en-GB" sz="2000">
                          <a:effectLst/>
                          <a:latin typeface="+mn-lt"/>
                          <a:ea typeface="Calibri" panose="020F0502020204030204" pitchFamily="34" charset="0"/>
                          <a:cs typeface="Times New Roman" panose="02020603050405020304" pitchFamily="18" charset="0"/>
                        </a:rPr>
                        <a:t>Mechanical</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effectLst/>
                          <a:latin typeface="+mn-lt"/>
                          <a:ea typeface="Calibri" panose="020F0502020204030204" pitchFamily="34" charset="0"/>
                          <a:cs typeface="Times New Roman" panose="02020603050405020304" pitchFamily="18" charset="0"/>
                        </a:rPr>
                        <a:t>2.20</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en-GB" sz="2000">
                          <a:effectLst/>
                          <a:latin typeface="+mn-lt"/>
                          <a:ea typeface="Calibri" panose="020F0502020204030204" pitchFamily="34" charset="0"/>
                          <a:cs typeface="Times New Roman" panose="02020603050405020304" pitchFamily="18" charset="0"/>
                        </a:rPr>
                        <a:t>2.40</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en-GB" sz="2000" dirty="0">
                          <a:effectLst/>
                          <a:latin typeface="+mn-lt"/>
                          <a:ea typeface="Calibri" panose="020F0502020204030204" pitchFamily="34" charset="0"/>
                          <a:cs typeface="Times New Roman" panose="02020603050405020304" pitchFamily="18" charset="0"/>
                        </a:rPr>
                        <a:t>2.31</a:t>
                      </a:r>
                      <a:endParaRPr lang="en-TT" sz="2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60228">
                <a:tc>
                  <a:txBody>
                    <a:bodyPr/>
                    <a:lstStyle/>
                    <a:p>
                      <a:pPr algn="ctr">
                        <a:lnSpc>
                          <a:spcPct val="107000"/>
                        </a:lnSpc>
                        <a:spcAft>
                          <a:spcPts val="0"/>
                        </a:spcAft>
                      </a:pPr>
                      <a:r>
                        <a:rPr lang="en-GB" sz="2000">
                          <a:effectLst/>
                          <a:latin typeface="+mn-lt"/>
                          <a:ea typeface="Calibri" panose="020F0502020204030204" pitchFamily="34" charset="0"/>
                          <a:cs typeface="Times New Roman" panose="02020603050405020304" pitchFamily="18" charset="0"/>
                        </a:rPr>
                        <a:t>Biological</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effectLst/>
                          <a:latin typeface="+mn-lt"/>
                          <a:ea typeface="Calibri" panose="020F0502020204030204" pitchFamily="34" charset="0"/>
                          <a:cs typeface="Times New Roman" panose="02020603050405020304" pitchFamily="18" charset="0"/>
                        </a:rPr>
                        <a:t>1.40</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effectLst/>
                          <a:latin typeface="+mn-lt"/>
                          <a:ea typeface="Calibri" panose="020F0502020204030204" pitchFamily="34" charset="0"/>
                          <a:cs typeface="Times New Roman" panose="02020603050405020304" pitchFamily="18" charset="0"/>
                        </a:rPr>
                        <a:t>1.30</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dirty="0">
                          <a:effectLst/>
                          <a:latin typeface="+mn-lt"/>
                          <a:ea typeface="Calibri" panose="020F0502020204030204" pitchFamily="34" charset="0"/>
                          <a:cs typeface="Times New Roman" panose="02020603050405020304" pitchFamily="18" charset="0"/>
                        </a:rPr>
                        <a:t>1.20</a:t>
                      </a:r>
                      <a:endParaRPr lang="en-TT" sz="2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228">
                <a:tc>
                  <a:txBody>
                    <a:bodyPr/>
                    <a:lstStyle/>
                    <a:p>
                      <a:pPr algn="ctr">
                        <a:lnSpc>
                          <a:spcPct val="107000"/>
                        </a:lnSpc>
                        <a:spcAft>
                          <a:spcPts val="0"/>
                        </a:spcAft>
                      </a:pPr>
                      <a:r>
                        <a:rPr lang="en-GB" sz="2000">
                          <a:effectLst/>
                          <a:latin typeface="+mn-lt"/>
                          <a:ea typeface="Calibri" panose="020F0502020204030204" pitchFamily="34" charset="0"/>
                          <a:cs typeface="Times New Roman" panose="02020603050405020304" pitchFamily="18" charset="0"/>
                        </a:rPr>
                        <a:t>Other</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000">
                          <a:effectLst/>
                          <a:latin typeface="+mn-lt"/>
                          <a:ea typeface="Calibri" panose="020F0502020204030204" pitchFamily="34" charset="0"/>
                          <a:cs typeface="Times New Roman" panose="02020603050405020304" pitchFamily="18" charset="0"/>
                        </a:rPr>
                        <a:t>2.00</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en-GB" sz="2000">
                          <a:effectLst/>
                          <a:latin typeface="+mn-lt"/>
                          <a:ea typeface="Calibri" panose="020F0502020204030204" pitchFamily="34" charset="0"/>
                          <a:cs typeface="Times New Roman" panose="02020603050405020304" pitchFamily="18" charset="0"/>
                        </a:rPr>
                        <a:t>1.80</a:t>
                      </a:r>
                      <a:endParaRPr lang="en-TT" sz="20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en-GB" sz="2000" dirty="0">
                          <a:effectLst/>
                          <a:latin typeface="+mn-lt"/>
                          <a:ea typeface="Calibri" panose="020F0502020204030204" pitchFamily="34" charset="0"/>
                          <a:cs typeface="Times New Roman" panose="02020603050405020304" pitchFamily="18" charset="0"/>
                        </a:rPr>
                        <a:t>2.02</a:t>
                      </a:r>
                      <a:endParaRPr lang="en-TT" sz="2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bl>
          </a:graphicData>
        </a:graphic>
      </p:graphicFrame>
    </p:spTree>
    <p:extLst>
      <p:ext uri="{BB962C8B-B14F-4D97-AF65-F5344CB8AC3E}">
        <p14:creationId xmlns:p14="http://schemas.microsoft.com/office/powerpoint/2010/main" val="13298145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73310"/>
            <a:ext cx="8229600" cy="4952853"/>
          </a:xfrm>
        </p:spPr>
        <p:txBody>
          <a:bodyPr>
            <a:normAutofit/>
          </a:bodyPr>
          <a:lstStyle/>
          <a:p>
            <a:r>
              <a:rPr lang="en-TT" sz="2400" dirty="0" smtClean="0"/>
              <a:t>The average cost impacts of hazards are:</a:t>
            </a:r>
          </a:p>
          <a:p>
            <a:endParaRPr lang="en-TT" sz="2400" dirty="0"/>
          </a:p>
          <a:p>
            <a:endParaRPr lang="en-TT" sz="2400" dirty="0"/>
          </a:p>
        </p:txBody>
      </p:sp>
      <p:sp>
        <p:nvSpPr>
          <p:cNvPr id="4" name="Footer Placeholder 3"/>
          <p:cNvSpPr>
            <a:spLocks noGrp="1"/>
          </p:cNvSpPr>
          <p:nvPr>
            <p:ph type="ftr" sz="quarter" idx="11"/>
          </p:nvPr>
        </p:nvSpPr>
        <p:spPr/>
        <p:txBody>
          <a:bodyPr/>
          <a:lstStyle/>
          <a:p>
            <a:r>
              <a:rPr lang="en-TT" smtClean="0"/>
              <a:t>IConETech-2020, Faculty of Engineering, The UWI, St. Augustine, Trinidad and Tobago</a:t>
            </a:r>
            <a:endParaRPr lang="en-TT"/>
          </a:p>
        </p:txBody>
      </p:sp>
      <p:sp>
        <p:nvSpPr>
          <p:cNvPr id="5" name="Title 1"/>
          <p:cNvSpPr>
            <a:spLocks noGrp="1"/>
          </p:cNvSpPr>
          <p:nvPr>
            <p:ph type="title"/>
          </p:nvPr>
        </p:nvSpPr>
        <p:spPr>
          <a:xfrm>
            <a:off x="914400" y="0"/>
            <a:ext cx="8229600" cy="1143000"/>
          </a:xfrm>
          <a:solidFill>
            <a:srgbClr val="EBF6F9"/>
          </a:solidFill>
        </p:spPr>
        <p:txBody>
          <a:bodyPr>
            <a:normAutofit/>
          </a:bodyPr>
          <a:lstStyle/>
          <a:p>
            <a:r>
              <a:rPr lang="en-TT" sz="2800" b="1" dirty="0" smtClean="0">
                <a:latin typeface="Times New Roman" pitchFamily="18" charset="0"/>
                <a:cs typeface="Times New Roman" pitchFamily="18" charset="0"/>
              </a:rPr>
              <a:t>FINDINGS AND DISCUSSION CON’T</a:t>
            </a:r>
            <a:endParaRPr lang="en-TT" sz="2800" b="1" dirty="0">
              <a:latin typeface="Times New Roman" pitchFamily="18" charset="0"/>
              <a:cs typeface="Times New Roman"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996127336"/>
              </p:ext>
            </p:extLst>
          </p:nvPr>
        </p:nvGraphicFramePr>
        <p:xfrm>
          <a:off x="829733" y="1821302"/>
          <a:ext cx="7704855" cy="4304861"/>
        </p:xfrm>
        <a:graphic>
          <a:graphicData uri="http://schemas.openxmlformats.org/drawingml/2006/table">
            <a:tbl>
              <a:tblPr firstRow="1" firstCol="1" bandRow="1"/>
              <a:tblGrid>
                <a:gridCol w="3270942"/>
                <a:gridCol w="4433913"/>
              </a:tblGrid>
              <a:tr h="264160">
                <a:tc>
                  <a:txBody>
                    <a:bodyPr/>
                    <a:lstStyle/>
                    <a:p>
                      <a:pPr algn="ctr">
                        <a:lnSpc>
                          <a:spcPct val="107000"/>
                        </a:lnSpc>
                        <a:spcAft>
                          <a:spcPts val="0"/>
                        </a:spcAft>
                      </a:pPr>
                      <a:r>
                        <a:rPr lang="en-GB" sz="2400" b="1" dirty="0">
                          <a:effectLst/>
                          <a:latin typeface="Calibri" panose="020F0502020204030204" pitchFamily="34" charset="0"/>
                          <a:ea typeface="Calibri" panose="020F0502020204030204" pitchFamily="34" charset="0"/>
                          <a:cs typeface="Calibri" panose="020F0502020204030204" pitchFamily="34" charset="0"/>
                        </a:rPr>
                        <a:t>Hazards</a:t>
                      </a:r>
                      <a:endParaRPr lang="en-TT"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r>
                        <a:rPr lang="en-GB" sz="2400" b="1">
                          <a:effectLst/>
                          <a:latin typeface="Calibri" panose="020F0502020204030204" pitchFamily="34" charset="0"/>
                          <a:ea typeface="Calibri" panose="020F0502020204030204" pitchFamily="34" charset="0"/>
                          <a:cs typeface="Calibri" panose="020F0502020204030204" pitchFamily="34" charset="0"/>
                        </a:rPr>
                        <a:t>Average Cost Impacts</a:t>
                      </a:r>
                      <a:endParaRPr lang="en-TT"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42240">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Calibri" panose="020F0502020204030204" pitchFamily="34" charset="0"/>
                        </a:rPr>
                        <a:t>Physical Environment</a:t>
                      </a:r>
                      <a:endParaRPr lang="en-TT"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Calibri" panose="020F0502020204030204" pitchFamily="34" charset="0"/>
                        </a:rPr>
                        <a:t>1.79</a:t>
                      </a:r>
                      <a:endParaRPr lang="en-TT"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52400">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Calibri" panose="020F0502020204030204" pitchFamily="34" charset="0"/>
                        </a:rPr>
                        <a:t>Gravity</a:t>
                      </a:r>
                      <a:endParaRPr lang="en-TT"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Calibri" panose="020F0502020204030204" pitchFamily="34" charset="0"/>
                        </a:rPr>
                        <a:t>1.10</a:t>
                      </a:r>
                      <a:endParaRPr lang="en-TT"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400">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Calibri" panose="020F0502020204030204" pitchFamily="34" charset="0"/>
                        </a:rPr>
                        <a:t>Kinetic/Vehicular</a:t>
                      </a:r>
                      <a:endParaRPr lang="en-TT"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Calibri" panose="020F0502020204030204" pitchFamily="34" charset="0"/>
                        </a:rPr>
                        <a:t>1.73</a:t>
                      </a:r>
                      <a:endParaRPr lang="en-TT"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52400">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Calibri" panose="020F0502020204030204" pitchFamily="34" charset="0"/>
                        </a:rPr>
                        <a:t>Chemical</a:t>
                      </a:r>
                      <a:endParaRPr lang="en-TT"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Calibri" panose="020F0502020204030204" pitchFamily="34" charset="0"/>
                        </a:rPr>
                        <a:t>1.53</a:t>
                      </a:r>
                      <a:endParaRPr lang="en-TT"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42240">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Calibri" panose="020F0502020204030204" pitchFamily="34" charset="0"/>
                        </a:rPr>
                        <a:t>Body Mechanics</a:t>
                      </a:r>
                      <a:endParaRPr lang="en-TT"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Calibri" panose="020F0502020204030204" pitchFamily="34" charset="0"/>
                        </a:rPr>
                        <a:t>2.20</a:t>
                      </a:r>
                      <a:endParaRPr lang="en-TT"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52400">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Calibri" panose="020F0502020204030204" pitchFamily="34" charset="0"/>
                        </a:rPr>
                        <a:t>Electricity</a:t>
                      </a:r>
                      <a:endParaRPr lang="en-TT"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Calibri" panose="020F0502020204030204" pitchFamily="34" charset="0"/>
                        </a:rPr>
                        <a:t>2.93</a:t>
                      </a:r>
                      <a:endParaRPr lang="en-TT"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52400">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Calibri" panose="020F0502020204030204" pitchFamily="34" charset="0"/>
                        </a:rPr>
                        <a:t>Noise</a:t>
                      </a:r>
                      <a:endParaRPr lang="en-TT"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Calibri" panose="020F0502020204030204" pitchFamily="34" charset="0"/>
                        </a:rPr>
                        <a:t>1.30</a:t>
                      </a:r>
                      <a:endParaRPr lang="en-TT"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240">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Calibri" panose="020F0502020204030204" pitchFamily="34" charset="0"/>
                        </a:rPr>
                        <a:t>Mechanical</a:t>
                      </a:r>
                      <a:endParaRPr lang="en-TT"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Calibri" panose="020F0502020204030204" pitchFamily="34" charset="0"/>
                        </a:rPr>
                        <a:t>2.30</a:t>
                      </a:r>
                      <a:endParaRPr lang="en-TT"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52400">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Calibri" panose="020F0502020204030204" pitchFamily="34" charset="0"/>
                        </a:rPr>
                        <a:t>Biological</a:t>
                      </a:r>
                      <a:endParaRPr lang="en-TT"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Calibri" panose="020F0502020204030204" pitchFamily="34" charset="0"/>
                        </a:rPr>
                        <a:t>1.30</a:t>
                      </a:r>
                      <a:endParaRPr lang="en-TT"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895">
                <a:tc>
                  <a:txBody>
                    <a:bodyPr/>
                    <a:lstStyle/>
                    <a:p>
                      <a:pPr algn="ctr">
                        <a:lnSpc>
                          <a:spcPct val="107000"/>
                        </a:lnSpc>
                        <a:spcAft>
                          <a:spcPts val="0"/>
                        </a:spcAft>
                      </a:pPr>
                      <a:r>
                        <a:rPr lang="en-GB" sz="2400">
                          <a:effectLst/>
                          <a:latin typeface="Calibri" panose="020F0502020204030204" pitchFamily="34" charset="0"/>
                          <a:ea typeface="Calibri" panose="020F0502020204030204" pitchFamily="34" charset="0"/>
                          <a:cs typeface="Calibri" panose="020F0502020204030204" pitchFamily="34" charset="0"/>
                        </a:rPr>
                        <a:t>Other</a:t>
                      </a:r>
                      <a:endParaRPr lang="en-TT" sz="2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en-GB" sz="2400" dirty="0">
                          <a:effectLst/>
                          <a:latin typeface="Calibri" panose="020F0502020204030204" pitchFamily="34" charset="0"/>
                          <a:ea typeface="Calibri" panose="020F0502020204030204" pitchFamily="34" charset="0"/>
                          <a:cs typeface="Calibri" panose="020F0502020204030204" pitchFamily="34" charset="0"/>
                        </a:rPr>
                        <a:t>1.93</a:t>
                      </a:r>
                      <a:endParaRPr lang="en-TT"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bl>
          </a:graphicData>
        </a:graphic>
      </p:graphicFrame>
    </p:spTree>
    <p:extLst>
      <p:ext uri="{BB962C8B-B14F-4D97-AF65-F5344CB8AC3E}">
        <p14:creationId xmlns:p14="http://schemas.microsoft.com/office/powerpoint/2010/main" val="11948030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857403"/>
          </a:xfrm>
        </p:spPr>
        <p:txBody>
          <a:bodyPr>
            <a:normAutofit fontScale="92500" lnSpcReduction="10000"/>
          </a:bodyPr>
          <a:lstStyle/>
          <a:p>
            <a:pPr algn="just"/>
            <a:r>
              <a:rPr lang="en-TT" sz="2400" dirty="0" smtClean="0"/>
              <a:t>The main barriers for implementation of the JHA and RA are:</a:t>
            </a:r>
          </a:p>
          <a:p>
            <a:pPr algn="just"/>
            <a:endParaRPr lang="en-TT" sz="2400" dirty="0" smtClean="0"/>
          </a:p>
          <a:p>
            <a:pPr algn="just"/>
            <a:r>
              <a:rPr lang="en-TT" sz="2400" dirty="0" smtClean="0"/>
              <a:t>The people actually associated with the works are low level staff.</a:t>
            </a:r>
          </a:p>
          <a:p>
            <a:pPr algn="just"/>
            <a:endParaRPr lang="en-GB" sz="2400" dirty="0"/>
          </a:p>
          <a:p>
            <a:pPr algn="just"/>
            <a:r>
              <a:rPr lang="en-GB" sz="2400" dirty="0" smtClean="0"/>
              <a:t>The technology barrier is another important factor.</a:t>
            </a:r>
          </a:p>
          <a:p>
            <a:pPr algn="just"/>
            <a:endParaRPr lang="en-GB" sz="2400" dirty="0"/>
          </a:p>
          <a:p>
            <a:pPr algn="just"/>
            <a:r>
              <a:rPr lang="en-GB" sz="2400" dirty="0" smtClean="0"/>
              <a:t>More research is needed in this field locally.</a:t>
            </a:r>
          </a:p>
          <a:p>
            <a:pPr algn="just"/>
            <a:endParaRPr lang="en-GB" sz="2400" dirty="0"/>
          </a:p>
          <a:p>
            <a:pPr algn="just"/>
            <a:r>
              <a:rPr lang="en-TT" sz="2400" dirty="0"/>
              <a:t>Investing in the proper administration of safety resources is also an important </a:t>
            </a:r>
            <a:r>
              <a:rPr lang="en-TT" sz="2400" dirty="0" smtClean="0"/>
              <a:t>barrier.</a:t>
            </a:r>
          </a:p>
          <a:p>
            <a:pPr algn="just"/>
            <a:endParaRPr lang="en-TT" sz="2400" dirty="0"/>
          </a:p>
          <a:p>
            <a:pPr algn="just"/>
            <a:r>
              <a:rPr lang="en-GB" sz="2400" dirty="0"/>
              <a:t>the regulatory authorities need to be more proactive in ensuring proper compliance with the JHA and RA documents</a:t>
            </a:r>
            <a:endParaRPr lang="en-TT" sz="2400" dirty="0" smtClean="0"/>
          </a:p>
          <a:p>
            <a:pPr algn="just"/>
            <a:endParaRPr lang="en-GB" sz="2400" dirty="0" smtClean="0"/>
          </a:p>
          <a:p>
            <a:pPr algn="just"/>
            <a:endParaRPr lang="en-GB" sz="2400" dirty="0"/>
          </a:p>
          <a:p>
            <a:pPr algn="just"/>
            <a:endParaRPr lang="en-GB" sz="2400" dirty="0" smtClean="0"/>
          </a:p>
          <a:p>
            <a:pPr algn="just"/>
            <a:endParaRPr lang="en-GB" sz="2400" dirty="0"/>
          </a:p>
          <a:p>
            <a:pPr marL="0" indent="0" algn="just">
              <a:buNone/>
            </a:pPr>
            <a:endParaRPr lang="en-TT" sz="2400" dirty="0"/>
          </a:p>
        </p:txBody>
      </p:sp>
      <p:sp>
        <p:nvSpPr>
          <p:cNvPr id="4" name="Footer Placeholder 3"/>
          <p:cNvSpPr>
            <a:spLocks noGrp="1"/>
          </p:cNvSpPr>
          <p:nvPr>
            <p:ph type="ftr" sz="quarter" idx="11"/>
          </p:nvPr>
        </p:nvSpPr>
        <p:spPr/>
        <p:txBody>
          <a:bodyPr/>
          <a:lstStyle/>
          <a:p>
            <a:r>
              <a:rPr lang="en-TT" smtClean="0"/>
              <a:t>IConETech-2020, Faculty of Engineering, The UWI, St. Augustine, Trinidad and Tobago</a:t>
            </a:r>
            <a:endParaRPr lang="en-TT"/>
          </a:p>
        </p:txBody>
      </p:sp>
      <p:sp>
        <p:nvSpPr>
          <p:cNvPr id="5" name="Title 1"/>
          <p:cNvSpPr>
            <a:spLocks noGrp="1"/>
          </p:cNvSpPr>
          <p:nvPr>
            <p:ph type="title"/>
          </p:nvPr>
        </p:nvSpPr>
        <p:spPr>
          <a:xfrm>
            <a:off x="914400" y="6648"/>
            <a:ext cx="8229600" cy="1143000"/>
          </a:xfrm>
          <a:solidFill>
            <a:srgbClr val="EBF6F9"/>
          </a:solidFill>
        </p:spPr>
        <p:txBody>
          <a:bodyPr>
            <a:normAutofit/>
          </a:bodyPr>
          <a:lstStyle/>
          <a:p>
            <a:r>
              <a:rPr lang="en-TT" sz="2800" b="1" dirty="0" smtClean="0">
                <a:latin typeface="Times New Roman" pitchFamily="18" charset="0"/>
                <a:cs typeface="Times New Roman" pitchFamily="18" charset="0"/>
              </a:rPr>
              <a:t>FINDINGS AND DISCUSSION CON’T</a:t>
            </a:r>
            <a:endParaRPr lang="en-TT" sz="2800" b="1" dirty="0">
              <a:latin typeface="Times New Roman" pitchFamily="18" charset="0"/>
              <a:cs typeface="Times New Roman"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12568747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TT" smtClean="0"/>
              <a:t>IConETech-2020, Faculty of Engineering, The UWI, St. Augustine, Trinidad and Tobago</a:t>
            </a:r>
            <a:endParaRPr lang="en-TT"/>
          </a:p>
        </p:txBody>
      </p:sp>
      <p:sp>
        <p:nvSpPr>
          <p:cNvPr id="5" name="Title 1"/>
          <p:cNvSpPr>
            <a:spLocks noGrp="1"/>
          </p:cNvSpPr>
          <p:nvPr>
            <p:ph type="title"/>
          </p:nvPr>
        </p:nvSpPr>
        <p:spPr>
          <a:xfrm>
            <a:off x="905933" y="10923"/>
            <a:ext cx="8229600" cy="1143000"/>
          </a:xfrm>
          <a:solidFill>
            <a:srgbClr val="EBF6F9"/>
          </a:solidFill>
        </p:spPr>
        <p:txBody>
          <a:bodyPr>
            <a:normAutofit/>
          </a:bodyPr>
          <a:lstStyle/>
          <a:p>
            <a:r>
              <a:rPr lang="en-TT" sz="2800" b="1" dirty="0" smtClean="0">
                <a:latin typeface="Times New Roman" pitchFamily="18" charset="0"/>
                <a:cs typeface="Times New Roman" pitchFamily="18" charset="0"/>
              </a:rPr>
              <a:t>CASE STUDY FINDINGS</a:t>
            </a:r>
            <a:endParaRPr lang="en-TT" sz="2800" b="1" dirty="0">
              <a:latin typeface="Times New Roman" pitchFamily="18" charset="0"/>
              <a:cs typeface="Times New Roman"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graphicFrame>
        <p:nvGraphicFramePr>
          <p:cNvPr id="9" name="Content Placeholder 8"/>
          <p:cNvGraphicFramePr>
            <a:graphicFrameLocks noGrp="1"/>
          </p:cNvGraphicFramePr>
          <p:nvPr>
            <p:ph idx="1"/>
            <p:extLst>
              <p:ext uri="{D42A27DB-BD31-4B8C-83A1-F6EECF244321}">
                <p14:modId xmlns:p14="http://schemas.microsoft.com/office/powerpoint/2010/main" val="3145705716"/>
              </p:ext>
            </p:extLst>
          </p:nvPr>
        </p:nvGraphicFramePr>
        <p:xfrm>
          <a:off x="905933" y="1268761"/>
          <a:ext cx="7626507" cy="5391366"/>
        </p:xfrm>
        <a:graphic>
          <a:graphicData uri="http://schemas.openxmlformats.org/drawingml/2006/table">
            <a:tbl>
              <a:tblPr firstRow="1" firstCol="1" bandRow="1"/>
              <a:tblGrid>
                <a:gridCol w="3118303"/>
                <a:gridCol w="1502463"/>
                <a:gridCol w="1503278"/>
                <a:gridCol w="1502463"/>
              </a:tblGrid>
              <a:tr h="318537">
                <a:tc>
                  <a:txBody>
                    <a:bodyPr/>
                    <a:lstStyle/>
                    <a:p>
                      <a:pPr algn="ctr">
                        <a:lnSpc>
                          <a:spcPct val="107000"/>
                        </a:lnSpc>
                        <a:spcAft>
                          <a:spcPts val="0"/>
                        </a:spcAft>
                      </a:pPr>
                      <a:r>
                        <a:rPr lang="en-GB" sz="1400" b="1" dirty="0">
                          <a:effectLst/>
                          <a:latin typeface="Times New Roman" panose="02020603050405020304" pitchFamily="18" charset="0"/>
                          <a:ea typeface="Calibri" panose="020F0502020204030204" pitchFamily="34" charset="0"/>
                          <a:cs typeface="Times New Roman" panose="02020603050405020304" pitchFamily="18" charset="0"/>
                        </a:rPr>
                        <a:t>Case Study Questions</a:t>
                      </a:r>
                      <a:endParaRPr lang="en-T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r>
                        <a:rPr lang="en-GB" sz="1400" b="1">
                          <a:effectLst/>
                          <a:latin typeface="Times New Roman" panose="02020603050405020304" pitchFamily="18" charset="0"/>
                          <a:ea typeface="Calibri" panose="020F0502020204030204" pitchFamily="34" charset="0"/>
                          <a:cs typeface="Times New Roman" panose="02020603050405020304" pitchFamily="18" charset="0"/>
                        </a:rPr>
                        <a:t>Case Study 1 </a:t>
                      </a:r>
                      <a:r>
                        <a:rPr lang="en-GB" sz="1400">
                          <a:effectLst/>
                          <a:latin typeface="Times New Roman" panose="02020603050405020304" pitchFamily="18" charset="0"/>
                          <a:ea typeface="Calibri" panose="020F0502020204030204" pitchFamily="34" charset="0"/>
                          <a:cs typeface="Times New Roman" panose="02020603050405020304" pitchFamily="18" charset="0"/>
                        </a:rPr>
                        <a:t>[14]</a:t>
                      </a:r>
                      <a:endParaRPr lang="en-T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r>
                        <a:rPr lang="en-GB" sz="1400" b="1">
                          <a:effectLst/>
                          <a:latin typeface="Times New Roman" panose="02020603050405020304" pitchFamily="18" charset="0"/>
                          <a:ea typeface="Calibri" panose="020F0502020204030204" pitchFamily="34" charset="0"/>
                          <a:cs typeface="Times New Roman" panose="02020603050405020304" pitchFamily="18" charset="0"/>
                        </a:rPr>
                        <a:t>Case Study 2 </a:t>
                      </a:r>
                      <a:r>
                        <a:rPr lang="en-GB" sz="1400">
                          <a:effectLst/>
                          <a:latin typeface="Times New Roman" panose="02020603050405020304" pitchFamily="18" charset="0"/>
                          <a:ea typeface="Calibri" panose="020F0502020204030204" pitchFamily="34" charset="0"/>
                          <a:cs typeface="Times New Roman" panose="02020603050405020304" pitchFamily="18" charset="0"/>
                        </a:rPr>
                        <a:t>[15]</a:t>
                      </a:r>
                      <a:endParaRPr lang="en-T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r>
                        <a:rPr lang="en-GB" sz="1400" b="1">
                          <a:effectLst/>
                          <a:latin typeface="Times New Roman" panose="02020603050405020304" pitchFamily="18" charset="0"/>
                          <a:ea typeface="Calibri" panose="020F0502020204030204" pitchFamily="34" charset="0"/>
                          <a:cs typeface="Times New Roman" panose="02020603050405020304" pitchFamily="18" charset="0"/>
                        </a:rPr>
                        <a:t>Case Study 3 </a:t>
                      </a:r>
                      <a:r>
                        <a:rPr lang="en-GB" sz="1400">
                          <a:effectLst/>
                          <a:latin typeface="Times New Roman" panose="02020603050405020304" pitchFamily="18" charset="0"/>
                          <a:ea typeface="Calibri" panose="020F0502020204030204" pitchFamily="34" charset="0"/>
                          <a:cs typeface="Times New Roman" panose="02020603050405020304" pitchFamily="18" charset="0"/>
                        </a:rPr>
                        <a:t>[16]</a:t>
                      </a:r>
                      <a:endParaRPr lang="en-T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54334">
                <a:tc>
                  <a:txBody>
                    <a:bodyPr/>
                    <a:lstStyle/>
                    <a:p>
                      <a:pPr algn="just">
                        <a:lnSpc>
                          <a:spcPct val="107000"/>
                        </a:lnSpc>
                        <a:spcAft>
                          <a:spcPts val="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Was a JHA and RA prepared for the works?</a:t>
                      </a:r>
                      <a:endParaRPr lang="en-T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a:effectLst/>
                          <a:latin typeface="Times New Roman" panose="02020603050405020304" pitchFamily="18" charset="0"/>
                          <a:ea typeface="Calibri" panose="020F0502020204030204" pitchFamily="34" charset="0"/>
                          <a:cs typeface="Times New Roman" panose="02020603050405020304" pitchFamily="18" charset="0"/>
                        </a:rPr>
                        <a:t>√</a:t>
                      </a:r>
                      <a:endParaRPr lang="en-T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a:effectLst/>
                          <a:latin typeface="Times New Roman" panose="02020603050405020304" pitchFamily="18" charset="0"/>
                          <a:ea typeface="Calibri" panose="020F0502020204030204" pitchFamily="34" charset="0"/>
                          <a:cs typeface="Times New Roman" panose="02020603050405020304" pitchFamily="18" charset="0"/>
                        </a:rPr>
                        <a:t>√</a:t>
                      </a:r>
                      <a:endParaRPr lang="en-T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a:effectLst/>
                          <a:latin typeface="Times New Roman" panose="02020603050405020304" pitchFamily="18" charset="0"/>
                          <a:ea typeface="Calibri" panose="020F0502020204030204" pitchFamily="34" charset="0"/>
                          <a:cs typeface="Times New Roman" panose="02020603050405020304" pitchFamily="18" charset="0"/>
                        </a:rPr>
                        <a:t>√</a:t>
                      </a:r>
                      <a:endParaRPr lang="en-T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67">
                <a:tc>
                  <a:txBody>
                    <a:bodyPr/>
                    <a:lstStyle/>
                    <a:p>
                      <a:pPr algn="just">
                        <a:lnSpc>
                          <a:spcPct val="107000"/>
                        </a:lnSpc>
                        <a:spcAft>
                          <a:spcPts val="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Were these documents prepared on the same day of the works?</a:t>
                      </a:r>
                      <a:endParaRPr lang="en-T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a:effectLst/>
                          <a:latin typeface="Times New Roman" panose="02020603050405020304" pitchFamily="18" charset="0"/>
                          <a:ea typeface="Calibri" panose="020F0502020204030204" pitchFamily="34" charset="0"/>
                          <a:cs typeface="Times New Roman" panose="02020603050405020304" pitchFamily="18" charset="0"/>
                        </a:rPr>
                        <a:t>√</a:t>
                      </a:r>
                      <a:endParaRPr lang="en-T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a:effectLst/>
                          <a:latin typeface="Times New Roman" panose="02020603050405020304" pitchFamily="18" charset="0"/>
                          <a:ea typeface="Calibri" panose="020F0502020204030204" pitchFamily="34" charset="0"/>
                          <a:cs typeface="Times New Roman" panose="02020603050405020304" pitchFamily="18" charset="0"/>
                        </a:rPr>
                        <a:t>√</a:t>
                      </a:r>
                      <a:endParaRPr lang="en-T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a:effectLst/>
                          <a:latin typeface="Times New Roman" panose="02020603050405020304" pitchFamily="18" charset="0"/>
                          <a:ea typeface="Calibri" panose="020F0502020204030204" pitchFamily="34" charset="0"/>
                          <a:cs typeface="Times New Roman" panose="02020603050405020304" pitchFamily="18" charset="0"/>
                        </a:rPr>
                        <a:t>√</a:t>
                      </a:r>
                      <a:endParaRPr lang="en-T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67">
                <a:tc>
                  <a:txBody>
                    <a:bodyPr/>
                    <a:lstStyle/>
                    <a:p>
                      <a:pPr algn="just">
                        <a:lnSpc>
                          <a:spcPct val="107000"/>
                        </a:lnSpc>
                        <a:spcAft>
                          <a:spcPts val="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Did the construction manager or site superintendent prepare these documents?</a:t>
                      </a:r>
                      <a:endParaRPr lang="en-T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a:effectLst/>
                          <a:latin typeface="Times New Roman" panose="02020603050405020304" pitchFamily="18" charset="0"/>
                          <a:ea typeface="Calibri" panose="020F0502020204030204" pitchFamily="34" charset="0"/>
                          <a:cs typeface="Times New Roman" panose="02020603050405020304" pitchFamily="18" charset="0"/>
                        </a:rPr>
                        <a:t>√</a:t>
                      </a:r>
                      <a:endParaRPr lang="en-T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a:effectLst/>
                          <a:latin typeface="Times New Roman" panose="02020603050405020304" pitchFamily="18" charset="0"/>
                          <a:ea typeface="Calibri" panose="020F0502020204030204" pitchFamily="34" charset="0"/>
                          <a:cs typeface="Times New Roman" panose="02020603050405020304" pitchFamily="18" charset="0"/>
                        </a:rPr>
                        <a:t>X</a:t>
                      </a:r>
                      <a:endParaRPr lang="en-T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a:effectLst/>
                          <a:latin typeface="Times New Roman" panose="02020603050405020304" pitchFamily="18" charset="0"/>
                          <a:ea typeface="Calibri" panose="020F0502020204030204" pitchFamily="34" charset="0"/>
                          <a:cs typeface="Times New Roman" panose="02020603050405020304" pitchFamily="18" charset="0"/>
                        </a:rPr>
                        <a:t>√</a:t>
                      </a:r>
                      <a:endParaRPr lang="en-T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3002">
                <a:tc>
                  <a:txBody>
                    <a:bodyPr/>
                    <a:lstStyle/>
                    <a:p>
                      <a:pPr algn="just">
                        <a:lnSpc>
                          <a:spcPct val="107000"/>
                        </a:lnSpc>
                        <a:spcAft>
                          <a:spcPts val="0"/>
                        </a:spcAft>
                      </a:pPr>
                      <a:r>
                        <a:rPr lang="en-GB" sz="1400" dirty="0">
                          <a:effectLst/>
                          <a:latin typeface="Times New Roman" panose="02020603050405020304" pitchFamily="18" charset="0"/>
                          <a:ea typeface="Calibri" panose="020F0502020204030204" pitchFamily="34" charset="0"/>
                          <a:cs typeface="Times New Roman" panose="02020603050405020304" pitchFamily="18" charset="0"/>
                        </a:rPr>
                        <a:t>Was there any specific training for JHA and RA preparation for the person/persons preparing these documents?</a:t>
                      </a:r>
                      <a:endParaRPr lang="en-T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dirty="0">
                          <a:effectLst/>
                          <a:latin typeface="Times New Roman" panose="02020603050405020304" pitchFamily="18" charset="0"/>
                          <a:ea typeface="Calibri" panose="020F0502020204030204" pitchFamily="34" charset="0"/>
                          <a:cs typeface="Times New Roman" panose="02020603050405020304" pitchFamily="18" charset="0"/>
                        </a:rPr>
                        <a:t>X</a:t>
                      </a:r>
                      <a:endParaRPr lang="en-T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a:effectLst/>
                          <a:latin typeface="Times New Roman" panose="02020603050405020304" pitchFamily="18" charset="0"/>
                          <a:ea typeface="Calibri" panose="020F0502020204030204" pitchFamily="34" charset="0"/>
                          <a:cs typeface="Times New Roman" panose="02020603050405020304" pitchFamily="18" charset="0"/>
                        </a:rPr>
                        <a:t>X</a:t>
                      </a:r>
                      <a:endParaRPr lang="en-T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a:effectLst/>
                          <a:latin typeface="Times New Roman" panose="02020603050405020304" pitchFamily="18" charset="0"/>
                          <a:ea typeface="Calibri" panose="020F0502020204030204" pitchFamily="34" charset="0"/>
                          <a:cs typeface="Times New Roman" panose="02020603050405020304" pitchFamily="18" charset="0"/>
                        </a:rPr>
                        <a:t>X</a:t>
                      </a:r>
                      <a:endParaRPr lang="en-T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67">
                <a:tc>
                  <a:txBody>
                    <a:bodyPr/>
                    <a:lstStyle/>
                    <a:p>
                      <a:pPr algn="just">
                        <a:lnSpc>
                          <a:spcPct val="107000"/>
                        </a:lnSpc>
                        <a:spcAft>
                          <a:spcPts val="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Did the JHA and RA capture site specific hazards?</a:t>
                      </a:r>
                      <a:endParaRPr lang="en-T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dirty="0">
                          <a:effectLst/>
                          <a:latin typeface="Times New Roman" panose="02020603050405020304" pitchFamily="18" charset="0"/>
                          <a:ea typeface="Calibri" panose="020F0502020204030204" pitchFamily="34" charset="0"/>
                          <a:cs typeface="Times New Roman" panose="02020603050405020304" pitchFamily="18" charset="0"/>
                        </a:rPr>
                        <a:t>X</a:t>
                      </a:r>
                      <a:endParaRPr lang="en-T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a:effectLst/>
                          <a:latin typeface="Times New Roman" panose="02020603050405020304" pitchFamily="18" charset="0"/>
                          <a:ea typeface="Calibri" panose="020F0502020204030204" pitchFamily="34" charset="0"/>
                          <a:cs typeface="Times New Roman" panose="02020603050405020304" pitchFamily="18" charset="0"/>
                        </a:rPr>
                        <a:t>X</a:t>
                      </a:r>
                      <a:endParaRPr lang="en-T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a:effectLst/>
                          <a:latin typeface="Times New Roman" panose="02020603050405020304" pitchFamily="18" charset="0"/>
                          <a:ea typeface="Calibri" panose="020F0502020204030204" pitchFamily="34" charset="0"/>
                          <a:cs typeface="Times New Roman" panose="02020603050405020304" pitchFamily="18" charset="0"/>
                        </a:rPr>
                        <a:t>√</a:t>
                      </a:r>
                      <a:endParaRPr lang="en-T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3002">
                <a:tc>
                  <a:txBody>
                    <a:bodyPr/>
                    <a:lstStyle/>
                    <a:p>
                      <a:pPr algn="just">
                        <a:lnSpc>
                          <a:spcPct val="107000"/>
                        </a:lnSpc>
                        <a:spcAft>
                          <a:spcPts val="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Was there any unforeseen hazard/hazards that affected either the labour, material or equipment resources? </a:t>
                      </a:r>
                      <a:endParaRPr lang="en-T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T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T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a:effectLst/>
                          <a:latin typeface="Times New Roman" panose="02020603050405020304" pitchFamily="18" charset="0"/>
                          <a:ea typeface="Calibri" panose="020F0502020204030204" pitchFamily="34" charset="0"/>
                          <a:cs typeface="Times New Roman" panose="02020603050405020304" pitchFamily="18" charset="0"/>
                        </a:rPr>
                        <a:t>√</a:t>
                      </a:r>
                      <a:endParaRPr lang="en-T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67">
                <a:tc>
                  <a:txBody>
                    <a:bodyPr/>
                    <a:lstStyle/>
                    <a:p>
                      <a:pPr algn="just">
                        <a:lnSpc>
                          <a:spcPct val="107000"/>
                        </a:lnSpc>
                        <a:spcAft>
                          <a:spcPts val="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If yes, did the hazard/hazards have a cost impact on the resources?</a:t>
                      </a:r>
                      <a:endParaRPr lang="en-T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a:effectLst/>
                          <a:latin typeface="Times New Roman" panose="02020603050405020304" pitchFamily="18" charset="0"/>
                          <a:ea typeface="Calibri" panose="020F0502020204030204" pitchFamily="34" charset="0"/>
                          <a:cs typeface="Times New Roman" panose="02020603050405020304" pitchFamily="18" charset="0"/>
                        </a:rPr>
                        <a:t>√</a:t>
                      </a:r>
                      <a:endParaRPr lang="en-T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T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T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334">
                <a:tc>
                  <a:txBody>
                    <a:bodyPr/>
                    <a:lstStyle/>
                    <a:p>
                      <a:pPr algn="just">
                        <a:lnSpc>
                          <a:spcPct val="107000"/>
                        </a:lnSpc>
                        <a:spcAft>
                          <a:spcPts val="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Was the resource labour or material?</a:t>
                      </a:r>
                      <a:endParaRPr lang="en-T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a:effectLst/>
                          <a:latin typeface="Times New Roman" panose="02020603050405020304" pitchFamily="18" charset="0"/>
                          <a:ea typeface="Calibri" panose="020F0502020204030204" pitchFamily="34" charset="0"/>
                          <a:cs typeface="Times New Roman" panose="02020603050405020304" pitchFamily="18" charset="0"/>
                        </a:rPr>
                        <a:t>√</a:t>
                      </a:r>
                      <a:endParaRPr lang="en-T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a:effectLst/>
                          <a:latin typeface="Times New Roman" panose="02020603050405020304" pitchFamily="18" charset="0"/>
                          <a:ea typeface="Calibri" panose="020F0502020204030204" pitchFamily="34" charset="0"/>
                          <a:cs typeface="Times New Roman" panose="02020603050405020304" pitchFamily="18" charset="0"/>
                        </a:rPr>
                        <a:t>X</a:t>
                      </a:r>
                      <a:endParaRPr lang="en-T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T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67">
                <a:tc>
                  <a:txBody>
                    <a:bodyPr/>
                    <a:lstStyle/>
                    <a:p>
                      <a:pPr algn="just">
                        <a:lnSpc>
                          <a:spcPct val="107000"/>
                        </a:lnSpc>
                        <a:spcAft>
                          <a:spcPts val="0"/>
                        </a:spcAft>
                      </a:pPr>
                      <a:r>
                        <a:rPr lang="en-GB" sz="1400">
                          <a:effectLst/>
                          <a:latin typeface="Times New Roman" panose="02020603050405020304" pitchFamily="18" charset="0"/>
                          <a:ea typeface="Calibri" panose="020F0502020204030204" pitchFamily="34" charset="0"/>
                          <a:cs typeface="Times New Roman" panose="02020603050405020304" pitchFamily="18" charset="0"/>
                        </a:rPr>
                        <a:t>In hindsight, was the JHA and RA effectively prepared for the safe execution of the works?</a:t>
                      </a:r>
                      <a:endParaRPr lang="en-T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a:effectLst/>
                          <a:latin typeface="Times New Roman" panose="02020603050405020304" pitchFamily="18" charset="0"/>
                          <a:ea typeface="Calibri" panose="020F0502020204030204" pitchFamily="34" charset="0"/>
                          <a:cs typeface="Times New Roman" panose="02020603050405020304" pitchFamily="18" charset="0"/>
                        </a:rPr>
                        <a:t>X</a:t>
                      </a:r>
                      <a:endParaRPr lang="en-T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a:effectLst/>
                          <a:latin typeface="Times New Roman" panose="02020603050405020304" pitchFamily="18" charset="0"/>
                          <a:ea typeface="Calibri" panose="020F0502020204030204" pitchFamily="34" charset="0"/>
                          <a:cs typeface="Times New Roman" panose="02020603050405020304" pitchFamily="18" charset="0"/>
                        </a:rPr>
                        <a:t>X</a:t>
                      </a:r>
                      <a:endParaRPr lang="en-TT"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400" b="1" dirty="0">
                          <a:effectLst/>
                          <a:latin typeface="Times New Roman" panose="02020603050405020304" pitchFamily="18" charset="0"/>
                          <a:ea typeface="Calibri" panose="020F0502020204030204" pitchFamily="34" charset="0"/>
                          <a:cs typeface="Times New Roman" panose="02020603050405020304" pitchFamily="18" charset="0"/>
                        </a:rPr>
                        <a:t>X</a:t>
                      </a:r>
                      <a:endParaRPr lang="en-T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50981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785395"/>
          </a:xfrm>
        </p:spPr>
        <p:txBody>
          <a:bodyPr>
            <a:normAutofit lnSpcReduction="10000"/>
          </a:bodyPr>
          <a:lstStyle/>
          <a:p>
            <a:pPr algn="just"/>
            <a:r>
              <a:rPr lang="en-GB" sz="2200" dirty="0"/>
              <a:t>The cost impacts that had the most influence on the hazards were labour, material and equipment respectively. Although the results were close, this is understandable as labour is generally seen as the hardest resource to manage because of the human factor. </a:t>
            </a:r>
            <a:endParaRPr lang="en-GB" sz="2200" dirty="0" smtClean="0"/>
          </a:p>
          <a:p>
            <a:pPr algn="just"/>
            <a:endParaRPr lang="en-GB" sz="2200" dirty="0"/>
          </a:p>
          <a:p>
            <a:pPr algn="just"/>
            <a:r>
              <a:rPr lang="en-GB" sz="2400" dirty="0"/>
              <a:t>Electricity, mechanical and body mechanics had the biggest average impact on cost respectively. It should be noted that the hazards identified in the JHA and RA were not site specific.  </a:t>
            </a:r>
            <a:endParaRPr lang="en-TT" sz="2400" dirty="0"/>
          </a:p>
          <a:p>
            <a:pPr algn="just"/>
            <a:endParaRPr lang="en-TT" sz="2200" dirty="0" smtClean="0"/>
          </a:p>
          <a:p>
            <a:pPr algn="just"/>
            <a:r>
              <a:rPr lang="en-GB" sz="2400" dirty="0"/>
              <a:t>Locally there is doubt about the effectiveness of the JHA and RA documents for building services installation. One reason for this can be attributed to the subjective nature in the preparation and administration of these documents. </a:t>
            </a:r>
            <a:endParaRPr lang="en-TT" sz="2400" dirty="0"/>
          </a:p>
          <a:p>
            <a:pPr algn="just"/>
            <a:endParaRPr lang="en-TT" sz="2200" dirty="0"/>
          </a:p>
          <a:p>
            <a:endParaRPr lang="en-TT" dirty="0"/>
          </a:p>
        </p:txBody>
      </p:sp>
      <p:sp>
        <p:nvSpPr>
          <p:cNvPr id="4" name="Footer Placeholder 3"/>
          <p:cNvSpPr>
            <a:spLocks noGrp="1"/>
          </p:cNvSpPr>
          <p:nvPr>
            <p:ph type="ftr" sz="quarter" idx="11"/>
          </p:nvPr>
        </p:nvSpPr>
        <p:spPr/>
        <p:txBody>
          <a:bodyPr/>
          <a:lstStyle/>
          <a:p>
            <a:r>
              <a:rPr lang="en-TT" smtClean="0"/>
              <a:t>IConETech-2020, Faculty of Engineering, The UWI, St. Augustine, Trinidad and Tobago</a:t>
            </a:r>
            <a:endParaRPr lang="en-TT"/>
          </a:p>
        </p:txBody>
      </p:sp>
      <p:sp>
        <p:nvSpPr>
          <p:cNvPr id="5" name="Title 1"/>
          <p:cNvSpPr>
            <a:spLocks noGrp="1"/>
          </p:cNvSpPr>
          <p:nvPr>
            <p:ph type="title"/>
          </p:nvPr>
        </p:nvSpPr>
        <p:spPr>
          <a:xfrm>
            <a:off x="914400" y="0"/>
            <a:ext cx="8229600" cy="1143000"/>
          </a:xfrm>
          <a:solidFill>
            <a:srgbClr val="EBF6F9"/>
          </a:solidFill>
        </p:spPr>
        <p:txBody>
          <a:bodyPr>
            <a:normAutofit/>
          </a:bodyPr>
          <a:lstStyle/>
          <a:p>
            <a:r>
              <a:rPr lang="en-TT" sz="2800" b="1" dirty="0" smtClean="0">
                <a:latin typeface="Times New Roman" pitchFamily="18" charset="0"/>
                <a:cs typeface="Times New Roman" pitchFamily="18" charset="0"/>
              </a:rPr>
              <a:t>CONCLUSION</a:t>
            </a:r>
            <a:endParaRPr lang="en-TT" sz="2800" b="1" dirty="0">
              <a:latin typeface="Times New Roman" pitchFamily="18" charset="0"/>
              <a:cs typeface="Times New Roman"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9340961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7868"/>
            <a:ext cx="9143999" cy="1137574"/>
          </a:xfrm>
          <a:solidFill>
            <a:srgbClr val="EBF6F9"/>
          </a:solidFill>
        </p:spPr>
        <p:txBody>
          <a:bodyPr>
            <a:normAutofit/>
          </a:bodyPr>
          <a:lstStyle/>
          <a:p>
            <a:r>
              <a:rPr lang="en-TT" sz="2800" b="1" dirty="0">
                <a:latin typeface="Times New Roman" pitchFamily="18" charset="0"/>
                <a:cs typeface="Times New Roman" pitchFamily="18" charset="0"/>
              </a:rPr>
              <a:t>REFERENCES</a:t>
            </a:r>
          </a:p>
        </p:txBody>
      </p:sp>
      <p:sp>
        <p:nvSpPr>
          <p:cNvPr id="3" name="Subtitle 2"/>
          <p:cNvSpPr>
            <a:spLocks noGrp="1"/>
          </p:cNvSpPr>
          <p:nvPr>
            <p:ph idx="1"/>
          </p:nvPr>
        </p:nvSpPr>
        <p:spPr>
          <a:xfrm>
            <a:off x="457200" y="1155442"/>
            <a:ext cx="8229600" cy="4970721"/>
          </a:xfrm>
        </p:spPr>
        <p:txBody>
          <a:bodyPr>
            <a:normAutofit fontScale="55000" lnSpcReduction="20000"/>
          </a:bodyPr>
          <a:lstStyle/>
          <a:p>
            <a:r>
              <a:rPr lang="en-GB" sz="2700" dirty="0"/>
              <a:t>[1] </a:t>
            </a:r>
            <a:r>
              <a:rPr lang="en-GB" sz="2700" dirty="0" err="1"/>
              <a:t>Forteza</a:t>
            </a:r>
            <a:r>
              <a:rPr lang="en-GB" sz="2700" dirty="0"/>
              <a:t> Francisco., J., Albert </a:t>
            </a:r>
            <a:r>
              <a:rPr lang="en-GB" sz="2700" dirty="0" err="1"/>
              <a:t>Sese</a:t>
            </a:r>
            <a:r>
              <a:rPr lang="en-GB" sz="2700" dirty="0"/>
              <a:t>., and Jose M. </a:t>
            </a:r>
            <a:r>
              <a:rPr lang="en-GB" sz="2700" dirty="0" err="1"/>
              <a:t>Carretero</a:t>
            </a:r>
            <a:r>
              <a:rPr lang="en-GB" sz="2700" dirty="0"/>
              <a:t>-Gomez. 2016. “CONSTRAT. Construction Sites Risk Assessment Tools.” </a:t>
            </a:r>
            <a:r>
              <a:rPr lang="en-GB" sz="2700" i="1" dirty="0"/>
              <a:t>Safety Science</a:t>
            </a:r>
            <a:r>
              <a:rPr lang="en-GB" sz="2700" dirty="0"/>
              <a:t>.  </a:t>
            </a:r>
            <a:r>
              <a:rPr lang="en-GB" sz="2700" u="sng" dirty="0">
                <a:hlinkClick r:id="rId3"/>
              </a:rPr>
              <a:t>http://dx.doi.org/10.1016/j.ssci.2016.07.012</a:t>
            </a:r>
            <a:r>
              <a:rPr lang="en-GB" sz="2700" dirty="0"/>
              <a:t>.</a:t>
            </a:r>
            <a:endParaRPr lang="en-TT" sz="2700" dirty="0"/>
          </a:p>
          <a:p>
            <a:r>
              <a:rPr lang="en-GB" sz="2700" dirty="0"/>
              <a:t>[2] Perlman., </a:t>
            </a:r>
            <a:r>
              <a:rPr lang="en-GB" sz="2700" dirty="0" err="1"/>
              <a:t>Amotz</a:t>
            </a:r>
            <a:r>
              <a:rPr lang="en-GB" sz="2700" dirty="0"/>
              <a:t>., Rafael Sacks., and Ronen Barak. 2013. “Hazard recognition and risk perception in construction.” </a:t>
            </a:r>
            <a:r>
              <a:rPr lang="en-GB" sz="2700" i="1" dirty="0"/>
              <a:t>Safety Science.</a:t>
            </a:r>
            <a:r>
              <a:rPr lang="en-GB" sz="2700" dirty="0"/>
              <a:t> http://dx.doi.org/10.1016/j.ssci.2013.11.019.</a:t>
            </a:r>
            <a:endParaRPr lang="en-TT" sz="2700" dirty="0"/>
          </a:p>
          <a:p>
            <a:r>
              <a:rPr lang="en-GB" sz="2700" dirty="0"/>
              <a:t>[3] Fung., Ivan W.H., Vivian W.Y. Tam., Tommy Y. Lo., and Lori L.H. Lu. 2009. “Developing a Risk Assessment Model for construction safety.” </a:t>
            </a:r>
            <a:r>
              <a:rPr lang="en-GB" sz="2700" i="1" dirty="0"/>
              <a:t>International Journal of Project Management</a:t>
            </a:r>
            <a:r>
              <a:rPr lang="en-GB" sz="2700" dirty="0"/>
              <a:t>. doi:10.1016/j.ijproman.2009.09.006.</a:t>
            </a:r>
            <a:endParaRPr lang="en-TT" sz="2700" dirty="0"/>
          </a:p>
          <a:p>
            <a:r>
              <a:rPr lang="en-GB" sz="2700" dirty="0"/>
              <a:t>[4] </a:t>
            </a:r>
            <a:r>
              <a:rPr lang="en-GB" sz="2700" dirty="0" err="1"/>
              <a:t>Taroum</a:t>
            </a:r>
            <a:r>
              <a:rPr lang="en-GB" sz="2700" dirty="0"/>
              <a:t>., </a:t>
            </a:r>
            <a:r>
              <a:rPr lang="en-GB" sz="2700" dirty="0" err="1"/>
              <a:t>Abdulmaten</a:t>
            </a:r>
            <a:r>
              <a:rPr lang="en-GB" sz="2700" dirty="0"/>
              <a:t>. 2013. “Towards a better modelling and assessment of construction risk: Insights from a literature view.” </a:t>
            </a:r>
            <a:r>
              <a:rPr lang="en-GB" sz="2700" i="1" dirty="0"/>
              <a:t>International Journal of Project Management</a:t>
            </a:r>
            <a:r>
              <a:rPr lang="en-GB" sz="2700" dirty="0"/>
              <a:t>.  </a:t>
            </a:r>
            <a:r>
              <a:rPr lang="en-GB" sz="2700" u="sng" dirty="0">
                <a:hlinkClick r:id="rId4"/>
              </a:rPr>
              <a:t>http://dx.doi.org/10.1016/j.ijproman.2013.03.004</a:t>
            </a:r>
            <a:r>
              <a:rPr lang="en-GB" sz="2700" dirty="0"/>
              <a:t>. </a:t>
            </a:r>
            <a:endParaRPr lang="en-TT" sz="2700" dirty="0"/>
          </a:p>
          <a:p>
            <a:r>
              <a:rPr lang="en-GB" sz="2700" dirty="0"/>
              <a:t>[5] Pinto., Abel., Isabel L </a:t>
            </a:r>
            <a:r>
              <a:rPr lang="en-GB" sz="2700" dirty="0" err="1"/>
              <a:t>Nunes</a:t>
            </a:r>
            <a:r>
              <a:rPr lang="en-GB" sz="2700" dirty="0"/>
              <a:t>., and Rita A </a:t>
            </a:r>
            <a:r>
              <a:rPr lang="en-GB" sz="2700" dirty="0" err="1"/>
              <a:t>Ribero</a:t>
            </a:r>
            <a:r>
              <a:rPr lang="en-GB" sz="2700" dirty="0"/>
              <a:t>. 2011. “Occupational risk assessment in construction industry – Overview and reflection.” </a:t>
            </a:r>
            <a:r>
              <a:rPr lang="en-GB" sz="2700" i="1" dirty="0"/>
              <a:t>Safety Science.</a:t>
            </a:r>
            <a:r>
              <a:rPr lang="en-GB" sz="2700" dirty="0"/>
              <a:t> doi:10.1016/j.ssci.2011.01.003.</a:t>
            </a:r>
            <a:endParaRPr lang="en-TT" sz="2700" dirty="0"/>
          </a:p>
          <a:p>
            <a:r>
              <a:rPr lang="en-GB" sz="2700" dirty="0"/>
              <a:t>[6] </a:t>
            </a:r>
            <a:r>
              <a:rPr lang="en-GB" sz="2700" dirty="0" err="1"/>
              <a:t>Uff</a:t>
            </a:r>
            <a:r>
              <a:rPr lang="en-GB" sz="2700" dirty="0"/>
              <a:t>, John, and Desmond </a:t>
            </a:r>
            <a:r>
              <a:rPr lang="en-GB" sz="2700" dirty="0" err="1"/>
              <a:t>Thornhill</a:t>
            </a:r>
            <a:r>
              <a:rPr lang="en-GB" sz="2700" dirty="0"/>
              <a:t>. 2010. Report of the Commission of Enquiry into the Construction Sector Trinidad and Tobago.</a:t>
            </a:r>
            <a:endParaRPr lang="en-TT" sz="2700" dirty="0"/>
          </a:p>
          <a:p>
            <a:r>
              <a:rPr lang="en-GB" sz="2700" dirty="0"/>
              <a:t>[7] Harrington., David., Barbara </a:t>
            </a:r>
            <a:r>
              <a:rPr lang="en-GB" sz="2700" dirty="0" err="1"/>
              <a:t>Materna</a:t>
            </a:r>
            <a:r>
              <a:rPr lang="en-GB" sz="2700" dirty="0"/>
              <a:t>., Jim </a:t>
            </a:r>
            <a:r>
              <a:rPr lang="en-GB" sz="2700" dirty="0" err="1"/>
              <a:t>Vannoy</a:t>
            </a:r>
            <a:r>
              <a:rPr lang="en-GB" sz="2700" dirty="0"/>
              <a:t>., and Peter </a:t>
            </a:r>
            <a:r>
              <a:rPr lang="en-GB" sz="2700" dirty="0" err="1"/>
              <a:t>Scholz</a:t>
            </a:r>
            <a:r>
              <a:rPr lang="en-GB" sz="2700" dirty="0"/>
              <a:t>. 2009. </a:t>
            </a:r>
            <a:r>
              <a:rPr lang="en-GB" sz="2700" i="1" dirty="0"/>
              <a:t>“Conducting Effective Tailgate Trainings.” </a:t>
            </a:r>
            <a:r>
              <a:rPr lang="en-GB" sz="2700" dirty="0"/>
              <a:t>Health Promotion Practice. July 2009 Vol. 10, No. 3, 359-369                              DOI: 10.1177/1524839907307885 ©2009 Society for Public Health Education</a:t>
            </a:r>
            <a:r>
              <a:rPr lang="en-GB" sz="2700" dirty="0" smtClean="0"/>
              <a:t>.</a:t>
            </a:r>
          </a:p>
          <a:p>
            <a:r>
              <a:rPr lang="en-GB" sz="2700" dirty="0"/>
              <a:t>[8] Park., </a:t>
            </a:r>
            <a:r>
              <a:rPr lang="en-GB" sz="2700" dirty="0" err="1"/>
              <a:t>Jee</a:t>
            </a:r>
            <a:r>
              <a:rPr lang="en-GB" sz="2700" dirty="0"/>
              <a:t> </a:t>
            </a:r>
            <a:r>
              <a:rPr lang="en-GB" sz="2700" dirty="0" err="1"/>
              <a:t>Woong</a:t>
            </a:r>
            <a:r>
              <a:rPr lang="en-GB" sz="2700" dirty="0"/>
              <a:t>., Yong K. Cho., and Ali </a:t>
            </a:r>
            <a:r>
              <a:rPr lang="en-GB" sz="2700" dirty="0" err="1"/>
              <a:t>Khodabandelu</a:t>
            </a:r>
            <a:r>
              <a:rPr lang="en-GB" sz="2700" dirty="0"/>
              <a:t>. 2018. “Sensor-Based Safety Performance Assessment of Individual Construction Workers.” MDPI Journal – Sensors 18, 3897; doi:10.3390/s18113897.</a:t>
            </a:r>
            <a:endParaRPr lang="en-TT" sz="2700" dirty="0"/>
          </a:p>
          <a:p>
            <a:r>
              <a:rPr lang="en-GB" sz="2700" dirty="0"/>
              <a:t>[9] Patel., D.A., K.D. </a:t>
            </a:r>
            <a:r>
              <a:rPr lang="en-GB" sz="2700" dirty="0" err="1"/>
              <a:t>Kikami</a:t>
            </a:r>
            <a:r>
              <a:rPr lang="en-GB" sz="2700" dirty="0"/>
              <a:t>., and K.N. </a:t>
            </a:r>
            <a:r>
              <a:rPr lang="en-GB" sz="2700" dirty="0" err="1"/>
              <a:t>Jha</a:t>
            </a:r>
            <a:r>
              <a:rPr lang="en-GB" sz="2700" dirty="0"/>
              <a:t>. 2016. </a:t>
            </a:r>
            <a:r>
              <a:rPr lang="en-GB" sz="2700" i="1" dirty="0"/>
              <a:t>“Hazard Assessment Using Consistent Fuzzy Preference Relations Approach.”</a:t>
            </a:r>
            <a:r>
              <a:rPr lang="en-GB" sz="2700" dirty="0"/>
              <a:t> Journal of Construction Engineering and Management, © ASCE, ISSN 0733-9364.</a:t>
            </a:r>
            <a:endParaRPr lang="en-TT" sz="2700" dirty="0"/>
          </a:p>
          <a:p>
            <a:endParaRPr lang="en-TT" sz="2400" dirty="0"/>
          </a:p>
          <a:p>
            <a:pPr>
              <a:lnSpc>
                <a:spcPct val="150000"/>
              </a:lnSpc>
            </a:pPr>
            <a:endParaRPr lang="en-TT"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7086927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785395"/>
          </a:xfrm>
        </p:spPr>
        <p:txBody>
          <a:bodyPr>
            <a:normAutofit fontScale="47500" lnSpcReduction="20000"/>
          </a:bodyPr>
          <a:lstStyle/>
          <a:p>
            <a:r>
              <a:rPr lang="en-GB" dirty="0" smtClean="0"/>
              <a:t>[</a:t>
            </a:r>
            <a:r>
              <a:rPr lang="en-GB" dirty="0"/>
              <a:t>10] </a:t>
            </a:r>
            <a:r>
              <a:rPr lang="en-GB" dirty="0" err="1"/>
              <a:t>Lavanya</a:t>
            </a:r>
            <a:r>
              <a:rPr lang="en-GB" dirty="0"/>
              <a:t>, N., and </a:t>
            </a:r>
            <a:r>
              <a:rPr lang="en-GB" dirty="0" err="1"/>
              <a:t>Malarvizhi</a:t>
            </a:r>
            <a:r>
              <a:rPr lang="en-GB" dirty="0"/>
              <a:t>. 2008. “Risk analysis and management: a vital key to effective project management.” Paper presented at PMI Global Congress 2008 – Asia Pacific, Sydney, New South Wales, Australia. Newtown Square, PA: Project Management Institute.</a:t>
            </a:r>
            <a:endParaRPr lang="en-TT" dirty="0"/>
          </a:p>
          <a:p>
            <a:r>
              <a:rPr lang="en-GB" dirty="0"/>
              <a:t>[11] Albert., Alex., Matthew R. Hallowell., and Brian M. </a:t>
            </a:r>
            <a:r>
              <a:rPr lang="en-GB" dirty="0" err="1"/>
              <a:t>Kleiner</a:t>
            </a:r>
            <a:r>
              <a:rPr lang="en-GB" dirty="0"/>
              <a:t>. 2014. “Experimental field testing of a real-time construction hazard identification and transmission technique.” </a:t>
            </a:r>
            <a:r>
              <a:rPr lang="en-GB" i="1" dirty="0"/>
              <a:t>Construction Management and Economics. </a:t>
            </a:r>
            <a:r>
              <a:rPr lang="en-GB" dirty="0"/>
              <a:t>Vol. 32, No. 10, 1000–1016, </a:t>
            </a:r>
            <a:r>
              <a:rPr lang="en-GB" u="sng" dirty="0">
                <a:hlinkClick r:id="rId2"/>
              </a:rPr>
              <a:t>http://dx.doi.org/10.1080/01446193.2014.929721</a:t>
            </a:r>
            <a:r>
              <a:rPr lang="en-GB" dirty="0"/>
              <a:t>.</a:t>
            </a:r>
            <a:endParaRPr lang="en-TT" dirty="0"/>
          </a:p>
          <a:p>
            <a:r>
              <a:rPr lang="en-GB" dirty="0"/>
              <a:t>[12] </a:t>
            </a:r>
            <a:r>
              <a:rPr lang="en-GB" dirty="0" err="1"/>
              <a:t>Karakhan</a:t>
            </a:r>
            <a:r>
              <a:rPr lang="en-GB" dirty="0"/>
              <a:t>., Ali., and Ola </a:t>
            </a:r>
            <a:r>
              <a:rPr lang="en-GB" dirty="0" err="1"/>
              <a:t>Alsaffar</a:t>
            </a:r>
            <a:r>
              <a:rPr lang="en-GB" dirty="0"/>
              <a:t>. 2019. “Technology’s Role in Safety Management.” </a:t>
            </a:r>
            <a:r>
              <a:rPr lang="en-GB" i="1" dirty="0"/>
              <a:t>Professional Safety. American Society of Safety Engineers.</a:t>
            </a:r>
            <a:endParaRPr lang="en-TT" dirty="0"/>
          </a:p>
          <a:p>
            <a:r>
              <a:rPr lang="en-GB" dirty="0"/>
              <a:t>[13] (Carter and Smith 2006)</a:t>
            </a:r>
            <a:endParaRPr lang="en-TT" dirty="0"/>
          </a:p>
          <a:p>
            <a:r>
              <a:rPr lang="en-GB" dirty="0"/>
              <a:t>[14] General Contractor specializing with the works applicable to the research. 2019. Interview by author October 23. </a:t>
            </a:r>
            <a:r>
              <a:rPr lang="en-GB" dirty="0" err="1"/>
              <a:t>Chaguanas</a:t>
            </a:r>
            <a:r>
              <a:rPr lang="en-GB" dirty="0"/>
              <a:t>, Trinidad and Tobago.</a:t>
            </a:r>
            <a:endParaRPr lang="en-TT" dirty="0"/>
          </a:p>
          <a:p>
            <a:r>
              <a:rPr lang="en-GB" dirty="0"/>
              <a:t>[15] General Contractor specializing with the works applicable to the research. 2019. Interview by author October 25. Port of Spain, Trinidad and Tobago.</a:t>
            </a:r>
            <a:endParaRPr lang="en-TT" dirty="0"/>
          </a:p>
          <a:p>
            <a:r>
              <a:rPr lang="en-GB" dirty="0"/>
              <a:t>[16] Client specializing with the works applicable to the research. 2019. Interview by author October 25. Port of Spain, Trinidad and Tobago.</a:t>
            </a:r>
            <a:endParaRPr lang="en-TT" dirty="0"/>
          </a:p>
          <a:p>
            <a:r>
              <a:rPr lang="en-GB" dirty="0"/>
              <a:t>[17] Tam, C.M., Zeng, S.X., Deng, Z.M., 2004. Identifying elements of poor construction safety management in China. Safety Science 42, 569–586.</a:t>
            </a:r>
            <a:endParaRPr lang="en-TT" dirty="0"/>
          </a:p>
          <a:p>
            <a:r>
              <a:rPr lang="en-GB" dirty="0"/>
              <a:t>[18] Kish, Leslie. 1965. Survey Sampling. New York: John Wiley and Sons, Inc.</a:t>
            </a:r>
            <a:endParaRPr lang="en-TT" dirty="0"/>
          </a:p>
          <a:p>
            <a:endParaRPr lang="en-TT" dirty="0"/>
          </a:p>
        </p:txBody>
      </p:sp>
      <p:sp>
        <p:nvSpPr>
          <p:cNvPr id="4" name="Footer Placeholder 3"/>
          <p:cNvSpPr>
            <a:spLocks noGrp="1"/>
          </p:cNvSpPr>
          <p:nvPr>
            <p:ph type="ftr" sz="quarter" idx="11"/>
          </p:nvPr>
        </p:nvSpPr>
        <p:spPr/>
        <p:txBody>
          <a:bodyPr/>
          <a:lstStyle/>
          <a:p>
            <a:r>
              <a:rPr lang="en-TT" smtClean="0"/>
              <a:t>IConETech-2020, Faculty of Engineering, The UWI, St. Augustine, Trinidad and Tobago</a:t>
            </a:r>
            <a:endParaRPr lang="en-TT"/>
          </a:p>
        </p:txBody>
      </p:sp>
      <p:sp>
        <p:nvSpPr>
          <p:cNvPr id="5" name="Title 1"/>
          <p:cNvSpPr>
            <a:spLocks noGrp="1"/>
          </p:cNvSpPr>
          <p:nvPr>
            <p:ph type="title"/>
          </p:nvPr>
        </p:nvSpPr>
        <p:spPr>
          <a:xfrm>
            <a:off x="928051" y="0"/>
            <a:ext cx="8229600" cy="1143000"/>
          </a:xfrm>
          <a:solidFill>
            <a:srgbClr val="EBF6F9"/>
          </a:solidFill>
        </p:spPr>
        <p:txBody>
          <a:bodyPr>
            <a:normAutofit/>
          </a:bodyPr>
          <a:lstStyle/>
          <a:p>
            <a:r>
              <a:rPr lang="en-TT" sz="2800" b="1" dirty="0">
                <a:latin typeface="Times New Roman" pitchFamily="18" charset="0"/>
                <a:cs typeface="Times New Roman" pitchFamily="18" charset="0"/>
              </a:rPr>
              <a:t>REFERENCES</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15068278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395536" y="1196752"/>
            <a:ext cx="8229600" cy="4970721"/>
          </a:xfrm>
        </p:spPr>
        <p:txBody>
          <a:bodyPr>
            <a:normAutofit/>
          </a:bodyPr>
          <a:lstStyle/>
          <a:p>
            <a:pPr marL="0" indent="0" algn="ctr">
              <a:lnSpc>
                <a:spcPct val="150000"/>
              </a:lnSpc>
              <a:buNone/>
            </a:pPr>
            <a:endParaRPr lang="en-TT" sz="2400" dirty="0">
              <a:latin typeface="Times New Roman" pitchFamily="18" charset="0"/>
              <a:cs typeface="Times New Roman" pitchFamily="18" charset="0"/>
            </a:endParaRPr>
          </a:p>
          <a:p>
            <a:pPr marL="0" indent="0" algn="ctr">
              <a:lnSpc>
                <a:spcPct val="150000"/>
              </a:lnSpc>
              <a:buNone/>
            </a:pPr>
            <a:endParaRPr lang="en-TT" sz="2400" dirty="0">
              <a:latin typeface="Times New Roman" pitchFamily="18" charset="0"/>
              <a:cs typeface="Times New Roman" pitchFamily="18" charset="0"/>
            </a:endParaRPr>
          </a:p>
          <a:p>
            <a:pPr marL="0" indent="0" algn="ctr">
              <a:lnSpc>
                <a:spcPct val="150000"/>
              </a:lnSpc>
              <a:buNone/>
            </a:pPr>
            <a:r>
              <a:rPr lang="en-TT" sz="5400" dirty="0">
                <a:solidFill>
                  <a:schemeClr val="accent6"/>
                </a:solidFill>
                <a:latin typeface="Times New Roman" pitchFamily="18" charset="0"/>
                <a:cs typeface="Times New Roman" pitchFamily="18" charset="0"/>
              </a:rPr>
              <a:t>THANK YOU!</a:t>
            </a: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spTree>
    <p:extLst>
      <p:ext uri="{BB962C8B-B14F-4D97-AF65-F5344CB8AC3E}">
        <p14:creationId xmlns:p14="http://schemas.microsoft.com/office/powerpoint/2010/main" val="2670513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0" y="17868"/>
            <a:ext cx="9144000" cy="1137574"/>
          </a:xfrm>
          <a:prstGeom prst="rect">
            <a:avLst/>
          </a:prstGeom>
          <a:solidFill>
            <a:srgbClr val="EBF6F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TT" sz="2800" b="1" dirty="0">
                <a:latin typeface="Times New Roman" pitchFamily="18" charset="0"/>
                <a:cs typeface="Times New Roman" pitchFamily="18" charset="0"/>
              </a:rPr>
              <a:t>INTRODUCTION</a:t>
            </a:r>
          </a:p>
        </p:txBody>
      </p:sp>
      <p:sp>
        <p:nvSpPr>
          <p:cNvPr id="3" name="Subtitle 2"/>
          <p:cNvSpPr>
            <a:spLocks noGrp="1"/>
          </p:cNvSpPr>
          <p:nvPr>
            <p:ph idx="1"/>
          </p:nvPr>
        </p:nvSpPr>
        <p:spPr>
          <a:xfrm>
            <a:off x="457200" y="1268760"/>
            <a:ext cx="8229600" cy="4857403"/>
          </a:xfrm>
        </p:spPr>
        <p:txBody>
          <a:bodyPr>
            <a:normAutofit lnSpcReduction="10000"/>
          </a:bodyPr>
          <a:lstStyle/>
          <a:p>
            <a:pPr algn="just"/>
            <a:r>
              <a:rPr lang="en-GB" sz="2400" dirty="0"/>
              <a:t>Having proper documentation to execute works in a safe and effective way is one of the main objectives of civil works associated with building services installation. </a:t>
            </a:r>
            <a:endParaRPr lang="en-GB" sz="2400" dirty="0" smtClean="0"/>
          </a:p>
          <a:p>
            <a:pPr algn="just"/>
            <a:endParaRPr lang="en-GB" sz="2400" dirty="0" smtClean="0"/>
          </a:p>
          <a:p>
            <a:pPr algn="just"/>
            <a:r>
              <a:rPr lang="en-GB" sz="2400" dirty="0"/>
              <a:t>One such tool is the risk assessment (RA) and by extension the job </a:t>
            </a:r>
            <a:r>
              <a:rPr lang="en-GB" sz="2400" dirty="0" smtClean="0"/>
              <a:t>hazard </a:t>
            </a:r>
            <a:r>
              <a:rPr lang="en-GB" sz="2400" dirty="0"/>
              <a:t>analysis (JHA</a:t>
            </a:r>
            <a:r>
              <a:rPr lang="en-GB" sz="2400" dirty="0" smtClean="0"/>
              <a:t>).</a:t>
            </a:r>
          </a:p>
          <a:p>
            <a:pPr algn="just"/>
            <a:endParaRPr lang="en-GB" sz="2400" dirty="0" smtClean="0"/>
          </a:p>
          <a:p>
            <a:pPr algn="just"/>
            <a:r>
              <a:rPr lang="en-GB" sz="2400" dirty="0"/>
              <a:t>C</a:t>
            </a:r>
            <a:r>
              <a:rPr lang="en-GB" sz="2400" dirty="0" smtClean="0"/>
              <a:t>urrent </a:t>
            </a:r>
            <a:r>
              <a:rPr lang="en-GB" sz="2400" dirty="0"/>
              <a:t>risk assessment tools do not capture the risks specific to construction </a:t>
            </a:r>
            <a:r>
              <a:rPr lang="en-GB" sz="2400" dirty="0" smtClean="0"/>
              <a:t>sites.</a:t>
            </a:r>
          </a:p>
          <a:p>
            <a:pPr algn="just"/>
            <a:endParaRPr lang="en-GB" sz="2400" dirty="0"/>
          </a:p>
          <a:p>
            <a:pPr algn="just"/>
            <a:r>
              <a:rPr lang="en-GB" sz="2400" dirty="0" smtClean="0"/>
              <a:t>This </a:t>
            </a:r>
            <a:r>
              <a:rPr lang="en-GB" sz="2400" dirty="0"/>
              <a:t>is especially challenging to the construction sector as each project is </a:t>
            </a:r>
            <a:r>
              <a:rPr lang="en-GB" sz="2400" dirty="0" smtClean="0"/>
              <a:t>unique.</a:t>
            </a:r>
            <a:endParaRPr lang="en-TT"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2007038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785395"/>
          </a:xfrm>
        </p:spPr>
        <p:txBody>
          <a:bodyPr>
            <a:normAutofit/>
          </a:bodyPr>
          <a:lstStyle/>
          <a:p>
            <a:pPr algn="just"/>
            <a:r>
              <a:rPr lang="en-GB" sz="2400" dirty="0"/>
              <a:t>One way of dealing with this is to have a realistic risk assessment tool. </a:t>
            </a:r>
            <a:endParaRPr lang="en-GB" sz="2400" dirty="0" smtClean="0"/>
          </a:p>
          <a:p>
            <a:pPr algn="just"/>
            <a:endParaRPr lang="en-GB" sz="2400" dirty="0" smtClean="0"/>
          </a:p>
          <a:p>
            <a:pPr algn="just"/>
            <a:r>
              <a:rPr lang="en-GB" sz="2400" dirty="0"/>
              <a:t>The use of effective site personnel to execute the works is also of great importance. </a:t>
            </a:r>
            <a:endParaRPr lang="en-GB" sz="2400" dirty="0" smtClean="0"/>
          </a:p>
          <a:p>
            <a:pPr algn="just"/>
            <a:endParaRPr lang="en-GB" sz="2400" dirty="0"/>
          </a:p>
          <a:p>
            <a:pPr algn="just"/>
            <a:r>
              <a:rPr lang="en-GB" sz="2400" dirty="0" smtClean="0"/>
              <a:t>This research </a:t>
            </a:r>
            <a:r>
              <a:rPr lang="en-GB" sz="2400" dirty="0"/>
              <a:t>encompasses surveying of a sample population followed by data analysis to determine </a:t>
            </a:r>
            <a:r>
              <a:rPr lang="en-GB" sz="2400" dirty="0" smtClean="0"/>
              <a:t>results.</a:t>
            </a:r>
            <a:endParaRPr lang="en-TT" sz="2400" dirty="0"/>
          </a:p>
        </p:txBody>
      </p:sp>
      <p:sp>
        <p:nvSpPr>
          <p:cNvPr id="4" name="Footer Placeholder 3"/>
          <p:cNvSpPr>
            <a:spLocks noGrp="1"/>
          </p:cNvSpPr>
          <p:nvPr>
            <p:ph type="ftr" sz="quarter" idx="11"/>
          </p:nvPr>
        </p:nvSpPr>
        <p:spPr/>
        <p:txBody>
          <a:bodyPr/>
          <a:lstStyle/>
          <a:p>
            <a:r>
              <a:rPr lang="en-TT" smtClean="0"/>
              <a:t>IConETech-2020, Faculty of Engineering, The UWI, St. Augustine, Trinidad and Tobago</a:t>
            </a:r>
            <a:endParaRPr lang="en-TT"/>
          </a:p>
        </p:txBody>
      </p:sp>
      <p:sp>
        <p:nvSpPr>
          <p:cNvPr id="5" name="Title 1"/>
          <p:cNvSpPr txBox="1">
            <a:spLocks noGrp="1"/>
          </p:cNvSpPr>
          <p:nvPr>
            <p:ph type="title"/>
          </p:nvPr>
        </p:nvSpPr>
        <p:spPr>
          <a:xfrm>
            <a:off x="905933" y="0"/>
            <a:ext cx="8229600" cy="1143000"/>
          </a:xfrm>
          <a:prstGeom prst="rect">
            <a:avLst/>
          </a:prstGeom>
          <a:solidFill>
            <a:srgbClr val="EBF6F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TT" sz="2800" b="1" dirty="0">
                <a:latin typeface="Times New Roman" pitchFamily="18" charset="0"/>
                <a:cs typeface="Times New Roman" pitchFamily="18" charset="0"/>
              </a:rPr>
              <a:t>INTRODUCTION</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1297991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868"/>
            <a:ext cx="9143999" cy="1137574"/>
          </a:xfrm>
          <a:solidFill>
            <a:srgbClr val="EBF6F9"/>
          </a:solidFill>
        </p:spPr>
        <p:txBody>
          <a:bodyPr>
            <a:normAutofit/>
          </a:bodyPr>
          <a:lstStyle/>
          <a:p>
            <a:r>
              <a:rPr lang="en-TT" sz="2800" b="1" dirty="0" smtClean="0">
                <a:latin typeface="Times New Roman" pitchFamily="18" charset="0"/>
                <a:cs typeface="Times New Roman" pitchFamily="18" charset="0"/>
              </a:rPr>
              <a:t>RESEARCH FOCUS</a:t>
            </a:r>
            <a:endParaRPr lang="en-TT" sz="2800" b="1" dirty="0">
              <a:latin typeface="Times New Roman" pitchFamily="18" charset="0"/>
              <a:cs typeface="Times New Roman" pitchFamily="18" charset="0"/>
            </a:endParaRPr>
          </a:p>
        </p:txBody>
      </p:sp>
      <p:sp>
        <p:nvSpPr>
          <p:cNvPr id="3" name="Subtitle 2"/>
          <p:cNvSpPr>
            <a:spLocks noGrp="1"/>
          </p:cNvSpPr>
          <p:nvPr>
            <p:ph idx="1"/>
          </p:nvPr>
        </p:nvSpPr>
        <p:spPr>
          <a:xfrm>
            <a:off x="457200" y="1155442"/>
            <a:ext cx="8229600" cy="5081870"/>
          </a:xfrm>
        </p:spPr>
        <p:txBody>
          <a:bodyPr>
            <a:normAutofit lnSpcReduction="10000"/>
          </a:bodyPr>
          <a:lstStyle/>
          <a:p>
            <a:pPr algn="just"/>
            <a:r>
              <a:rPr lang="en-GB" sz="2400" dirty="0" smtClean="0"/>
              <a:t>The </a:t>
            </a:r>
            <a:r>
              <a:rPr lang="en-GB" sz="2400" dirty="0"/>
              <a:t>aim of the research is to improve the awareness of safety project delivery cost </a:t>
            </a:r>
            <a:r>
              <a:rPr lang="en-GB" sz="2400" dirty="0" smtClean="0"/>
              <a:t>impacts. </a:t>
            </a:r>
          </a:p>
          <a:p>
            <a:pPr algn="just"/>
            <a:endParaRPr lang="en-GB" sz="2400" dirty="0"/>
          </a:p>
          <a:p>
            <a:pPr algn="just"/>
            <a:r>
              <a:rPr lang="en-GB" sz="2400" dirty="0" smtClean="0"/>
              <a:t>The </a:t>
            </a:r>
            <a:r>
              <a:rPr lang="en-GB" sz="2400" dirty="0"/>
              <a:t>objectives are listed as follows</a:t>
            </a:r>
            <a:r>
              <a:rPr lang="en-GB" sz="2400" dirty="0" smtClean="0"/>
              <a:t>:</a:t>
            </a:r>
          </a:p>
          <a:p>
            <a:pPr algn="just"/>
            <a:endParaRPr lang="en-TT" sz="2400" dirty="0"/>
          </a:p>
          <a:p>
            <a:pPr lvl="0" algn="just"/>
            <a:r>
              <a:rPr lang="en-GB" sz="2400" dirty="0"/>
              <a:t>To identify the main hazards in the JHA and RA building services installation</a:t>
            </a:r>
            <a:r>
              <a:rPr lang="en-GB" sz="2400" dirty="0" smtClean="0"/>
              <a:t>.</a:t>
            </a:r>
          </a:p>
          <a:p>
            <a:pPr lvl="0" algn="just"/>
            <a:endParaRPr lang="en-TT" sz="2400" dirty="0"/>
          </a:p>
          <a:p>
            <a:pPr lvl="0" algn="just"/>
            <a:r>
              <a:rPr lang="en-GB" sz="2400" dirty="0"/>
              <a:t>To assess the cost impacts of the labour, materials and equipment resources with these hazards</a:t>
            </a:r>
            <a:r>
              <a:rPr lang="en-GB" sz="2400" dirty="0" smtClean="0"/>
              <a:t>.</a:t>
            </a:r>
          </a:p>
          <a:p>
            <a:pPr lvl="0" algn="just"/>
            <a:endParaRPr lang="en-TT" sz="2400" dirty="0"/>
          </a:p>
          <a:p>
            <a:pPr lvl="0" algn="just"/>
            <a:r>
              <a:rPr lang="en-GB" sz="2400" dirty="0"/>
              <a:t>To evaluate the main barriers faced with JHA and RA implementation</a:t>
            </a:r>
            <a:r>
              <a:rPr lang="en-GB" sz="2400" dirty="0" smtClean="0"/>
              <a:t>.</a:t>
            </a:r>
            <a:endParaRPr lang="en-TT" sz="2400" dirty="0"/>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822513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857403"/>
          </a:xfrm>
        </p:spPr>
        <p:txBody>
          <a:bodyPr>
            <a:normAutofit/>
          </a:bodyPr>
          <a:lstStyle/>
          <a:p>
            <a:pPr algn="just"/>
            <a:r>
              <a:rPr lang="en-GB" sz="2400" dirty="0"/>
              <a:t>One common theme is that the construction industry is a unique place for risk </a:t>
            </a:r>
            <a:r>
              <a:rPr lang="en-GB" sz="2400" dirty="0" smtClean="0"/>
              <a:t>assessment.</a:t>
            </a:r>
          </a:p>
          <a:p>
            <a:pPr algn="just"/>
            <a:endParaRPr lang="en-GB" sz="2400" dirty="0" smtClean="0"/>
          </a:p>
          <a:p>
            <a:pPr algn="just"/>
            <a:r>
              <a:rPr lang="en-GB" sz="2400" dirty="0"/>
              <a:t>This is because each work site is considered </a:t>
            </a:r>
            <a:r>
              <a:rPr lang="en-GB" sz="2400" dirty="0" smtClean="0"/>
              <a:t>separate </a:t>
            </a:r>
            <a:r>
              <a:rPr lang="en-GB" sz="2400" dirty="0"/>
              <a:t>although there are some overlaps in </a:t>
            </a:r>
            <a:r>
              <a:rPr lang="en-GB" sz="2400" dirty="0" smtClean="0"/>
              <a:t>risks.</a:t>
            </a:r>
          </a:p>
          <a:p>
            <a:pPr algn="just"/>
            <a:endParaRPr lang="en-GB" sz="2400" dirty="0" smtClean="0"/>
          </a:p>
          <a:p>
            <a:pPr algn="just"/>
            <a:r>
              <a:rPr lang="en-GB" sz="2400" dirty="0"/>
              <a:t>T</a:t>
            </a:r>
            <a:r>
              <a:rPr lang="en-GB" sz="2400" dirty="0" smtClean="0"/>
              <a:t>he </a:t>
            </a:r>
            <a:r>
              <a:rPr lang="en-GB" sz="2400" dirty="0"/>
              <a:t>physical conditions are an important </a:t>
            </a:r>
            <a:r>
              <a:rPr lang="en-GB" sz="2400" dirty="0" smtClean="0"/>
              <a:t>consideration.</a:t>
            </a:r>
          </a:p>
          <a:p>
            <a:pPr algn="just"/>
            <a:endParaRPr lang="en-GB" sz="2400" dirty="0"/>
          </a:p>
          <a:p>
            <a:pPr algn="just"/>
            <a:r>
              <a:rPr lang="en-GB" sz="2400" dirty="0" smtClean="0"/>
              <a:t>Another </a:t>
            </a:r>
            <a:r>
              <a:rPr lang="en-GB" sz="2400" dirty="0"/>
              <a:t>commonality is that there should be emphasis placed on the training and safety knowledge of </a:t>
            </a:r>
            <a:r>
              <a:rPr lang="en-GB" sz="2400" dirty="0" smtClean="0"/>
              <a:t>individuals.</a:t>
            </a:r>
            <a:endParaRPr lang="en-TT" sz="2400" dirty="0"/>
          </a:p>
        </p:txBody>
      </p:sp>
      <p:sp>
        <p:nvSpPr>
          <p:cNvPr id="4" name="Footer Placeholder 3"/>
          <p:cNvSpPr>
            <a:spLocks noGrp="1"/>
          </p:cNvSpPr>
          <p:nvPr>
            <p:ph type="ftr" sz="quarter" idx="11"/>
          </p:nvPr>
        </p:nvSpPr>
        <p:spPr/>
        <p:txBody>
          <a:bodyPr/>
          <a:lstStyle/>
          <a:p>
            <a:r>
              <a:rPr lang="en-TT" smtClean="0"/>
              <a:t>IConETech-2020, Faculty of Engineering, The UWI, St. Augustine, Trinidad and Tobago</a:t>
            </a:r>
            <a:endParaRPr lang="en-TT"/>
          </a:p>
        </p:txBody>
      </p:sp>
      <p:sp>
        <p:nvSpPr>
          <p:cNvPr id="5" name="Title 1"/>
          <p:cNvSpPr>
            <a:spLocks noGrp="1"/>
          </p:cNvSpPr>
          <p:nvPr>
            <p:ph type="title"/>
          </p:nvPr>
        </p:nvSpPr>
        <p:spPr>
          <a:xfrm>
            <a:off x="914400" y="0"/>
            <a:ext cx="8229600" cy="1143000"/>
          </a:xfrm>
          <a:solidFill>
            <a:srgbClr val="EBF6F9"/>
          </a:solidFill>
        </p:spPr>
        <p:txBody>
          <a:bodyPr>
            <a:normAutofit/>
          </a:bodyPr>
          <a:lstStyle/>
          <a:p>
            <a:r>
              <a:rPr lang="en-TT" sz="2800" b="1" dirty="0" smtClean="0">
                <a:latin typeface="Times New Roman" pitchFamily="18" charset="0"/>
                <a:cs typeface="Times New Roman" pitchFamily="18" charset="0"/>
              </a:rPr>
              <a:t>LITERATURE REVIEW</a:t>
            </a:r>
            <a:endParaRPr lang="en-TT" sz="2800" b="1" dirty="0">
              <a:latin typeface="Times New Roman" pitchFamily="18" charset="0"/>
              <a:cs typeface="Times New Roman"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8600134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0" y="17868"/>
            <a:ext cx="9143999" cy="1137574"/>
          </a:xfrm>
          <a:solidFill>
            <a:srgbClr val="EBF6F9"/>
          </a:solidFill>
        </p:spPr>
        <p:txBody>
          <a:bodyPr>
            <a:normAutofit/>
          </a:bodyPr>
          <a:lstStyle/>
          <a:p>
            <a:r>
              <a:rPr lang="en-TT" sz="2800" b="1" dirty="0">
                <a:latin typeface="Times New Roman" pitchFamily="18" charset="0"/>
                <a:cs typeface="Times New Roman" pitchFamily="18" charset="0"/>
              </a:rPr>
              <a:t>METHODOLOGY</a:t>
            </a:r>
          </a:p>
        </p:txBody>
      </p:sp>
      <p:sp>
        <p:nvSpPr>
          <p:cNvPr id="3" name="Subtitle 2"/>
          <p:cNvSpPr>
            <a:spLocks noGrp="1"/>
          </p:cNvSpPr>
          <p:nvPr>
            <p:ph idx="1"/>
          </p:nvPr>
        </p:nvSpPr>
        <p:spPr>
          <a:xfrm>
            <a:off x="457200" y="1155442"/>
            <a:ext cx="8229600" cy="4970721"/>
          </a:xfrm>
        </p:spPr>
        <p:txBody>
          <a:bodyPr>
            <a:normAutofit/>
          </a:bodyPr>
          <a:lstStyle/>
          <a:p>
            <a:pPr algn="just"/>
            <a:r>
              <a:rPr lang="en-GB" sz="2400" dirty="0"/>
              <a:t>A</a:t>
            </a:r>
            <a:r>
              <a:rPr lang="en-GB" sz="2400" dirty="0" smtClean="0"/>
              <a:t> </a:t>
            </a:r>
            <a:r>
              <a:rPr lang="en-GB" sz="2400" dirty="0"/>
              <a:t>survey questionnaire encompassing the </a:t>
            </a:r>
            <a:r>
              <a:rPr lang="en-GB" sz="2400" dirty="0" err="1"/>
              <a:t>likert</a:t>
            </a:r>
            <a:r>
              <a:rPr lang="en-GB" sz="2400" dirty="0"/>
              <a:t> scale was administered to a sample survey population. </a:t>
            </a:r>
            <a:endParaRPr lang="en-GB" sz="2400" dirty="0" smtClean="0"/>
          </a:p>
          <a:p>
            <a:pPr algn="just"/>
            <a:endParaRPr lang="en-GB" sz="2400" dirty="0">
              <a:latin typeface="Times New Roman" pitchFamily="18" charset="0"/>
              <a:cs typeface="Times New Roman" pitchFamily="18" charset="0"/>
            </a:endParaRPr>
          </a:p>
          <a:p>
            <a:pPr algn="just"/>
            <a:r>
              <a:rPr lang="en-GB" sz="2400" dirty="0"/>
              <a:t>The questionnaire consisted of two sections. Section one questioned the respondents on general information. This section consisted of seven questions. </a:t>
            </a:r>
            <a:endParaRPr lang="en-GB" sz="2400" dirty="0" smtClean="0"/>
          </a:p>
          <a:p>
            <a:pPr algn="just"/>
            <a:endParaRPr lang="en-GB" sz="2400" dirty="0">
              <a:latin typeface="Times New Roman" pitchFamily="18" charset="0"/>
              <a:cs typeface="Times New Roman" pitchFamily="18" charset="0"/>
            </a:endParaRPr>
          </a:p>
          <a:p>
            <a:pPr algn="just"/>
            <a:r>
              <a:rPr lang="en-GB" sz="2400" dirty="0"/>
              <a:t>Section two questioned the respondents on topics relating to the impact of cost on labour, materials and equipment. </a:t>
            </a:r>
            <a:endParaRPr lang="en-GB" sz="2400" dirty="0" smtClean="0"/>
          </a:p>
          <a:p>
            <a:pPr algn="just"/>
            <a:endParaRPr lang="en-GB" sz="2400" dirty="0"/>
          </a:p>
          <a:p>
            <a:pPr algn="just"/>
            <a:r>
              <a:rPr lang="en-GB" sz="2400" dirty="0"/>
              <a:t>T</a:t>
            </a:r>
            <a:r>
              <a:rPr lang="en-GB" sz="2400" dirty="0" smtClean="0"/>
              <a:t>he </a:t>
            </a:r>
            <a:r>
              <a:rPr lang="en-GB" sz="2400" dirty="0"/>
              <a:t>research was validated by means of a case study on three construction sites applicable to the research. </a:t>
            </a:r>
            <a:endParaRPr lang="en-GB" sz="2400" dirty="0" smtClean="0"/>
          </a:p>
          <a:p>
            <a:pPr>
              <a:lnSpc>
                <a:spcPct val="150000"/>
              </a:lnSpc>
            </a:pPr>
            <a:endParaRPr lang="en-GB" sz="2400" dirty="0">
              <a:latin typeface="Times New Roman" pitchFamily="18" charset="0"/>
              <a:cs typeface="Times New Roman" pitchFamily="18" charset="0"/>
            </a:endParaRPr>
          </a:p>
          <a:p>
            <a:pPr>
              <a:lnSpc>
                <a:spcPct val="150000"/>
              </a:lnSpc>
            </a:pPr>
            <a:endParaRPr lang="en-TT"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1147657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7868"/>
            <a:ext cx="9143999" cy="1137574"/>
          </a:xfrm>
          <a:solidFill>
            <a:srgbClr val="EBF6F9"/>
          </a:solidFill>
        </p:spPr>
        <p:txBody>
          <a:bodyPr>
            <a:normAutofit/>
          </a:bodyPr>
          <a:lstStyle/>
          <a:p>
            <a:r>
              <a:rPr lang="en-TT" sz="2800" b="1" dirty="0" smtClean="0">
                <a:latin typeface="Times New Roman" pitchFamily="18" charset="0"/>
                <a:cs typeface="Times New Roman" pitchFamily="18" charset="0"/>
              </a:rPr>
              <a:t>METHODOLOGY</a:t>
            </a:r>
            <a:endParaRPr lang="en-TT" sz="2800" b="1" dirty="0">
              <a:latin typeface="Times New Roman" pitchFamily="18" charset="0"/>
              <a:cs typeface="Times New Roman" pitchFamily="18" charset="0"/>
            </a:endParaRPr>
          </a:p>
        </p:txBody>
      </p:sp>
      <p:pic>
        <p:nvPicPr>
          <p:cNvPr id="2" name="Content Placeholder 1"/>
          <p:cNvPicPr>
            <a:picLocks noGrp="1" noChangeAspect="1"/>
          </p:cNvPicPr>
          <p:nvPr>
            <p:ph idx="1"/>
          </p:nvPr>
        </p:nvPicPr>
        <p:blipFill>
          <a:blip r:embed="rId3"/>
          <a:stretch>
            <a:fillRect/>
          </a:stretch>
        </p:blipFill>
        <p:spPr>
          <a:xfrm>
            <a:off x="1043608" y="1340768"/>
            <a:ext cx="7416823" cy="4680519"/>
          </a:xfrm>
          <a:prstGeom prst="rect">
            <a:avLst/>
          </a:prstGeom>
        </p:spPr>
      </p:pic>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582976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7868"/>
            <a:ext cx="9143999" cy="1137574"/>
          </a:xfrm>
          <a:solidFill>
            <a:srgbClr val="EBF6F9"/>
          </a:solidFill>
        </p:spPr>
        <p:txBody>
          <a:bodyPr>
            <a:normAutofit/>
          </a:bodyPr>
          <a:lstStyle/>
          <a:p>
            <a:r>
              <a:rPr lang="en-TT" sz="2800" b="1" dirty="0" smtClean="0">
                <a:latin typeface="Times New Roman" pitchFamily="18" charset="0"/>
                <a:cs typeface="Times New Roman" pitchFamily="18" charset="0"/>
              </a:rPr>
              <a:t>FINDINGS AND DISCUSSION</a:t>
            </a:r>
            <a:endParaRPr lang="en-TT" sz="2800" b="1" dirty="0">
              <a:latin typeface="Times New Roman" pitchFamily="18" charset="0"/>
              <a:cs typeface="Times New Roman" pitchFamily="18" charset="0"/>
            </a:endParaRPr>
          </a:p>
        </p:txBody>
      </p:sp>
      <p:sp>
        <p:nvSpPr>
          <p:cNvPr id="3" name="Subtitle 2"/>
          <p:cNvSpPr>
            <a:spLocks noGrp="1"/>
          </p:cNvSpPr>
          <p:nvPr>
            <p:ph idx="1"/>
          </p:nvPr>
        </p:nvSpPr>
        <p:spPr>
          <a:xfrm>
            <a:off x="457200" y="1155442"/>
            <a:ext cx="8229600" cy="5225886"/>
          </a:xfrm>
        </p:spPr>
        <p:txBody>
          <a:bodyPr>
            <a:normAutofit lnSpcReduction="10000"/>
          </a:bodyPr>
          <a:lstStyle/>
          <a:p>
            <a:pPr algn="just"/>
            <a:r>
              <a:rPr lang="en-TT" sz="2400" dirty="0" smtClean="0">
                <a:latin typeface="Times New Roman" pitchFamily="18" charset="0"/>
                <a:cs typeface="Times New Roman" pitchFamily="18" charset="0"/>
              </a:rPr>
              <a:t>Objective 1: </a:t>
            </a:r>
            <a:r>
              <a:rPr lang="en-GB" sz="2400" dirty="0"/>
              <a:t>T</a:t>
            </a:r>
            <a:r>
              <a:rPr lang="en-GB" sz="2400" dirty="0" smtClean="0"/>
              <a:t>his </a:t>
            </a:r>
            <a:r>
              <a:rPr lang="en-GB" sz="2400" dirty="0"/>
              <a:t>objective was achieved via the desktop literature review. </a:t>
            </a:r>
            <a:endParaRPr lang="en-GB" sz="2400" dirty="0" smtClean="0"/>
          </a:p>
          <a:p>
            <a:pPr algn="just"/>
            <a:endParaRPr lang="en-GB" sz="2400" dirty="0"/>
          </a:p>
          <a:p>
            <a:pPr algn="just"/>
            <a:r>
              <a:rPr lang="en-GB" sz="2400" dirty="0" smtClean="0"/>
              <a:t>The results are as follows: </a:t>
            </a:r>
          </a:p>
          <a:p>
            <a:pPr algn="just"/>
            <a:endParaRPr lang="en-GB" sz="2400" dirty="0" smtClean="0"/>
          </a:p>
          <a:p>
            <a:pPr lvl="0" algn="just"/>
            <a:r>
              <a:rPr lang="en-GB" sz="2400" dirty="0"/>
              <a:t>Physical Environment – E.g. Uneven ground, limited workspace, poor housekeeping etc</a:t>
            </a:r>
            <a:r>
              <a:rPr lang="en-GB" sz="2400" dirty="0" smtClean="0"/>
              <a:t>.</a:t>
            </a:r>
          </a:p>
          <a:p>
            <a:pPr lvl="0" algn="just"/>
            <a:endParaRPr lang="en-TT" sz="2400" dirty="0"/>
          </a:p>
          <a:p>
            <a:pPr lvl="0" algn="just"/>
            <a:r>
              <a:rPr lang="en-GB" sz="2400" dirty="0"/>
              <a:t>Gravity – E.g. Falling from heights, falling objects, falling structures and climbing obstruction</a:t>
            </a:r>
            <a:r>
              <a:rPr lang="en-GB" sz="2400" dirty="0" smtClean="0"/>
              <a:t>.</a:t>
            </a:r>
          </a:p>
          <a:p>
            <a:pPr lvl="0" algn="just"/>
            <a:endParaRPr lang="en-TT" sz="2400" dirty="0"/>
          </a:p>
          <a:p>
            <a:pPr lvl="0" algn="just"/>
            <a:r>
              <a:rPr lang="en-GB" sz="2400" dirty="0"/>
              <a:t>Kinetic/Vehicular – E.g. Fast/slow moving traffic, driving conditions, moving loads etc. </a:t>
            </a:r>
            <a:endParaRPr lang="en-TT" sz="2400" dirty="0"/>
          </a:p>
          <a:p>
            <a:pPr algn="just"/>
            <a:endParaRPr lang="en-GB" sz="2400" dirty="0" smtClean="0"/>
          </a:p>
          <a:p>
            <a:pPr marL="0" indent="0" algn="just">
              <a:buNone/>
            </a:pPr>
            <a:endParaRPr lang="en-GB" sz="2400" dirty="0" smtClean="0"/>
          </a:p>
          <a:p>
            <a:pPr marL="0" indent="0" algn="just">
              <a:buNone/>
            </a:pPr>
            <a:endParaRPr lang="en-TT" sz="2400" b="1" dirty="0" smtClean="0">
              <a:latin typeface="Times New Roman" pitchFamily="18" charset="0"/>
              <a:cs typeface="Times New Roman" pitchFamily="18" charset="0"/>
            </a:endParaRPr>
          </a:p>
          <a:p>
            <a:pPr marL="0" indent="0">
              <a:lnSpc>
                <a:spcPct val="150000"/>
              </a:lnSpc>
              <a:buNone/>
            </a:pPr>
            <a:endParaRPr lang="en-TT" sz="2400" b="1" dirty="0">
              <a:latin typeface="Times New Roman" pitchFamily="18" charset="0"/>
              <a:cs typeface="Times New Roman" pitchFamily="18" charset="0"/>
            </a:endParaRPr>
          </a:p>
          <a:p>
            <a:pPr marL="0" indent="0" algn="ctr">
              <a:lnSpc>
                <a:spcPct val="150000"/>
              </a:lnSpc>
              <a:buNone/>
            </a:pPr>
            <a:endParaRPr lang="en-TT" sz="2400" b="1" dirty="0">
              <a:latin typeface="Times New Roman" pitchFamily="18" charset="0"/>
              <a:cs typeface="Times New Roman" pitchFamily="18" charset="0"/>
            </a:endParaRPr>
          </a:p>
          <a:p>
            <a:pPr marL="0" indent="0" algn="ctr">
              <a:lnSpc>
                <a:spcPct val="150000"/>
              </a:lnSpc>
              <a:buNone/>
            </a:pPr>
            <a:endParaRPr lang="en-TT" sz="2400" b="1" dirty="0">
              <a:latin typeface="Times New Roman" pitchFamily="18" charset="0"/>
              <a:cs typeface="Times New Roman" pitchFamily="18" charset="0"/>
            </a:endParaRPr>
          </a:p>
          <a:p>
            <a:pPr marL="0" indent="0" algn="ctr">
              <a:lnSpc>
                <a:spcPct val="150000"/>
              </a:lnSpc>
              <a:buNone/>
            </a:pPr>
            <a:endParaRPr lang="en-TT" sz="2400" b="1" dirty="0">
              <a:latin typeface="Times New Roman" pitchFamily="18" charset="0"/>
              <a:cs typeface="Times New Roman" pitchFamily="18" charset="0"/>
            </a:endParaRPr>
          </a:p>
          <a:p>
            <a:pPr marL="0" indent="0" algn="ctr">
              <a:lnSpc>
                <a:spcPct val="150000"/>
              </a:lnSpc>
              <a:buNone/>
            </a:pPr>
            <a:endParaRPr lang="en-TT" sz="2400" b="1" dirty="0">
              <a:latin typeface="Times New Roman" pitchFamily="18" charset="0"/>
              <a:cs typeface="Times New Roman" pitchFamily="18" charset="0"/>
            </a:endParaRPr>
          </a:p>
          <a:p>
            <a:pPr marL="0" indent="0" algn="ctr">
              <a:lnSpc>
                <a:spcPct val="150000"/>
              </a:lnSpc>
              <a:buNone/>
            </a:pPr>
            <a:endParaRPr lang="en-TT" sz="2400" b="1" dirty="0">
              <a:latin typeface="Times New Roman" pitchFamily="18" charset="0"/>
              <a:cs typeface="Times New Roman" pitchFamily="18" charset="0"/>
            </a:endParaRPr>
          </a:p>
          <a:p>
            <a:pPr marL="0" indent="0" algn="ctr">
              <a:lnSpc>
                <a:spcPct val="150000"/>
              </a:lnSpc>
              <a:buNone/>
            </a:pPr>
            <a:endParaRPr lang="en-TT" sz="2400" b="1" dirty="0">
              <a:latin typeface="Times New Roman" pitchFamily="18" charset="0"/>
              <a:cs typeface="Times New Roman" pitchFamily="18" charset="0"/>
            </a:endParaRPr>
          </a:p>
          <a:p>
            <a:pPr marL="0" indent="0" algn="ctr">
              <a:lnSpc>
                <a:spcPct val="150000"/>
              </a:lnSpc>
              <a:buNone/>
            </a:pPr>
            <a:endParaRPr lang="en-TT" sz="2400" b="1" dirty="0">
              <a:latin typeface="Times New Roman" pitchFamily="18" charset="0"/>
              <a:cs typeface="Times New Roman" pitchFamily="18" charset="0"/>
            </a:endParaRPr>
          </a:p>
          <a:p>
            <a:pPr marL="0" indent="0" algn="ctr">
              <a:lnSpc>
                <a:spcPct val="150000"/>
              </a:lnSpc>
              <a:buNone/>
            </a:pPr>
            <a:endParaRPr lang="en-TT" sz="2600" b="1"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6613539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785395"/>
          </a:xfrm>
        </p:spPr>
        <p:txBody>
          <a:bodyPr>
            <a:normAutofit/>
          </a:bodyPr>
          <a:lstStyle/>
          <a:p>
            <a:pPr lvl="0" algn="just"/>
            <a:r>
              <a:rPr lang="en-GB" sz="2400" dirty="0"/>
              <a:t>Chemical – E.g. Confined spaces, toxic or poisonous, corrosive etc</a:t>
            </a:r>
            <a:r>
              <a:rPr lang="en-GB" sz="2400" dirty="0" smtClean="0"/>
              <a:t>.</a:t>
            </a:r>
          </a:p>
          <a:p>
            <a:pPr lvl="0" algn="just"/>
            <a:endParaRPr lang="en-TT" sz="2400" dirty="0"/>
          </a:p>
          <a:p>
            <a:pPr lvl="0" algn="just"/>
            <a:r>
              <a:rPr lang="en-GB" sz="2400" dirty="0"/>
              <a:t>Body Mechanics – E.g. Slips/trips, lifting/twisting strains, repetitive strains etc</a:t>
            </a:r>
            <a:r>
              <a:rPr lang="en-GB" sz="2400" dirty="0" smtClean="0"/>
              <a:t>.</a:t>
            </a:r>
          </a:p>
          <a:p>
            <a:pPr lvl="0" algn="just"/>
            <a:endParaRPr lang="en-TT" sz="2400" dirty="0"/>
          </a:p>
          <a:p>
            <a:pPr lvl="0" algn="just"/>
            <a:r>
              <a:rPr lang="en-GB" sz="2400" dirty="0"/>
              <a:t>Electricity – </a:t>
            </a:r>
            <a:r>
              <a:rPr lang="en-GB" sz="2400" dirty="0" err="1"/>
              <a:t>Eg</a:t>
            </a:r>
            <a:r>
              <a:rPr lang="en-GB" sz="2400" dirty="0"/>
              <a:t>. Live apparatus, induction/back feed, static charge etc. </a:t>
            </a:r>
            <a:endParaRPr lang="en-TT" sz="2400" dirty="0"/>
          </a:p>
          <a:p>
            <a:endParaRPr lang="en-TT" dirty="0"/>
          </a:p>
        </p:txBody>
      </p:sp>
      <p:sp>
        <p:nvSpPr>
          <p:cNvPr id="4" name="Footer Placeholder 3"/>
          <p:cNvSpPr>
            <a:spLocks noGrp="1"/>
          </p:cNvSpPr>
          <p:nvPr>
            <p:ph type="ftr" sz="quarter" idx="11"/>
          </p:nvPr>
        </p:nvSpPr>
        <p:spPr/>
        <p:txBody>
          <a:bodyPr/>
          <a:lstStyle/>
          <a:p>
            <a:r>
              <a:rPr lang="en-TT" smtClean="0"/>
              <a:t>IConETech-2020, Faculty of Engineering, The UWI, St. Augustine, Trinidad and Tobago</a:t>
            </a:r>
            <a:endParaRPr lang="en-TT"/>
          </a:p>
        </p:txBody>
      </p:sp>
      <p:sp>
        <p:nvSpPr>
          <p:cNvPr id="5" name="Title 1"/>
          <p:cNvSpPr>
            <a:spLocks noGrp="1"/>
          </p:cNvSpPr>
          <p:nvPr>
            <p:ph type="title"/>
          </p:nvPr>
        </p:nvSpPr>
        <p:spPr>
          <a:xfrm>
            <a:off x="914400" y="0"/>
            <a:ext cx="8229600" cy="1143000"/>
          </a:xfrm>
          <a:solidFill>
            <a:srgbClr val="EBF6F9"/>
          </a:solidFill>
        </p:spPr>
        <p:txBody>
          <a:bodyPr>
            <a:normAutofit/>
          </a:bodyPr>
          <a:lstStyle/>
          <a:p>
            <a:r>
              <a:rPr lang="en-TT" sz="2800" b="1" dirty="0" smtClean="0">
                <a:latin typeface="Times New Roman" pitchFamily="18" charset="0"/>
                <a:cs typeface="Times New Roman" pitchFamily="18" charset="0"/>
              </a:rPr>
              <a:t>FINDINGS AND DISCUSSION CON’T</a:t>
            </a:r>
            <a:endParaRPr lang="en-TT" sz="2800" b="1" dirty="0">
              <a:latin typeface="Times New Roman" pitchFamily="18" charset="0"/>
              <a:cs typeface="Times New Roman"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39996530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2790</TotalTime>
  <Words>2028</Words>
  <Application>Microsoft Office PowerPoint</Application>
  <PresentationFormat>On-screen Show (4:3)</PresentationFormat>
  <Paragraphs>267</Paragraphs>
  <Slides>19</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Office Theme</vt:lpstr>
      <vt:lpstr>EVALUATING THE EFFECTIVENESS OF THE JOB HAZARD ANALYSIS AND RISK ASSESSMENT REPORTS FOR BUILDING SERVICES INSTALLATION.  Gino Hosein (1) and Indrajit Ray (2) - B16</vt:lpstr>
      <vt:lpstr>PowerPoint Presentation</vt:lpstr>
      <vt:lpstr>INTRODUCTION</vt:lpstr>
      <vt:lpstr>RESEARCH FOCUS</vt:lpstr>
      <vt:lpstr>LITERATURE REVIEW</vt:lpstr>
      <vt:lpstr>METHODOLOGY</vt:lpstr>
      <vt:lpstr>METHODOLOGY</vt:lpstr>
      <vt:lpstr>FINDINGS AND DISCUSSION</vt:lpstr>
      <vt:lpstr>FINDINGS AND DISCUSSION CON’T</vt:lpstr>
      <vt:lpstr>FINDINGS AND DISCUSSION CON’T</vt:lpstr>
      <vt:lpstr>FINDINGS AND DISCUSSION CON’T</vt:lpstr>
      <vt:lpstr>FINDINGS AND DISCUSSION CON’T</vt:lpstr>
      <vt:lpstr>FINDINGS AND DISCUSSION CON’T</vt:lpstr>
      <vt:lpstr>FINDINGS AND DISCUSSION CON’T</vt:lpstr>
      <vt:lpstr>CASE STUDY FINDINGS</vt:lpstr>
      <vt:lpstr>CONCLUSION</vt:lpstr>
      <vt:lpstr>REFERENCES</vt:lpstr>
      <vt:lpstr>REFERENCES</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PAPER Author1, Author2,…AuthorN</dc:title>
  <dc:creator>Victor</dc:creator>
  <cp:lastModifiedBy>Gino Hosein</cp:lastModifiedBy>
  <cp:revision>97</cp:revision>
  <dcterms:created xsi:type="dcterms:W3CDTF">2019-10-16T16:46:00Z</dcterms:created>
  <dcterms:modified xsi:type="dcterms:W3CDTF">2020-03-07T20:17:28Z</dcterms:modified>
</cp:coreProperties>
</file>