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3" r:id="rId3"/>
    <p:sldId id="283" r:id="rId4"/>
    <p:sldId id="260" r:id="rId5"/>
    <p:sldId id="274" r:id="rId6"/>
    <p:sldId id="275" r:id="rId7"/>
    <p:sldId id="272" r:id="rId8"/>
    <p:sldId id="262" r:id="rId9"/>
    <p:sldId id="276" r:id="rId10"/>
    <p:sldId id="282" r:id="rId11"/>
    <p:sldId id="281" r:id="rId12"/>
    <p:sldId id="280" r:id="rId13"/>
    <p:sldId id="279" r:id="rId14"/>
    <p:sldId id="267" r:id="rId15"/>
    <p:sldId id="269" r:id="rId16"/>
    <p:sldId id="265" r:id="rId17"/>
    <p:sldId id="270" r:id="rId18"/>
    <p:sldId id="271"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6F9"/>
    <a:srgbClr val="D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15" autoAdjust="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t>09/03/2020</a:t>
            </a:fld>
            <a:endParaRPr lang="en-T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t>‹#›</a:t>
            </a:fld>
            <a:endParaRPr lang="en-TT" dirty="0"/>
          </a:p>
        </p:txBody>
      </p:sp>
    </p:spTree>
    <p:extLst>
      <p:ext uri="{BB962C8B-B14F-4D97-AF65-F5344CB8AC3E}">
        <p14:creationId xmlns:p14="http://schemas.microsoft.com/office/powerpoint/2010/main"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8</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18</a:t>
            </a:fld>
            <a:endParaRPr lang="en-TT" dirty="0"/>
          </a:p>
        </p:txBody>
      </p:sp>
    </p:spTree>
    <p:extLst>
      <p:ext uri="{BB962C8B-B14F-4D97-AF65-F5344CB8AC3E}">
        <p14:creationId xmlns:p14="http://schemas.microsoft.com/office/powerpoint/2010/main" val="2554262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19</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9</a:t>
            </a:fld>
            <a:endParaRPr lang="en-TT" dirty="0"/>
          </a:p>
        </p:txBody>
      </p:sp>
    </p:spTree>
    <p:extLst>
      <p:ext uri="{BB962C8B-B14F-4D97-AF65-F5344CB8AC3E}">
        <p14:creationId xmlns:p14="http://schemas.microsoft.com/office/powerpoint/2010/main" val="268887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10</a:t>
            </a:fld>
            <a:endParaRPr lang="en-TT" dirty="0"/>
          </a:p>
        </p:txBody>
      </p:sp>
    </p:spTree>
    <p:extLst>
      <p:ext uri="{BB962C8B-B14F-4D97-AF65-F5344CB8AC3E}">
        <p14:creationId xmlns:p14="http://schemas.microsoft.com/office/powerpoint/2010/main" val="649562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11</a:t>
            </a:fld>
            <a:endParaRPr lang="en-TT" dirty="0"/>
          </a:p>
        </p:txBody>
      </p:sp>
    </p:spTree>
    <p:extLst>
      <p:ext uri="{BB962C8B-B14F-4D97-AF65-F5344CB8AC3E}">
        <p14:creationId xmlns:p14="http://schemas.microsoft.com/office/powerpoint/2010/main" val="968812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12</a:t>
            </a:fld>
            <a:endParaRPr lang="en-TT" dirty="0"/>
          </a:p>
        </p:txBody>
      </p:sp>
    </p:spTree>
    <p:extLst>
      <p:ext uri="{BB962C8B-B14F-4D97-AF65-F5344CB8AC3E}">
        <p14:creationId xmlns:p14="http://schemas.microsoft.com/office/powerpoint/2010/main" val="304194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13</a:t>
            </a:fld>
            <a:endParaRPr lang="en-TT" dirty="0"/>
          </a:p>
        </p:txBody>
      </p:sp>
    </p:spTree>
    <p:extLst>
      <p:ext uri="{BB962C8B-B14F-4D97-AF65-F5344CB8AC3E}">
        <p14:creationId xmlns:p14="http://schemas.microsoft.com/office/powerpoint/2010/main" val="1491410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5E0DD-3E5A-4224-8718-737DF6F1553E}" type="slidenum">
              <a:rPr lang="en-TT" smtClean="0"/>
              <a:t>15</a:t>
            </a:fld>
            <a:endParaRPr lang="en-TT" dirty="0"/>
          </a:p>
        </p:txBody>
      </p:sp>
    </p:spTree>
    <p:extLst>
      <p:ext uri="{BB962C8B-B14F-4D97-AF65-F5344CB8AC3E}">
        <p14:creationId xmlns:p14="http://schemas.microsoft.com/office/powerpoint/2010/main" val="211022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16</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17</a:t>
            </a:fld>
            <a:endParaRPr lang="en-TT" dirty="0"/>
          </a:p>
        </p:txBody>
      </p:sp>
    </p:spTree>
    <p:extLst>
      <p:ext uri="{BB962C8B-B14F-4D97-AF65-F5344CB8AC3E}">
        <p14:creationId xmlns:p14="http://schemas.microsoft.com/office/powerpoint/2010/main" val="72856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t>09/03/2020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t>09/03/2020</a:t>
            </a:fld>
            <a:endParaRPr lang="en-TT" dirty="0"/>
          </a:p>
        </p:txBody>
      </p:sp>
      <p:sp>
        <p:nvSpPr>
          <p:cNvPr id="8" name="Footer Placeholder 7"/>
          <p:cNvSpPr>
            <a:spLocks noGrp="1"/>
          </p:cNvSpPr>
          <p:nvPr>
            <p:ph type="ftr" sz="quarter" idx="11"/>
          </p:nvPr>
        </p:nvSpPr>
        <p:spPr/>
        <p:txBody>
          <a:bodyPr/>
          <a:lstStyle/>
          <a:p>
            <a:r>
              <a:rPr lang="en-TT" dirty="0"/>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t>09/03/2020</a:t>
            </a:fld>
            <a:endParaRPr lang="en-TT" dirty="0"/>
          </a:p>
        </p:txBody>
      </p:sp>
      <p:sp>
        <p:nvSpPr>
          <p:cNvPr id="4" name="Footer Placeholder 3"/>
          <p:cNvSpPr>
            <a:spLocks noGrp="1"/>
          </p:cNvSpPr>
          <p:nvPr>
            <p:ph type="ftr" sz="quarter" idx="11"/>
          </p:nvPr>
        </p:nvSpPr>
        <p:spPr/>
        <p:txBody>
          <a:bodyPr/>
          <a:lstStyle/>
          <a:p>
            <a:r>
              <a:rPr lang="en-TT" dirty="0"/>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t>09/03/2020</a:t>
            </a:fld>
            <a:endParaRPr lang="en-TT" dirty="0"/>
          </a:p>
        </p:txBody>
      </p:sp>
      <p:sp>
        <p:nvSpPr>
          <p:cNvPr id="3" name="Footer Placeholder 2"/>
          <p:cNvSpPr>
            <a:spLocks noGrp="1"/>
          </p:cNvSpPr>
          <p:nvPr>
            <p:ph type="ftr" sz="quarter" idx="11"/>
          </p:nvPr>
        </p:nvSpPr>
        <p:spPr/>
        <p:txBody>
          <a:bodyPr/>
          <a:lstStyle/>
          <a:p>
            <a:r>
              <a:rPr lang="en-TT" dirty="0"/>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t>09/03/2020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t>09/03/2020</a:t>
            </a:fld>
            <a:endParaRPr lang="en-T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dirty="0"/>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t>‹#›</a:t>
            </a:fld>
            <a:endParaRPr lang="en-TT" dirty="0"/>
          </a:p>
        </p:txBody>
      </p:sp>
    </p:spTree>
    <p:extLst>
      <p:ext uri="{BB962C8B-B14F-4D97-AF65-F5344CB8AC3E}">
        <p14:creationId xmlns:p14="http://schemas.microsoft.com/office/powerpoint/2010/main"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erials.ac.uk/guides/casestudies.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www.materials.ac.uk/guides/casestudies.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utt.instructure.com/courses/15598" TargetMode="External"/><Relationship Id="rId4" Type="http://schemas.openxmlformats.org/officeDocument/2006/relationships/hyperlink" Target="https://utt.instructure.com/courses/15593"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319572" y="1958975"/>
            <a:ext cx="8568952" cy="1470025"/>
          </a:xfrm>
        </p:spPr>
        <p:txBody>
          <a:bodyPr>
            <a:normAutofit fontScale="90000"/>
          </a:bodyPr>
          <a:lstStyle/>
          <a:p>
            <a:r>
              <a:rPr lang="en-GB" sz="4000" b="1" dirty="0" smtClean="0">
                <a:latin typeface="Times New Roman" panose="02020603050405020304" pitchFamily="18" charset="0"/>
                <a:cs typeface="Times New Roman" panose="02020603050405020304" pitchFamily="18" charset="0"/>
              </a:rPr>
              <a:t>INTEGRATED APPROACH TO MASTERS PROGRAMME DELIVERY IN MANUFACTURING AND DESIGN ENGINEERING AT UTT </a:t>
            </a:r>
            <a:r>
              <a:rPr lang="en-US" sz="4900" dirty="0" smtClean="0">
                <a:latin typeface="Times New Roman" panose="02020603050405020304" pitchFamily="18" charset="0"/>
                <a:cs typeface="Times New Roman" panose="02020603050405020304" pitchFamily="18" charset="0"/>
              </a:rPr>
              <a:t/>
            </a:r>
            <a:br>
              <a:rPr lang="en-US" sz="4900" dirty="0" smtClean="0">
                <a:latin typeface="Times New Roman" panose="02020603050405020304" pitchFamily="18" charset="0"/>
                <a:cs typeface="Times New Roman" panose="02020603050405020304" pitchFamily="18" charset="0"/>
              </a:rPr>
            </a:br>
            <a:r>
              <a:rPr lang="en-TT" sz="2700" dirty="0" smtClean="0">
                <a:latin typeface="Times New Roman" pitchFamily="18" charset="0"/>
                <a:cs typeface="Times New Roman" pitchFamily="18" charset="0"/>
              </a:rPr>
              <a:t>Natalie Persadie, </a:t>
            </a:r>
            <a:r>
              <a:rPr lang="en-TT" sz="2700" dirty="0">
                <a:latin typeface="Times New Roman" pitchFamily="18" charset="0"/>
                <a:cs typeface="Times New Roman" pitchFamily="18" charset="0"/>
              </a:rPr>
              <a:t>Nadine </a:t>
            </a:r>
            <a:r>
              <a:rPr lang="en-TT" sz="2700" dirty="0" smtClean="0">
                <a:latin typeface="Times New Roman" pitchFamily="18" charset="0"/>
                <a:cs typeface="Times New Roman" pitchFamily="18" charset="0"/>
              </a:rPr>
              <a:t>Sangster, </a:t>
            </a:r>
            <a:r>
              <a:rPr lang="en-TT" sz="2700" dirty="0">
                <a:latin typeface="Times New Roman" pitchFamily="18" charset="0"/>
                <a:cs typeface="Times New Roman" pitchFamily="18" charset="0"/>
              </a:rPr>
              <a:t>Aaron </a:t>
            </a:r>
            <a:r>
              <a:rPr lang="en-TT" sz="2700" dirty="0" smtClean="0">
                <a:latin typeface="Times New Roman" pitchFamily="18" charset="0"/>
                <a:cs typeface="Times New Roman" pitchFamily="18" charset="0"/>
              </a:rPr>
              <a:t>Ameerali, </a:t>
            </a:r>
            <a:br>
              <a:rPr lang="en-TT" sz="2700" dirty="0" smtClean="0">
                <a:latin typeface="Times New Roman" pitchFamily="18" charset="0"/>
                <a:cs typeface="Times New Roman" pitchFamily="18" charset="0"/>
              </a:rPr>
            </a:br>
            <a:r>
              <a:rPr lang="en-TT" sz="2700" dirty="0" smtClean="0">
                <a:latin typeface="Times New Roman" pitchFamily="18" charset="0"/>
                <a:cs typeface="Times New Roman" pitchFamily="18" charset="0"/>
              </a:rPr>
              <a:t>Dinesh Soodeen, </a:t>
            </a:r>
            <a:r>
              <a:rPr lang="en-TT" sz="2700" dirty="0">
                <a:latin typeface="Times New Roman" pitchFamily="18" charset="0"/>
                <a:cs typeface="Times New Roman" pitchFamily="18" charset="0"/>
              </a:rPr>
              <a:t>Aatma </a:t>
            </a:r>
            <a:r>
              <a:rPr lang="en-TT" sz="2700" dirty="0" smtClean="0">
                <a:latin typeface="Times New Roman" pitchFamily="18" charset="0"/>
                <a:cs typeface="Times New Roman" pitchFamily="18" charset="0"/>
              </a:rPr>
              <a:t>Maharajh, </a:t>
            </a:r>
            <a:r>
              <a:rPr lang="en-TT" sz="2700" dirty="0">
                <a:latin typeface="Times New Roman" pitchFamily="18" charset="0"/>
                <a:cs typeface="Times New Roman" pitchFamily="18" charset="0"/>
              </a:rPr>
              <a:t>and Aneil </a:t>
            </a:r>
            <a:r>
              <a:rPr lang="en-TT" sz="2700" dirty="0" smtClean="0">
                <a:latin typeface="Times New Roman" pitchFamily="18" charset="0"/>
                <a:cs typeface="Times New Roman" pitchFamily="18" charset="0"/>
              </a:rPr>
              <a:t>Ramkhalawan</a:t>
            </a:r>
            <a:endParaRPr lang="en-TT" sz="2700" dirty="0">
              <a:latin typeface="Times New Roman" pitchFamily="18" charset="0"/>
              <a:cs typeface="Times New Roman" pitchFamily="18" charset="0"/>
            </a:endParaRPr>
          </a:p>
        </p:txBody>
      </p:sp>
      <p:sp>
        <p:nvSpPr>
          <p:cNvPr id="3" name="Subtitle 2"/>
          <p:cNvSpPr>
            <a:spLocks noGrp="1"/>
          </p:cNvSpPr>
          <p:nvPr>
            <p:ph type="subTitle" idx="1"/>
          </p:nvPr>
        </p:nvSpPr>
        <p:spPr>
          <a:xfrm>
            <a:off x="1403648" y="3645024"/>
            <a:ext cx="6400800" cy="2016224"/>
          </a:xfrm>
        </p:spPr>
        <p:txBody>
          <a:bodyPr>
            <a:normAutofit fontScale="92500" lnSpcReduction="10000"/>
          </a:bodyPr>
          <a:lstStyle/>
          <a:p>
            <a:endParaRPr lang="en-TT" sz="2400" dirty="0" smtClean="0">
              <a:solidFill>
                <a:schemeClr val="accent2">
                  <a:lumMod val="75000"/>
                </a:schemeClr>
              </a:solidFill>
              <a:latin typeface="Times New Roman" pitchFamily="18" charset="0"/>
              <a:cs typeface="Times New Roman" pitchFamily="18" charset="0"/>
            </a:endParaRPr>
          </a:p>
          <a:p>
            <a:endParaRPr lang="en-TT" sz="2400" dirty="0">
              <a:solidFill>
                <a:schemeClr val="accent2">
                  <a:lumMod val="75000"/>
                </a:schemeClr>
              </a:solidFill>
              <a:latin typeface="Times New Roman" pitchFamily="18" charset="0"/>
              <a:cs typeface="Times New Roman" pitchFamily="18" charset="0"/>
            </a:endParaRPr>
          </a:p>
          <a:p>
            <a:endParaRPr lang="en-TT" sz="2400" dirty="0" smtClean="0">
              <a:solidFill>
                <a:schemeClr val="accent2">
                  <a:lumMod val="75000"/>
                </a:schemeClr>
              </a:solidFill>
              <a:latin typeface="Times New Roman" pitchFamily="18" charset="0"/>
              <a:cs typeface="Times New Roman" pitchFamily="18" charset="0"/>
            </a:endParaRPr>
          </a:p>
          <a:p>
            <a:r>
              <a:rPr lang="en-TT" sz="2400" dirty="0" smtClean="0">
                <a:solidFill>
                  <a:schemeClr val="accent2">
                    <a:lumMod val="75000"/>
                  </a:schemeClr>
                </a:solidFill>
                <a:latin typeface="Times New Roman" pitchFamily="18" charset="0"/>
                <a:cs typeface="Times New Roman" pitchFamily="18" charset="0"/>
              </a:rPr>
              <a:t>Design and Manufacturing Engineering,</a:t>
            </a:r>
          </a:p>
          <a:p>
            <a:r>
              <a:rPr lang="en-TT" sz="2400" dirty="0" smtClean="0">
                <a:solidFill>
                  <a:schemeClr val="accent2">
                    <a:lumMod val="75000"/>
                  </a:schemeClr>
                </a:solidFill>
                <a:latin typeface="Times New Roman" pitchFamily="18" charset="0"/>
                <a:cs typeface="Times New Roman" pitchFamily="18" charset="0"/>
              </a:rPr>
              <a:t>The University of Trinidad and Tobago</a:t>
            </a:r>
            <a:endParaRPr lang="en-TT" sz="2400" dirty="0"/>
          </a:p>
        </p:txBody>
      </p:sp>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51986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Industry Projects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999539414"/>
              </p:ext>
            </p:extLst>
          </p:nvPr>
        </p:nvGraphicFramePr>
        <p:xfrm>
          <a:off x="683568" y="1772817"/>
          <a:ext cx="8003232" cy="4569784"/>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381522">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616305">
                <a:tc>
                  <a:txBody>
                    <a:bodyPr/>
                    <a:lstStyle/>
                    <a:p>
                      <a:pPr algn="l"/>
                      <a:r>
                        <a:rPr lang="en-TT" sz="1800" b="1" dirty="0" smtClean="0">
                          <a:latin typeface="Times New Roman" panose="02020603050405020304" pitchFamily="18" charset="0"/>
                          <a:cs typeface="Times New Roman" panose="02020603050405020304" pitchFamily="18" charset="0"/>
                        </a:rPr>
                        <a:t>Goal</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To</a:t>
                      </a:r>
                      <a:r>
                        <a:rPr lang="en-US"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develop practical skills needed to manage in a modern manufacturing environment</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52174">
                <a:tc>
                  <a:txBody>
                    <a:bodyPr/>
                    <a:lstStyle/>
                    <a:p>
                      <a:pPr algn="l"/>
                      <a:r>
                        <a:rPr lang="en-TT" sz="1800" b="1" dirty="0" smtClean="0">
                          <a:latin typeface="Times New Roman" panose="02020603050405020304" pitchFamily="18" charset="0"/>
                          <a:cs typeface="Times New Roman" panose="02020603050405020304" pitchFamily="18" charset="0"/>
                        </a:rPr>
                        <a:t>Delivery</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Blended-learning approach; live project</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144567">
                <a:tc>
                  <a:txBody>
                    <a:bodyPr/>
                    <a:lstStyle/>
                    <a:p>
                      <a:pPr algn="l"/>
                      <a:r>
                        <a:rPr lang="en-TT" sz="1800" b="1" dirty="0" smtClean="0">
                          <a:latin typeface="Times New Roman" panose="02020603050405020304" pitchFamily="18" charset="0"/>
                          <a:cs typeface="Times New Roman" panose="02020603050405020304" pitchFamily="18" charset="0"/>
                        </a:rPr>
                        <a:t>Key Learning Areas</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Process mapping, bottle necking and re-design, production management and control, logistics and supply chain, operations management, inventory management, product development, product design, marketing and strategy, technology management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616305">
                <a:tc>
                  <a:txBody>
                    <a:bodyPr/>
                    <a:lstStyle/>
                    <a:p>
                      <a:pPr algn="l"/>
                      <a:r>
                        <a:rPr lang="en-TT" sz="1800" b="1" dirty="0" smtClean="0">
                          <a:latin typeface="Times New Roman" panose="02020603050405020304" pitchFamily="18" charset="0"/>
                          <a:cs typeface="Times New Roman" panose="02020603050405020304" pitchFamily="18" charset="0"/>
                        </a:rPr>
                        <a:t>Assessment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Task management, professional engagement, final report, poster and presentation, problem solving techniques, peer review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353622">
                <a:tc>
                  <a:txBody>
                    <a:bodyPr/>
                    <a:lstStyle/>
                    <a:p>
                      <a:pPr algn="l"/>
                      <a:r>
                        <a:rPr lang="en-TT" sz="1800" b="1" dirty="0" smtClean="0">
                          <a:latin typeface="Times New Roman" panose="02020603050405020304" pitchFamily="18" charset="0"/>
                          <a:cs typeface="Times New Roman" panose="02020603050405020304" pitchFamily="18" charset="0"/>
                        </a:rPr>
                        <a:t>Feedback</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dirty="0" smtClean="0">
                          <a:effectLst/>
                          <a:latin typeface="Times New Roman" panose="02020603050405020304" pitchFamily="18" charset="0"/>
                          <a:ea typeface="Calibri" panose="020F0502020204030204" pitchFamily="34" charset="0"/>
                          <a:cs typeface="Times New Roman" panose="02020603050405020304" pitchFamily="18" charset="0"/>
                        </a:rPr>
                        <a:t>Problem solving</a:t>
                      </a:r>
                      <a:r>
                        <a:rPr lang="en-GB"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and </a:t>
                      </a:r>
                      <a:r>
                        <a:rPr lang="en-GB" sz="1800" dirty="0" smtClean="0">
                          <a:effectLst/>
                          <a:latin typeface="Times New Roman" panose="02020603050405020304" pitchFamily="18" charset="0"/>
                          <a:ea typeface="Calibri" panose="020F0502020204030204" pitchFamily="34" charset="0"/>
                          <a:cs typeface="Times New Roman" panose="02020603050405020304" pitchFamily="18" charset="0"/>
                        </a:rPr>
                        <a:t>critical thinking skills widely exhibited,</a:t>
                      </a:r>
                      <a:r>
                        <a:rPr lang="en-GB"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smtClean="0">
                          <a:effectLst/>
                          <a:latin typeface="Times New Roman" panose="02020603050405020304" pitchFamily="18" charset="0"/>
                          <a:ea typeface="Calibri" panose="020F0502020204030204" pitchFamily="34" charset="0"/>
                          <a:cs typeface="Times New Roman" panose="02020603050405020304" pitchFamily="18" charset="0"/>
                        </a:rPr>
                        <a:t>application, analysis and evaluation of theories within industrial contexts to provide recommendations</a:t>
                      </a:r>
                      <a:r>
                        <a:rPr lang="en-GB"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were achieved, noted best-pr</a:t>
                      </a:r>
                      <a:r>
                        <a:rPr lang="en-GB" sz="1800" dirty="0" smtClean="0">
                          <a:effectLst/>
                          <a:latin typeface="Times New Roman" panose="02020603050405020304" pitchFamily="18" charset="0"/>
                          <a:ea typeface="Calibri" panose="020F0502020204030204" pitchFamily="34" charset="0"/>
                          <a:cs typeface="Times New Roman" panose="02020603050405020304" pitchFamily="18" charset="0"/>
                        </a:rPr>
                        <a:t>actices adoption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4225280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International Study Tour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527872496"/>
              </p:ext>
            </p:extLst>
          </p:nvPr>
        </p:nvGraphicFramePr>
        <p:xfrm>
          <a:off x="683568" y="1772816"/>
          <a:ext cx="8003232" cy="4489484"/>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401495">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602242">
                <a:tc>
                  <a:txBody>
                    <a:bodyPr/>
                    <a:lstStyle/>
                    <a:p>
                      <a:pPr algn="l"/>
                      <a:r>
                        <a:rPr lang="en-TT" sz="1800" b="1" dirty="0" smtClean="0">
                          <a:latin typeface="Times New Roman" panose="02020603050405020304" pitchFamily="18" charset="0"/>
                          <a:cs typeface="Times New Roman" panose="02020603050405020304" pitchFamily="18" charset="0"/>
                        </a:rPr>
                        <a:t>Goal</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To evaluate local and international management structures,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business environment, d</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esign and operations of business processes</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44138">
                <a:tc>
                  <a:txBody>
                    <a:bodyPr/>
                    <a:lstStyle/>
                    <a:p>
                      <a:pPr algn="l"/>
                      <a:r>
                        <a:rPr lang="en-TT" sz="1800" b="1" dirty="0" smtClean="0">
                          <a:latin typeface="Times New Roman" panose="02020603050405020304" pitchFamily="18" charset="0"/>
                          <a:cs typeface="Times New Roman" panose="02020603050405020304" pitchFamily="18" charset="0"/>
                        </a:rPr>
                        <a:t>Delivery</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Blended-learning approach</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118450">
                <a:tc>
                  <a:txBody>
                    <a:bodyPr/>
                    <a:lstStyle/>
                    <a:p>
                      <a:pPr algn="l"/>
                      <a:r>
                        <a:rPr lang="en-TT" sz="1800" b="1" dirty="0" smtClean="0">
                          <a:latin typeface="Times New Roman" panose="02020603050405020304" pitchFamily="18" charset="0"/>
                          <a:cs typeface="Times New Roman" panose="02020603050405020304" pitchFamily="18" charset="0"/>
                        </a:rPr>
                        <a:t>Key Learning Areas</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Rapid plant assessment,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travel and business etiquette, and personal budgeting;</a:t>
                      </a:r>
                      <a:r>
                        <a:rPr lang="en-US"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dirty="0" smtClean="0">
                          <a:effectLst/>
                          <a:latin typeface="Times New Roman" panose="02020603050405020304" pitchFamily="18" charset="0"/>
                          <a:ea typeface="Calibri" panose="020F0502020204030204" pitchFamily="34" charset="0"/>
                          <a:cs typeface="Times New Roman" panose="02020603050405020304" pitchFamily="18" charset="0"/>
                        </a:rPr>
                        <a:t>technological innovation, renewable energy, agro-processing, eco-tourism, ICT, manufacturing and operations and supply chain management</a:t>
                      </a:r>
                      <a:endParaRPr lang="en-US"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003"/>
                  </a:ext>
                </a:extLst>
              </a:tr>
              <a:tr h="602242">
                <a:tc>
                  <a:txBody>
                    <a:bodyPr/>
                    <a:lstStyle/>
                    <a:p>
                      <a:pPr algn="l"/>
                      <a:r>
                        <a:rPr lang="en-TT" sz="1800" b="1" dirty="0" smtClean="0">
                          <a:latin typeface="Times New Roman" panose="02020603050405020304" pitchFamily="18" charset="0"/>
                          <a:cs typeface="Times New Roman" panose="02020603050405020304" pitchFamily="18" charset="0"/>
                        </a:rPr>
                        <a:t>Assessment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Pre-travel SWOT and PESTLE analyses; in-country travel rapid plant assessments,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d</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ebriefing sessions,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report and presentation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253349">
                <a:tc>
                  <a:txBody>
                    <a:bodyPr/>
                    <a:lstStyle/>
                    <a:p>
                      <a:pPr algn="l"/>
                      <a:r>
                        <a:rPr lang="en-TT" sz="1800" b="1" dirty="0" smtClean="0">
                          <a:latin typeface="Times New Roman" panose="02020603050405020304" pitchFamily="18" charset="0"/>
                          <a:cs typeface="Times New Roman" panose="02020603050405020304" pitchFamily="18" charset="0"/>
                        </a:rPr>
                        <a:t>Feedback</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Expanding the cultural learning experience, increasing employability,</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dvancing career trajectory,</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global/regional networking and career opportunities</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2521933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Leadership and Human Resources Management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4502179"/>
              </p:ext>
            </p:extLst>
          </p:nvPr>
        </p:nvGraphicFramePr>
        <p:xfrm>
          <a:off x="683568" y="1915394"/>
          <a:ext cx="8003232" cy="4164009"/>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345764">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558542">
                <a:tc>
                  <a:txBody>
                    <a:bodyPr/>
                    <a:lstStyle/>
                    <a:p>
                      <a:pPr algn="l"/>
                      <a:r>
                        <a:rPr lang="en-TT" sz="1800" b="1" dirty="0" smtClean="0">
                          <a:latin typeface="Times New Roman" panose="02020603050405020304" pitchFamily="18" charset="0"/>
                          <a:cs typeface="Times New Roman" panose="02020603050405020304" pitchFamily="18" charset="0"/>
                        </a:rPr>
                        <a:t>Goal</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To explore</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the practice of leadership and strategic human resource management in organisations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558542">
                <a:tc>
                  <a:txBody>
                    <a:bodyPr/>
                    <a:lstStyle/>
                    <a:p>
                      <a:pPr algn="l"/>
                      <a:r>
                        <a:rPr lang="en-TT" sz="1800" b="1" dirty="0" smtClean="0">
                          <a:latin typeface="Times New Roman" panose="02020603050405020304" pitchFamily="18" charset="0"/>
                          <a:cs typeface="Times New Roman" panose="02020603050405020304" pitchFamily="18" charset="0"/>
                        </a:rPr>
                        <a:t>Delivery</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Face-to-face;</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industry SME engagement, simulations, team-building exercises, experiential learning strategies</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97917">
                <a:tc>
                  <a:txBody>
                    <a:bodyPr/>
                    <a:lstStyle/>
                    <a:p>
                      <a:pPr algn="l"/>
                      <a:r>
                        <a:rPr lang="en-TT" sz="1800" b="1" dirty="0" smtClean="0">
                          <a:latin typeface="Times New Roman" panose="02020603050405020304" pitchFamily="18" charset="0"/>
                          <a:cs typeface="Times New Roman" panose="02020603050405020304" pitchFamily="18" charset="0"/>
                        </a:rPr>
                        <a:t>Key Learning Areas</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Leadership styles, leadership theories, change leadership, Kolb’s learning cycle,</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human resource management, recruitment and retention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19167">
                <a:tc>
                  <a:txBody>
                    <a:bodyPr/>
                    <a:lstStyle/>
                    <a:p>
                      <a:pPr algn="l"/>
                      <a:r>
                        <a:rPr lang="en-TT" sz="1800" b="1" dirty="0" smtClean="0">
                          <a:latin typeface="Times New Roman" panose="02020603050405020304" pitchFamily="18" charset="0"/>
                          <a:cs typeface="Times New Roman" panose="02020603050405020304" pitchFamily="18" charset="0"/>
                        </a:rPr>
                        <a:t>Assessment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Leader interview,</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community development project, book report</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237929">
                <a:tc>
                  <a:txBody>
                    <a:bodyPr/>
                    <a:lstStyle/>
                    <a:p>
                      <a:pPr algn="l"/>
                      <a:r>
                        <a:rPr lang="en-TT" sz="1800" b="1" dirty="0" smtClean="0">
                          <a:latin typeface="Times New Roman" panose="02020603050405020304" pitchFamily="18" charset="0"/>
                          <a:cs typeface="Times New Roman" panose="02020603050405020304" pitchFamily="18" charset="0"/>
                        </a:rPr>
                        <a:t>Feedback</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Improved group dynamics and collaboration, </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developed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personal leadership characteristics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53238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New Venture Proposition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679051992"/>
              </p:ext>
            </p:extLst>
          </p:nvPr>
        </p:nvGraphicFramePr>
        <p:xfrm>
          <a:off x="683568" y="1700808"/>
          <a:ext cx="8003232" cy="4534101"/>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374273">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863706">
                <a:tc>
                  <a:txBody>
                    <a:bodyPr/>
                    <a:lstStyle/>
                    <a:p>
                      <a:pPr algn="l"/>
                      <a:r>
                        <a:rPr lang="en-TT" sz="1800" b="1" dirty="0" smtClean="0">
                          <a:latin typeface="Times New Roman" panose="02020603050405020304" pitchFamily="18" charset="0"/>
                          <a:cs typeface="Times New Roman" panose="02020603050405020304" pitchFamily="18" charset="0"/>
                        </a:rPr>
                        <a:t>Goal</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To understand and explore the resources available for creating a new venture:  produce a business plan as a means of seeking funding</a:t>
                      </a:r>
                      <a:endParaRPr lang="en-TT" sz="180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46639">
                <a:tc>
                  <a:txBody>
                    <a:bodyPr/>
                    <a:lstStyle/>
                    <a:p>
                      <a:pPr algn="l"/>
                      <a:r>
                        <a:rPr lang="en-TT" sz="1800" b="1" dirty="0" smtClean="0">
                          <a:latin typeface="Times New Roman" panose="02020603050405020304" pitchFamily="18" charset="0"/>
                          <a:cs typeface="Times New Roman" panose="02020603050405020304" pitchFamily="18" charset="0"/>
                        </a:rPr>
                        <a:t>Delivery</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Co-taught; modular format;</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70% online; 30% face-to-face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863706">
                <a:tc>
                  <a:txBody>
                    <a:bodyPr/>
                    <a:lstStyle/>
                    <a:p>
                      <a:pPr algn="l"/>
                      <a:r>
                        <a:rPr lang="en-TT" sz="1800" b="1" dirty="0" smtClean="0">
                          <a:latin typeface="Times New Roman" panose="02020603050405020304" pitchFamily="18" charset="0"/>
                          <a:cs typeface="Times New Roman" panose="02020603050405020304" pitchFamily="18" charset="0"/>
                        </a:rPr>
                        <a:t>Key Learning Areas</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Entrepreneurship, Business Strategy and Marketing, Leadership and Human Resource Management, Operations and Supply Chain Management, Company Law</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601149">
                <a:tc>
                  <a:txBody>
                    <a:bodyPr/>
                    <a:lstStyle/>
                    <a:p>
                      <a:pPr algn="l"/>
                      <a:r>
                        <a:rPr lang="en-TT" sz="1800" b="1" dirty="0" smtClean="0">
                          <a:latin typeface="Times New Roman" panose="02020603050405020304" pitchFamily="18" charset="0"/>
                          <a:cs typeface="Times New Roman" panose="02020603050405020304" pitchFamily="18" charset="0"/>
                        </a:rPr>
                        <a:t>Assessment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Business plan,</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presentation, business model canvas, business registration, financial planning</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375882">
                <a:tc>
                  <a:txBody>
                    <a:bodyPr/>
                    <a:lstStyle/>
                    <a:p>
                      <a:pPr algn="l"/>
                      <a:r>
                        <a:rPr lang="en-TT" sz="1800" b="1" dirty="0" smtClean="0">
                          <a:latin typeface="Times New Roman" panose="02020603050405020304" pitchFamily="18" charset="0"/>
                          <a:cs typeface="Times New Roman" panose="02020603050405020304" pitchFamily="18" charset="0"/>
                        </a:rPr>
                        <a:t>Feedback</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Produced interesting business propositions; soft skills development: time management, leadership, teamwork, communication, conflict management and resolution, collegiality,</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SME networking, actual commercialisation</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2323413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DISCUSSION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Autofit/>
          </a:bodyPr>
          <a:lstStyle/>
          <a:p>
            <a:r>
              <a:rPr lang="en-GB" sz="2200" dirty="0" smtClean="0">
                <a:latin typeface="Times New Roman" panose="02020603050405020304" pitchFamily="18" charset="0"/>
                <a:cs typeface="Times New Roman" panose="02020603050405020304" pitchFamily="18" charset="0"/>
              </a:rPr>
              <a:t>Reinforced learning: constant </a:t>
            </a:r>
            <a:r>
              <a:rPr lang="en-GB" sz="2200" dirty="0">
                <a:latin typeface="Times New Roman" panose="02020603050405020304" pitchFamily="18" charset="0"/>
                <a:cs typeface="Times New Roman" panose="02020603050405020304" pitchFamily="18" charset="0"/>
              </a:rPr>
              <a:t>(re)application of </a:t>
            </a:r>
            <a:r>
              <a:rPr lang="en-GB" sz="2200" dirty="0" smtClean="0">
                <a:latin typeface="Times New Roman" panose="02020603050405020304" pitchFamily="18" charset="0"/>
                <a:cs typeface="Times New Roman" panose="02020603050405020304" pitchFamily="18" charset="0"/>
              </a:rPr>
              <a:t>taught concepts </a:t>
            </a:r>
            <a:r>
              <a:rPr lang="en-GB" sz="2200" dirty="0">
                <a:latin typeface="Times New Roman" panose="02020603050405020304" pitchFamily="18" charset="0"/>
                <a:cs typeface="Times New Roman" panose="02020603050405020304" pitchFamily="18" charset="0"/>
              </a:rPr>
              <a:t>and theories </a:t>
            </a:r>
            <a:endParaRPr lang="en-GB"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Engineering </a:t>
            </a:r>
            <a:r>
              <a:rPr lang="en-GB" sz="2200" dirty="0">
                <a:latin typeface="Times New Roman" panose="02020603050405020304" pitchFamily="18" charset="0"/>
                <a:cs typeface="Times New Roman" panose="02020603050405020304" pitchFamily="18" charset="0"/>
              </a:rPr>
              <a:t>practitioners </a:t>
            </a:r>
            <a:r>
              <a:rPr lang="en-GB" sz="2200" dirty="0" smtClean="0">
                <a:latin typeface="Times New Roman" panose="02020603050405020304" pitchFamily="18" charset="0"/>
                <a:cs typeface="Times New Roman" panose="02020603050405020304" pitchFamily="18" charset="0"/>
              </a:rPr>
              <a:t>noted </a:t>
            </a:r>
            <a:r>
              <a:rPr lang="en-GB" sz="2200" dirty="0">
                <a:latin typeface="Times New Roman" panose="02020603050405020304" pitchFamily="18" charset="0"/>
                <a:cs typeface="Times New Roman" panose="02020603050405020304" pitchFamily="18" charset="0"/>
              </a:rPr>
              <a:t>the need for closer engagement between industry and </a:t>
            </a:r>
            <a:r>
              <a:rPr lang="en-GB" sz="2200" dirty="0" smtClean="0">
                <a:latin typeface="Times New Roman" panose="02020603050405020304" pitchFamily="18" charset="0"/>
                <a:cs typeface="Times New Roman" panose="02020603050405020304" pitchFamily="18" charset="0"/>
              </a:rPr>
              <a:t>academia</a:t>
            </a:r>
          </a:p>
          <a:p>
            <a:r>
              <a:rPr lang="en-GB" sz="2200" dirty="0">
                <a:latin typeface="Times New Roman" panose="02020603050405020304" pitchFamily="18" charset="0"/>
                <a:cs typeface="Times New Roman" panose="02020603050405020304" pitchFamily="18" charset="0"/>
              </a:rPr>
              <a:t>Using the project-based </a:t>
            </a:r>
            <a:r>
              <a:rPr lang="en-GB" sz="2200" dirty="0" smtClean="0">
                <a:latin typeface="Times New Roman" panose="02020603050405020304" pitchFamily="18" charset="0"/>
                <a:cs typeface="Times New Roman" panose="02020603050405020304" pitchFamily="18" charset="0"/>
              </a:rPr>
              <a:t>assessments illustrated </a:t>
            </a:r>
            <a:r>
              <a:rPr lang="en-GB" sz="2200" dirty="0" smtClean="0">
                <a:latin typeface="Times New Roman" panose="02020603050405020304" pitchFamily="18" charset="0"/>
                <a:cs typeface="Times New Roman" panose="02020603050405020304" pitchFamily="18" charset="0"/>
              </a:rPr>
              <a:t>students’ </a:t>
            </a:r>
            <a:r>
              <a:rPr lang="en-GB" sz="2200" dirty="0" smtClean="0">
                <a:latin typeface="Times New Roman" panose="02020603050405020304" pitchFamily="18" charset="0"/>
                <a:cs typeface="Times New Roman" panose="02020603050405020304" pitchFamily="18" charset="0"/>
              </a:rPr>
              <a:t>true </a:t>
            </a:r>
            <a:r>
              <a:rPr lang="en-GB" sz="2200" dirty="0">
                <a:latin typeface="Times New Roman" panose="02020603050405020304" pitchFamily="18" charset="0"/>
                <a:cs typeface="Times New Roman" panose="02020603050405020304" pitchFamily="18" charset="0"/>
              </a:rPr>
              <a:t>understanding of the </a:t>
            </a:r>
            <a:r>
              <a:rPr lang="en-GB" sz="2200" dirty="0" smtClean="0">
                <a:latin typeface="Times New Roman" panose="02020603050405020304" pitchFamily="18" charset="0"/>
                <a:cs typeface="Times New Roman" panose="02020603050405020304" pitchFamily="18" charset="0"/>
              </a:rPr>
              <a:t>classroom learning</a:t>
            </a:r>
          </a:p>
          <a:p>
            <a:r>
              <a:rPr lang="en-GB" sz="2200" dirty="0" smtClean="0">
                <a:latin typeface="Times New Roman" panose="02020603050405020304" pitchFamily="18" charset="0"/>
                <a:cs typeface="Times New Roman" panose="02020603050405020304" pitchFamily="18" charset="0"/>
              </a:rPr>
              <a:t>Programmes enhanced </a:t>
            </a:r>
            <a:r>
              <a:rPr lang="en-GB" sz="2200" dirty="0">
                <a:latin typeface="Times New Roman" panose="02020603050405020304" pitchFamily="18" charset="0"/>
                <a:cs typeface="Times New Roman" panose="02020603050405020304" pitchFamily="18" charset="0"/>
              </a:rPr>
              <a:t>students’ preparedness for work </a:t>
            </a:r>
            <a:r>
              <a:rPr lang="en-GB" sz="2200" dirty="0" smtClean="0">
                <a:latin typeface="Times New Roman" panose="02020603050405020304" pitchFamily="18" charset="0"/>
                <a:cs typeface="Times New Roman" panose="02020603050405020304" pitchFamily="18" charset="0"/>
              </a:rPr>
              <a:t>environments: requirement for collaborative</a:t>
            </a:r>
            <a:r>
              <a:rPr lang="en-GB" sz="2200" dirty="0">
                <a:latin typeface="Times New Roman" panose="02020603050405020304" pitchFamily="18" charset="0"/>
                <a:cs typeface="Times New Roman" panose="02020603050405020304" pitchFamily="18" charset="0"/>
              </a:rPr>
              <a:t>, negotiating, planning, research, data-driven and organisational </a:t>
            </a:r>
            <a:r>
              <a:rPr lang="en-GB" sz="2200" dirty="0" smtClean="0">
                <a:latin typeface="Times New Roman" panose="02020603050405020304" pitchFamily="18" charset="0"/>
                <a:cs typeface="Times New Roman" panose="02020603050405020304" pitchFamily="18" charset="0"/>
              </a:rPr>
              <a:t>skills</a:t>
            </a:r>
          </a:p>
          <a:p>
            <a:r>
              <a:rPr lang="en-GB" sz="2200" dirty="0" smtClean="0">
                <a:latin typeface="Times New Roman" panose="02020603050405020304" pitchFamily="18" charset="0"/>
                <a:cs typeface="Times New Roman" panose="02020603050405020304" pitchFamily="18" charset="0"/>
              </a:rPr>
              <a:t>Successful achievement of learning outcomes</a:t>
            </a:r>
            <a:endParaRPr lang="en-US" sz="2200" dirty="0">
              <a:latin typeface="Times New Roman" panose="02020603050405020304" pitchFamily="18" charset="0"/>
              <a:cs typeface="Times New Roman" panose="02020603050405020304" pitchFamily="18" charset="0"/>
            </a:endParaRPr>
          </a:p>
          <a:p>
            <a:pPr>
              <a:lnSpc>
                <a:spcPct val="150000"/>
              </a:lnSpc>
            </a:pPr>
            <a:endParaRPr lang="en-TT"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30625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CONCLUSION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r>
              <a:rPr lang="en-GB" sz="2400" dirty="0" smtClean="0">
                <a:latin typeface="Times New Roman" panose="02020603050405020304" pitchFamily="18" charset="0"/>
                <a:cs typeface="Times New Roman" panose="02020603050405020304" pitchFamily="18" charset="0"/>
              </a:rPr>
              <a:t>The application of </a:t>
            </a:r>
            <a:r>
              <a:rPr lang="en-GB" sz="2400" dirty="0">
                <a:latin typeface="Times New Roman" panose="02020603050405020304" pitchFamily="18" charset="0"/>
                <a:cs typeface="Times New Roman" panose="02020603050405020304" pitchFamily="18" charset="0"/>
              </a:rPr>
              <a:t>integrated approach to educational programme delivery </a:t>
            </a:r>
            <a:r>
              <a:rPr lang="en-GB" sz="2400" dirty="0" smtClean="0">
                <a:latin typeface="Times New Roman" panose="02020603050405020304" pitchFamily="18" charset="0"/>
                <a:cs typeface="Times New Roman" panose="02020603050405020304" pitchFamily="18" charset="0"/>
              </a:rPr>
              <a:t>has </a:t>
            </a:r>
            <a:r>
              <a:rPr lang="en-GB" sz="2400" dirty="0">
                <a:latin typeface="Times New Roman" panose="02020603050405020304" pitchFamily="18" charset="0"/>
                <a:cs typeface="Times New Roman" panose="02020603050405020304" pitchFamily="18" charset="0"/>
              </a:rPr>
              <a:t>yielded positive results for the </a:t>
            </a:r>
            <a:r>
              <a:rPr lang="en-GB" sz="2400" dirty="0" smtClean="0">
                <a:latin typeface="Times New Roman" panose="02020603050405020304" pitchFamily="18" charset="0"/>
                <a:cs typeface="Times New Roman" panose="02020603050405020304" pitchFamily="18" charset="0"/>
              </a:rPr>
              <a:t>graduates, </a:t>
            </a:r>
            <a:r>
              <a:rPr lang="en-GB" sz="2400" dirty="0">
                <a:latin typeface="Times New Roman" panose="02020603050405020304" pitchFamily="18" charset="0"/>
                <a:cs typeface="Times New Roman" panose="02020603050405020304" pitchFamily="18" charset="0"/>
              </a:rPr>
              <a:t>the university and </a:t>
            </a:r>
            <a:r>
              <a:rPr lang="en-GB" sz="2400" dirty="0" smtClean="0">
                <a:latin typeface="Times New Roman" panose="02020603050405020304" pitchFamily="18" charset="0"/>
                <a:cs typeface="Times New Roman" panose="02020603050405020304" pitchFamily="18" charset="0"/>
              </a:rPr>
              <a:t>industry</a:t>
            </a:r>
          </a:p>
          <a:p>
            <a:r>
              <a:rPr lang="en-GB" sz="2400" dirty="0" smtClean="0">
                <a:latin typeface="Times New Roman" panose="02020603050405020304" pitchFamily="18" charset="0"/>
                <a:cs typeface="Times New Roman" panose="02020603050405020304" pitchFamily="18" charset="0"/>
              </a:rPr>
              <a:t>Further </a:t>
            </a:r>
            <a:r>
              <a:rPr lang="en-GB" sz="2400" dirty="0">
                <a:latin typeface="Times New Roman" panose="02020603050405020304" pitchFamily="18" charset="0"/>
                <a:cs typeface="Times New Roman" panose="02020603050405020304" pitchFamily="18" charset="0"/>
              </a:rPr>
              <a:t>investigation to produce empirical </a:t>
            </a:r>
            <a:r>
              <a:rPr lang="en-GB" sz="2400" dirty="0" smtClean="0">
                <a:latin typeface="Times New Roman" panose="02020603050405020304" pitchFamily="18" charset="0"/>
                <a:cs typeface="Times New Roman" panose="02020603050405020304" pitchFamily="18" charset="0"/>
              </a:rPr>
              <a:t>data</a:t>
            </a:r>
          </a:p>
          <a:p>
            <a:r>
              <a:rPr lang="en-GB" sz="2400" dirty="0" smtClean="0">
                <a:latin typeface="Times New Roman" panose="02020603050405020304" pitchFamily="18" charset="0"/>
                <a:cs typeface="Times New Roman" panose="02020603050405020304" pitchFamily="18" charset="0"/>
              </a:rPr>
              <a:t>Assessments reinforced concepts </a:t>
            </a:r>
            <a:r>
              <a:rPr lang="en-GB" sz="2400" dirty="0">
                <a:latin typeface="Times New Roman" panose="02020603050405020304" pitchFamily="18" charset="0"/>
                <a:cs typeface="Times New Roman" panose="02020603050405020304" pitchFamily="18" charset="0"/>
              </a:rPr>
              <a:t>and theories learnt in the formal classroom setting </a:t>
            </a: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Application </a:t>
            </a:r>
            <a:r>
              <a:rPr lang="en-GB" sz="2400" dirty="0">
                <a:latin typeface="Times New Roman" panose="02020603050405020304" pitchFamily="18" charset="0"/>
                <a:cs typeface="Times New Roman" panose="02020603050405020304" pitchFamily="18" charset="0"/>
              </a:rPr>
              <a:t>of </a:t>
            </a:r>
            <a:r>
              <a:rPr lang="en-GB" sz="2400" dirty="0" smtClean="0">
                <a:latin typeface="Times New Roman" panose="02020603050405020304" pitchFamily="18" charset="0"/>
                <a:cs typeface="Times New Roman" panose="02020603050405020304" pitchFamily="18" charset="0"/>
              </a:rPr>
              <a:t>knowledge </a:t>
            </a:r>
            <a:r>
              <a:rPr lang="en-GB" sz="2400" dirty="0">
                <a:latin typeface="Times New Roman" panose="02020603050405020304" pitchFamily="18" charset="0"/>
                <a:cs typeface="Times New Roman" panose="02020603050405020304" pitchFamily="18" charset="0"/>
              </a:rPr>
              <a:t>to real contexts or simulated </a:t>
            </a:r>
            <a:r>
              <a:rPr lang="en-GB" sz="2400" dirty="0" smtClean="0">
                <a:latin typeface="Times New Roman" panose="02020603050405020304" pitchFamily="18" charset="0"/>
                <a:cs typeface="Times New Roman" panose="02020603050405020304" pitchFamily="18" charset="0"/>
              </a:rPr>
              <a:t>scenarios permit </a:t>
            </a:r>
            <a:r>
              <a:rPr lang="en-GB" sz="2400" dirty="0">
                <a:latin typeface="Times New Roman" panose="02020603050405020304" pitchFamily="18" charset="0"/>
                <a:cs typeface="Times New Roman" panose="02020603050405020304" pitchFamily="18" charset="0"/>
              </a:rPr>
              <a:t>experiential learning by the </a:t>
            </a:r>
            <a:r>
              <a:rPr lang="en-GB" sz="2400" dirty="0" smtClean="0">
                <a:latin typeface="Times New Roman" panose="02020603050405020304" pitchFamily="18" charset="0"/>
                <a:cs typeface="Times New Roman" panose="02020603050405020304" pitchFamily="18" charset="0"/>
              </a:rPr>
              <a:t>students</a:t>
            </a:r>
          </a:p>
          <a:p>
            <a:r>
              <a:rPr lang="en-GB" sz="2400" dirty="0" smtClean="0">
                <a:latin typeface="Times New Roman" panose="02020603050405020304" pitchFamily="18" charset="0"/>
                <a:cs typeface="Times New Roman" panose="02020603050405020304" pitchFamily="18" charset="0"/>
              </a:rPr>
              <a:t>Produce </a:t>
            </a:r>
            <a:r>
              <a:rPr lang="en-GB" sz="2400" dirty="0">
                <a:latin typeface="Times New Roman" panose="02020603050405020304" pitchFamily="18" charset="0"/>
                <a:cs typeface="Times New Roman" panose="02020603050405020304" pitchFamily="18" charset="0"/>
              </a:rPr>
              <a:t>work-ready and management-ready graduates </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498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200" y="1155442"/>
            <a:ext cx="8229600" cy="4970721"/>
          </a:xfrm>
        </p:spPr>
        <p:txBody>
          <a:bodyPr>
            <a:noAutofit/>
          </a:bodyPr>
          <a:lstStyle/>
          <a:p>
            <a:r>
              <a:rPr lang="en-GB" sz="2200" dirty="0" smtClean="0">
                <a:latin typeface="Times New Roman" panose="02020603050405020304" pitchFamily="18" charset="0"/>
                <a:cs typeface="Times New Roman" panose="02020603050405020304" pitchFamily="18" charset="0"/>
              </a:rPr>
              <a:t>S</a:t>
            </a:r>
            <a:r>
              <a:rPr lang="en-GB" sz="2200" dirty="0">
                <a:latin typeface="Times New Roman" panose="02020603050405020304" pitchFamily="18" charset="0"/>
                <a:cs typeface="Times New Roman" panose="02020603050405020304" pitchFamily="18" charset="0"/>
              </a:rPr>
              <a:t>. Meredith, M. Burkle. Building bridges between university and industry: theory and practice. </a:t>
            </a:r>
            <a:r>
              <a:rPr lang="en-GB" sz="2200" i="1" dirty="0">
                <a:latin typeface="Times New Roman" panose="02020603050405020304" pitchFamily="18" charset="0"/>
                <a:cs typeface="Times New Roman" panose="02020603050405020304" pitchFamily="18" charset="0"/>
              </a:rPr>
              <a:t>Education + Training</a:t>
            </a:r>
            <a:r>
              <a:rPr lang="en-GB" sz="2200" dirty="0">
                <a:latin typeface="Times New Roman" panose="02020603050405020304" pitchFamily="18" charset="0"/>
                <a:cs typeface="Times New Roman" panose="02020603050405020304" pitchFamily="18" charset="0"/>
              </a:rPr>
              <a:t> 50 no. 3, (2008) 199-215. http://</a:t>
            </a:r>
            <a:r>
              <a:rPr lang="en-GB" sz="2200" dirty="0" smtClean="0">
                <a:latin typeface="Times New Roman" panose="02020603050405020304" pitchFamily="18" charset="0"/>
                <a:cs typeface="Times New Roman" panose="02020603050405020304" pitchFamily="18" charset="0"/>
              </a:rPr>
              <a:t>dx.doi.org/10.1108/00400910810873982.</a:t>
            </a:r>
            <a:endParaRPr lang="en-US" sz="2200" dirty="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H</a:t>
            </a:r>
            <a:r>
              <a:rPr lang="en-GB" sz="2200" dirty="0">
                <a:latin typeface="Times New Roman" panose="02020603050405020304" pitchFamily="18" charset="0"/>
                <a:cs typeface="Times New Roman" panose="02020603050405020304" pitchFamily="18" charset="0"/>
              </a:rPr>
              <a:t>. C. Martínez León. Bridging theory and practice with Lean Six Sigma capstone design projects. </a:t>
            </a:r>
            <a:r>
              <a:rPr lang="en-GB" sz="2200" i="1" dirty="0">
                <a:latin typeface="Times New Roman" panose="02020603050405020304" pitchFamily="18" charset="0"/>
                <a:cs typeface="Times New Roman" panose="02020603050405020304" pitchFamily="18" charset="0"/>
              </a:rPr>
              <a:t>Quality Assurance in Education</a:t>
            </a:r>
            <a:r>
              <a:rPr lang="en-GB" sz="2200" dirty="0">
                <a:latin typeface="Times New Roman" panose="02020603050405020304" pitchFamily="18" charset="0"/>
                <a:cs typeface="Times New Roman" panose="02020603050405020304" pitchFamily="18" charset="0"/>
              </a:rPr>
              <a:t> 27 no. 1, (2019).41-55, https://</a:t>
            </a:r>
            <a:r>
              <a:rPr lang="en-GB" sz="2200" dirty="0" smtClean="0">
                <a:latin typeface="Times New Roman" panose="02020603050405020304" pitchFamily="18" charset="0"/>
                <a:cs typeface="Times New Roman" panose="02020603050405020304" pitchFamily="18" charset="0"/>
              </a:rPr>
              <a:t>doi.org/10.1108/QAE-07-2018-0079.</a:t>
            </a:r>
            <a:endParaRPr lang="en-US" sz="2200" dirty="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Y</a:t>
            </a:r>
            <a:r>
              <a:rPr lang="en-GB" sz="2200" dirty="0">
                <a:latin typeface="Times New Roman" panose="02020603050405020304" pitchFamily="18" charset="0"/>
                <a:cs typeface="Times New Roman" panose="02020603050405020304" pitchFamily="18" charset="0"/>
              </a:rPr>
              <a:t>. Wang, Y. Zhu, Y. Yu, X. Zhang, C. Xie. Simulating Industry: A Holistic Approach for Bridging the Gap between Engineering Education and Industry. Part II: Practice in Mechatronics Engineering. </a:t>
            </a:r>
            <a:r>
              <a:rPr lang="en-GB" sz="2200" i="1" dirty="0">
                <a:latin typeface="Times New Roman" panose="02020603050405020304" pitchFamily="18" charset="0"/>
                <a:cs typeface="Times New Roman" panose="02020603050405020304" pitchFamily="18" charset="0"/>
              </a:rPr>
              <a:t>International Journal of Engineering Education</a:t>
            </a:r>
            <a:r>
              <a:rPr lang="en-GB" sz="2200" dirty="0">
                <a:latin typeface="Times New Roman" panose="02020603050405020304" pitchFamily="18" charset="0"/>
                <a:cs typeface="Times New Roman" panose="02020603050405020304" pitchFamily="18" charset="0"/>
              </a:rPr>
              <a:t> 31 no. 1(A) (2015) pp. 174-180</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smtClean="0">
                <a:solidFill>
                  <a:srgbClr val="0070C0"/>
                </a:solidFill>
                <a:latin typeface="Times New Roman" pitchFamily="18" charset="0"/>
                <a:cs typeface="Times New Roman" pitchFamily="18" charset="0"/>
              </a:rPr>
              <a:t>IConETech-2020, Faculty of </a:t>
            </a:r>
            <a:r>
              <a:rPr lang="en-TT" sz="1800" dirty="0">
                <a:solidFill>
                  <a:srgbClr val="0070C0"/>
                </a:solidFill>
                <a:latin typeface="Times New Roman" pitchFamily="18" charset="0"/>
                <a:cs typeface="Times New Roman" pitchFamily="18" charset="0"/>
              </a:rPr>
              <a:t>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0869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200" y="1155442"/>
            <a:ext cx="8229600" cy="4970721"/>
          </a:xfrm>
        </p:spPr>
        <p:txBody>
          <a:bodyPr>
            <a:noAutofit/>
          </a:bodyPr>
          <a:lstStyle/>
          <a:p>
            <a:r>
              <a:rPr lang="en-GB" sz="2200" dirty="0">
                <a:latin typeface="Times New Roman" panose="02020603050405020304" pitchFamily="18" charset="0"/>
                <a:cs typeface="Times New Roman" panose="02020603050405020304" pitchFamily="18" charset="0"/>
              </a:rPr>
              <a:t>K. Fraser, T. Tseng, X. Deng. The ongoing education of engineering practitioners: how do they perceive the usefulness of academic research? </a:t>
            </a:r>
            <a:r>
              <a:rPr lang="en-GB" sz="2200" i="1" dirty="0">
                <a:latin typeface="Times New Roman" panose="02020603050405020304" pitchFamily="18" charset="0"/>
                <a:cs typeface="Times New Roman" panose="02020603050405020304" pitchFamily="18" charset="0"/>
              </a:rPr>
              <a:t>European Journal of Engineering Education</a:t>
            </a:r>
            <a:r>
              <a:rPr lang="en-GB" sz="2200" dirty="0">
                <a:latin typeface="Times New Roman" panose="02020603050405020304" pitchFamily="18" charset="0"/>
                <a:cs typeface="Times New Roman" panose="02020603050405020304" pitchFamily="18" charset="0"/>
              </a:rPr>
              <a:t>, DOI: 10.1080/03043797.2018.1450847</a:t>
            </a:r>
            <a:r>
              <a:rPr lang="en-GB" sz="2200" dirty="0" smtClean="0">
                <a:latin typeface="Times New Roman" panose="02020603050405020304" pitchFamily="18" charset="0"/>
                <a:cs typeface="Times New Roman" panose="02020603050405020304" pitchFamily="18" charset="0"/>
              </a:rPr>
              <a:t>.</a:t>
            </a:r>
          </a:p>
          <a:p>
            <a:r>
              <a:rPr lang="en-GB" sz="2200" dirty="0" smtClean="0">
                <a:latin typeface="Times New Roman" panose="02020603050405020304" pitchFamily="18" charset="0"/>
                <a:cs typeface="Times New Roman" panose="02020603050405020304" pitchFamily="18" charset="0"/>
              </a:rPr>
              <a:t>Y</a:t>
            </a:r>
            <a:r>
              <a:rPr lang="en-GB" sz="2200" dirty="0">
                <a:latin typeface="Times New Roman" panose="02020603050405020304" pitchFamily="18" charset="0"/>
                <a:cs typeface="Times New Roman" panose="02020603050405020304" pitchFamily="18" charset="0"/>
              </a:rPr>
              <a:t>. Wang, Y. Yu, Y. Zhu, X. Zhang, H. Wiedmann, X. Feng. Simulating Industry: A Holistic Approach for Bridging the Gap between Engineering Education and Industry. Part I: A Conceptual Framework and Methodology. </a:t>
            </a:r>
            <a:r>
              <a:rPr lang="en-GB" sz="2200" i="1" dirty="0">
                <a:latin typeface="Times New Roman" panose="02020603050405020304" pitchFamily="18" charset="0"/>
                <a:cs typeface="Times New Roman" panose="02020603050405020304" pitchFamily="18" charset="0"/>
              </a:rPr>
              <a:t>International Journal of Engineering Education</a:t>
            </a:r>
            <a:r>
              <a:rPr lang="en-GB" sz="2200" dirty="0">
                <a:latin typeface="Times New Roman" panose="02020603050405020304" pitchFamily="18" charset="0"/>
                <a:cs typeface="Times New Roman" panose="02020603050405020304" pitchFamily="18" charset="0"/>
              </a:rPr>
              <a:t> 31 no. 1(A) (2015) pp. 165–173.</a:t>
            </a:r>
            <a:endParaRPr lang="en-US" sz="22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2200" dirty="0" smtClean="0">
                <a:latin typeface="Times New Roman" panose="02020603050405020304" pitchFamily="18" charset="0"/>
                <a:ea typeface="Calibri" panose="020F0502020204030204" pitchFamily="34" charset="0"/>
                <a:cs typeface="Times New Roman" panose="02020603050405020304" pitchFamily="18" charset="0"/>
              </a:rPr>
              <a:t>S</a:t>
            </a:r>
            <a:r>
              <a:rPr lang="en-GB" sz="2200" dirty="0">
                <a:latin typeface="Times New Roman" panose="02020603050405020304" pitchFamily="18" charset="0"/>
                <a:ea typeface="Calibri" panose="020F0502020204030204" pitchFamily="34" charset="0"/>
                <a:cs typeface="Times New Roman" panose="02020603050405020304" pitchFamily="18" charset="0"/>
              </a:rPr>
              <a:t>. H. Ulanoff, J. C. Fingon, D. Beltrán. Using Case Studies </a:t>
            </a:r>
            <a:r>
              <a:rPr lang="en-GB" sz="2200" dirty="0" smtClean="0">
                <a:latin typeface="Times New Roman" panose="02020603050405020304" pitchFamily="18" charset="0"/>
                <a:ea typeface="Calibri" panose="020F0502020204030204" pitchFamily="34" charset="0"/>
                <a:cs typeface="Times New Roman" panose="02020603050405020304" pitchFamily="18" charset="0"/>
              </a:rPr>
              <a:t>to  Assess </a:t>
            </a:r>
            <a:r>
              <a:rPr lang="en-GB" sz="2200" dirty="0">
                <a:latin typeface="Times New Roman" panose="02020603050405020304" pitchFamily="18" charset="0"/>
                <a:ea typeface="Calibri" panose="020F0502020204030204" pitchFamily="34" charset="0"/>
                <a:cs typeface="Times New Roman" panose="02020603050405020304" pitchFamily="18" charset="0"/>
              </a:rPr>
              <a:t>Candidates’ Knowledge and Skills in a Graduate </a:t>
            </a:r>
            <a:r>
              <a:rPr lang="en-GB" sz="2200" dirty="0" smtClean="0">
                <a:latin typeface="Times New Roman" panose="02020603050405020304" pitchFamily="18" charset="0"/>
                <a:ea typeface="Calibri" panose="020F0502020204030204" pitchFamily="34" charset="0"/>
                <a:cs typeface="Times New Roman" panose="02020603050405020304" pitchFamily="18" charset="0"/>
              </a:rPr>
              <a:t>	Reading </a:t>
            </a:r>
            <a:r>
              <a:rPr lang="en-GB" sz="2200" dirty="0">
                <a:latin typeface="Times New Roman" panose="02020603050405020304" pitchFamily="18" charset="0"/>
                <a:ea typeface="Calibri" panose="020F0502020204030204" pitchFamily="34" charset="0"/>
                <a:cs typeface="Times New Roman" panose="02020603050405020304" pitchFamily="18" charset="0"/>
              </a:rPr>
              <a:t>Program. </a:t>
            </a:r>
            <a:r>
              <a:rPr lang="en-GB" sz="2200" i="1" dirty="0">
                <a:latin typeface="Times New Roman" panose="02020603050405020304" pitchFamily="18" charset="0"/>
                <a:ea typeface="Calibri" panose="020F0502020204030204" pitchFamily="34" charset="0"/>
                <a:cs typeface="Times New Roman" panose="02020603050405020304" pitchFamily="18" charset="0"/>
              </a:rPr>
              <a:t>Teacher Education Quarterly</a:t>
            </a:r>
            <a:r>
              <a:rPr lang="en-GB" sz="2200" dirty="0">
                <a:latin typeface="Times New Roman" panose="02020603050405020304" pitchFamily="18" charset="0"/>
                <a:ea typeface="Calibri" panose="020F0502020204030204" pitchFamily="34" charset="0"/>
                <a:cs typeface="Times New Roman" panose="02020603050405020304" pitchFamily="18" charset="0"/>
              </a:rPr>
              <a:t> (2009</a:t>
            </a:r>
            <a:r>
              <a:rPr lang="en-GB" sz="2200" dirty="0" smtClean="0">
                <a:latin typeface="Times New Roman" panose="02020603050405020304" pitchFamily="18"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0"/>
              </a:spcAft>
              <a:buNone/>
            </a:pPr>
            <a:r>
              <a:rPr lang="en-GB" sz="22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GB" sz="22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7860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199" y="1155442"/>
            <a:ext cx="8686799" cy="4970721"/>
          </a:xfrm>
        </p:spPr>
        <p:txBody>
          <a:bodyPr>
            <a:noAutofit/>
          </a:bodyPr>
          <a:lstStyle/>
          <a:p>
            <a:pPr marL="0" marR="0">
              <a:lnSpc>
                <a:spcPct val="107000"/>
              </a:lnSpc>
              <a:spcBef>
                <a:spcPts val="0"/>
              </a:spcBef>
              <a:spcAft>
                <a:spcPts val="0"/>
              </a:spcAft>
            </a:pPr>
            <a:r>
              <a:rPr lang="en-GB" sz="2200" dirty="0">
                <a:latin typeface="Times New Roman" panose="02020603050405020304" pitchFamily="18" charset="0"/>
                <a:ea typeface="Calibri" panose="020F0502020204030204" pitchFamily="34" charset="0"/>
                <a:cs typeface="Times New Roman" panose="02020603050405020304" pitchFamily="18" charset="0"/>
              </a:rPr>
              <a:t>C. Davis, E. Wilcock. Teaching Materials using Case Studies. </a:t>
            </a:r>
            <a:r>
              <a:rPr lang="en-GB" sz="2200" i="1" dirty="0">
                <a:latin typeface="Times New Roman" panose="02020603050405020304" pitchFamily="18" charset="0"/>
                <a:ea typeface="Calibri" panose="020F0502020204030204" pitchFamily="34" charset="0"/>
                <a:cs typeface="Times New Roman" panose="02020603050405020304" pitchFamily="18" charset="0"/>
              </a:rPr>
              <a:t>UK Centre </a:t>
            </a:r>
            <a:r>
              <a:rPr lang="en-GB" sz="2200" i="1" dirty="0" smtClean="0">
                <a:latin typeface="Times New Roman" panose="02020603050405020304" pitchFamily="18" charset="0"/>
                <a:ea typeface="Calibri" panose="020F0502020204030204" pitchFamily="34" charset="0"/>
                <a:cs typeface="Times New Roman" panose="02020603050405020304" pitchFamily="18" charset="0"/>
              </a:rPr>
              <a:t>for </a:t>
            </a:r>
            <a:r>
              <a:rPr lang="en-GB" sz="2200" i="1" dirty="0">
                <a:latin typeface="Times New Roman" panose="02020603050405020304" pitchFamily="18" charset="0"/>
                <a:ea typeface="Calibri" panose="020F0502020204030204" pitchFamily="34" charset="0"/>
                <a:cs typeface="Times New Roman" panose="02020603050405020304" pitchFamily="18" charset="0"/>
              </a:rPr>
              <a:t>Materials Education. </a:t>
            </a:r>
            <a:r>
              <a:rPr lang="en-GB" sz="2200" dirty="0">
                <a:latin typeface="Times New Roman" panose="02020603050405020304" pitchFamily="18" charset="0"/>
                <a:ea typeface="Calibri" panose="020F0502020204030204" pitchFamily="34" charset="0"/>
                <a:cs typeface="Times New Roman" panose="02020603050405020304" pitchFamily="18" charset="0"/>
              </a:rPr>
              <a:t>Retrieved 02 January 2020, from </a:t>
            </a:r>
            <a:r>
              <a:rPr lang="en-GB" sz="2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a:t>
            </a:r>
            <a:r>
              <a:rPr lang="en-GB" sz="22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www.materials.ac.uk/guides/casestudies.asp</a:t>
            </a:r>
            <a:r>
              <a:rPr lang="en-GB" sz="22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rPr>
              <a:t>.</a:t>
            </a:r>
            <a:endParaRPr lang="en-GB" sz="2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200" dirty="0" smtClean="0">
                <a:latin typeface="Times New Roman" panose="02020603050405020304" pitchFamily="18" charset="0"/>
                <a:ea typeface="Calibri" panose="020F0502020204030204" pitchFamily="34" charset="0"/>
                <a:cs typeface="Times New Roman" panose="02020603050405020304" pitchFamily="18" charset="0"/>
              </a:rPr>
              <a:t>Business Strategy and Marketing,     https://utt.instructure.com/courses/12197.</a:t>
            </a:r>
            <a:endParaRPr lang="en-US" sz="22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Entrepreneurship, </a:t>
            </a:r>
            <a:r>
              <a:rPr lang="en-GB" sz="2200" dirty="0" smtClean="0">
                <a:solidFill>
                  <a:srgbClr val="0563C1"/>
                </a:solidFill>
                <a:latin typeface="Times New Roman" panose="02020603050405020304" pitchFamily="18" charset="0"/>
                <a:cs typeface="Times New Roman" panose="02020603050405020304" pitchFamily="18" charset="0"/>
                <a:hlinkClick r:id="rId4"/>
              </a:rPr>
              <a:t>https://utt.instructure.com/courses/15593</a:t>
            </a:r>
            <a:r>
              <a:rPr lang="en-GB" sz="2200" dirty="0" smtClean="0">
                <a:solidFill>
                  <a:srgbClr val="0563C1"/>
                </a:solidFill>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Industry Design Project, https://utt.instructure.com/courses/15625.</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Industry Project, https://utt.instructure.com/courses/15621.</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Industry Management Project, https://utt.instructure.com/courses/473.</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International Study Tour, </a:t>
            </a:r>
            <a:r>
              <a:rPr lang="en-GB" sz="2200" dirty="0" smtClean="0">
                <a:solidFill>
                  <a:srgbClr val="0563C1"/>
                </a:solidFill>
                <a:latin typeface="Times New Roman" panose="02020603050405020304" pitchFamily="18" charset="0"/>
                <a:cs typeface="Times New Roman" panose="02020603050405020304" pitchFamily="18" charset="0"/>
                <a:hlinkClick r:id="rId4"/>
              </a:rPr>
              <a:t>https://utt.instructure.com/courses/15972</a:t>
            </a:r>
            <a:r>
              <a:rPr lang="en-GB" sz="2200" dirty="0" smtClean="0">
                <a:solidFill>
                  <a:srgbClr val="0563C1"/>
                </a:solidFill>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Leadership and Human Resource Management, </a:t>
            </a:r>
            <a:r>
              <a:rPr lang="en-GB" sz="2200" dirty="0" smtClean="0">
                <a:solidFill>
                  <a:srgbClr val="0563C1"/>
                </a:solidFill>
                <a:latin typeface="Times New Roman" panose="02020603050405020304" pitchFamily="18" charset="0"/>
                <a:cs typeface="Times New Roman" panose="02020603050405020304" pitchFamily="18" charset="0"/>
                <a:hlinkClick r:id="rId4"/>
              </a:rPr>
              <a:t>https://utt.instructure.com/courses/12086</a:t>
            </a:r>
            <a:r>
              <a:rPr lang="en-GB" sz="2200" dirty="0" smtClean="0">
                <a:solidFill>
                  <a:srgbClr val="0563C1"/>
                </a:solidFill>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New Venture Proposition, </a:t>
            </a:r>
            <a:r>
              <a:rPr lang="en-GB" sz="2200" dirty="0" smtClean="0">
                <a:solidFill>
                  <a:srgbClr val="0563C1"/>
                </a:solidFill>
                <a:latin typeface="Times New Roman" panose="02020603050405020304" pitchFamily="18" charset="0"/>
                <a:cs typeface="Times New Roman" panose="02020603050405020304" pitchFamily="18" charset="0"/>
                <a:hlinkClick r:id="rId5"/>
              </a:rPr>
              <a:t>https://utt.instructure.com/courses/15598</a:t>
            </a:r>
            <a:r>
              <a:rPr lang="en-GB" sz="2200" dirty="0" smtClean="0">
                <a:solidFill>
                  <a:srgbClr val="0563C1"/>
                </a:solidFill>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64387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dirty="0">
                <a:solidFill>
                  <a:schemeClr val="accent6"/>
                </a:solidFill>
                <a:latin typeface="Times New Roman" pitchFamily="18" charset="0"/>
                <a:cs typeface="Times New Roman" pitchFamily="18" charset="0"/>
              </a:rPr>
              <a:t>THANK YOU!</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val="267051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smtClean="0">
                <a:latin typeface="Times New Roman" pitchFamily="18" charset="0"/>
                <a:cs typeface="Times New Roman" pitchFamily="18" charset="0"/>
              </a:rPr>
              <a:t>INTRODUCTION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268760"/>
            <a:ext cx="8229600" cy="4857403"/>
          </a:xfrm>
        </p:spPr>
        <p:txBody>
          <a:bodyPr>
            <a:normAutofit/>
          </a:bodyPr>
          <a:lstStyle/>
          <a:p>
            <a:pPr marL="0" marR="0" algn="just">
              <a:lnSpc>
                <a:spcPct val="107000"/>
              </a:lnSpc>
              <a:spcBef>
                <a:spcPts val="0"/>
              </a:spcBef>
              <a:spcAft>
                <a:spcPts val="800"/>
              </a:spcAft>
            </a:pPr>
            <a:r>
              <a:rPr lang="en-GB" sz="2400" dirty="0">
                <a:latin typeface="Times New Roman" panose="02020603050405020304" pitchFamily="18" charset="0"/>
                <a:ea typeface="Calibri" panose="020F0502020204030204" pitchFamily="34" charset="0"/>
                <a:cs typeface="Times New Roman" panose="02020603050405020304" pitchFamily="18" charset="0"/>
              </a:rPr>
              <a:t>Employers want work-ready graduates</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Theory </a:t>
            </a:r>
            <a:r>
              <a:rPr lang="en-GB" sz="2400" dirty="0">
                <a:latin typeface="Times New Roman" panose="02020603050405020304" pitchFamily="18" charset="0"/>
                <a:ea typeface="Calibri" panose="020F0502020204030204" pitchFamily="34" charset="0"/>
                <a:cs typeface="Times New Roman" panose="02020603050405020304" pitchFamily="18" charset="0"/>
              </a:rPr>
              <a:t>and practice g</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ap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with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entry-level graduates.</a:t>
            </a:r>
          </a:p>
          <a:p>
            <a:pPr marL="0" marR="0" algn="just">
              <a:lnSpc>
                <a:spcPct val="107000"/>
              </a:lnSpc>
              <a:spcBef>
                <a:spcPts val="0"/>
              </a:spcBef>
              <a:spcAft>
                <a:spcPts val="800"/>
              </a:spcAft>
            </a:pPr>
            <a:r>
              <a:rPr lang="en-GB" sz="2400" dirty="0">
                <a:latin typeface="Times New Roman" panose="02020603050405020304" pitchFamily="18" charset="0"/>
                <a:ea typeface="Calibri" panose="020F0502020204030204" pitchFamily="34" charset="0"/>
                <a:cs typeface="Times New Roman" panose="02020603050405020304" pitchFamily="18" charset="0"/>
              </a:rPr>
              <a:t>University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students’ </a:t>
            </a:r>
            <a:r>
              <a:rPr lang="en-GB" sz="2400" dirty="0">
                <a:latin typeface="Times New Roman" panose="02020603050405020304" pitchFamily="18" charset="0"/>
                <a:ea typeface="Calibri" panose="020F0502020204030204" pitchFamily="34" charset="0"/>
                <a:cs typeface="Times New Roman" panose="02020603050405020304" pitchFamily="18" charset="0"/>
              </a:rPr>
              <a:t>challenge: translating theory into practice</a:t>
            </a:r>
          </a:p>
          <a:p>
            <a:pPr marL="0" marR="0" algn="just">
              <a:lnSpc>
                <a:spcPct val="107000"/>
              </a:lnSpc>
              <a:spcBef>
                <a:spcPts val="0"/>
              </a:spcBef>
              <a:spcAft>
                <a:spcPts val="800"/>
              </a:spcAft>
            </a:pPr>
            <a:r>
              <a:rPr lang="en-GB" sz="2400" dirty="0">
                <a:latin typeface="Times New Roman" panose="02020603050405020304" pitchFamily="18" charset="0"/>
                <a:ea typeface="Calibri" panose="020F0502020204030204" pitchFamily="34" charset="0"/>
                <a:cs typeface="Times New Roman" panose="02020603050405020304" pitchFamily="18" charset="0"/>
              </a:rPr>
              <a:t>Learning theory by rote and repeating for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assessments </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38439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smtClean="0">
                <a:latin typeface="Times New Roman" pitchFamily="18" charset="0"/>
                <a:cs typeface="Times New Roman" pitchFamily="18" charset="0"/>
              </a:rPr>
              <a:t>BACKGROUND</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268760"/>
            <a:ext cx="8229600" cy="4857403"/>
          </a:xfrm>
        </p:spPr>
        <p:txBody>
          <a:bodyPr>
            <a:normAutofit/>
          </a:bodyPr>
          <a:lstStyle/>
          <a:p>
            <a:pPr marL="0" marR="0" algn="just">
              <a:spcBef>
                <a:spcPts val="0"/>
              </a:spcBef>
              <a:spcAft>
                <a:spcPts val="800"/>
              </a:spcAft>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UTT’s Masters programmes: </a:t>
            </a: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Innovation</a:t>
            </a:r>
            <a:r>
              <a:rPr lang="en-GB" sz="2000" dirty="0">
                <a:latin typeface="Times New Roman" panose="02020603050405020304" pitchFamily="18" charset="0"/>
                <a:ea typeface="Calibri" panose="020F0502020204030204" pitchFamily="34" charset="0"/>
                <a:cs typeface="Times New Roman" panose="02020603050405020304" pitchFamily="18" charset="0"/>
              </a:rPr>
              <a:t>, Manufacturing Management and Entrepreneurship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(IMME);</a:t>
            </a: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Innovative </a:t>
            </a:r>
            <a:r>
              <a:rPr lang="en-GB" sz="2000" dirty="0">
                <a:latin typeface="Times New Roman" panose="02020603050405020304" pitchFamily="18" charset="0"/>
                <a:ea typeface="Calibri" panose="020F0502020204030204" pitchFamily="34" charset="0"/>
                <a:cs typeface="Times New Roman" panose="02020603050405020304" pitchFamily="18" charset="0"/>
              </a:rPr>
              <a:t>Design and Entrepreneurship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(IDE).</a:t>
            </a:r>
          </a:p>
          <a:p>
            <a:pPr marL="0" marR="0" algn="just">
              <a:spcBef>
                <a:spcPts val="0"/>
              </a:spcBef>
              <a:spcAft>
                <a:spcPts val="800"/>
              </a:spcAft>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Learning outcomes: </a:t>
            </a: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fostering entrepreneurial spirit; </a:t>
            </a: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developing management capabilities</a:t>
            </a:r>
            <a:r>
              <a:rPr lang="en-GB" sz="2000" dirty="0">
                <a:latin typeface="Times New Roman" panose="02020603050405020304" pitchFamily="18" charset="0"/>
                <a:ea typeface="Calibri" panose="020F0502020204030204" pitchFamily="34" charset="0"/>
                <a:cs typeface="Times New Roman" panose="02020603050405020304" pitchFamily="18" charset="0"/>
              </a:rPr>
              <a:t>;</a:t>
            </a:r>
            <a:endParaRPr lang="en-GB"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real-time</a:t>
            </a:r>
            <a:r>
              <a:rPr lang="en-GB" sz="2000" dirty="0">
                <a:latin typeface="Times New Roman" panose="02020603050405020304" pitchFamily="18" charset="0"/>
                <a:ea typeface="Calibri" panose="020F0502020204030204" pitchFamily="34" charset="0"/>
                <a:cs typeface="Times New Roman" panose="02020603050405020304" pitchFamily="18" charset="0"/>
              </a:rPr>
              <a:t>, problem-based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industry immersion and; </a:t>
            </a:r>
          </a:p>
          <a:p>
            <a:pPr marL="800100" lvl="2"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nurturing engineering </a:t>
            </a:r>
            <a:r>
              <a:rPr lang="en-GB" sz="2000" dirty="0">
                <a:latin typeface="Times New Roman" panose="02020603050405020304" pitchFamily="18" charset="0"/>
                <a:ea typeface="Calibri" panose="020F0502020204030204" pitchFamily="34" charset="0"/>
                <a:cs typeface="Times New Roman" panose="02020603050405020304" pitchFamily="18" charset="0"/>
              </a:rPr>
              <a:t>design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capabilities. </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93179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OBJECTIVES</a:t>
            </a:r>
          </a:p>
        </p:txBody>
      </p:sp>
      <p:sp>
        <p:nvSpPr>
          <p:cNvPr id="3" name="Subtitle 2"/>
          <p:cNvSpPr>
            <a:spLocks noGrp="1"/>
          </p:cNvSpPr>
          <p:nvPr>
            <p:ph idx="1"/>
          </p:nvPr>
        </p:nvSpPr>
        <p:spPr>
          <a:xfrm>
            <a:off x="457200" y="1155442"/>
            <a:ext cx="8229600" cy="4970721"/>
          </a:xfrm>
        </p:spPr>
        <p:txBody>
          <a:bodyPr>
            <a:normAutofit/>
          </a:bodyPr>
          <a:lstStyle/>
          <a:p>
            <a:pPr algn="just">
              <a:lnSpc>
                <a:spcPct val="150000"/>
              </a:lnSpc>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To determine if the intended learning outcomes of the Design </a:t>
            </a:r>
            <a:r>
              <a:rPr lang="en-GB" sz="2400" dirty="0">
                <a:latin typeface="Times New Roman" panose="02020603050405020304" pitchFamily="18" charset="0"/>
                <a:ea typeface="Calibri" panose="020F0502020204030204" pitchFamily="34" charset="0"/>
                <a:cs typeface="Times New Roman" panose="02020603050405020304" pitchFamily="18" charset="0"/>
              </a:rPr>
              <a:t>and Manufacturing Engineering (DME)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Masters Programme were achieved using an integrated delivery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approach.</a:t>
            </a:r>
            <a:endParaRPr lang="en-TT" sz="2400" dirty="0">
              <a:solidFill>
                <a:srgbClr val="FF000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82251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smtClean="0">
                <a:latin typeface="Times New Roman" pitchFamily="18" charset="0"/>
                <a:cs typeface="Times New Roman" pitchFamily="18" charset="0"/>
              </a:rPr>
              <a:t>LITERATURE REVIEW </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268760"/>
            <a:ext cx="8229600" cy="4857403"/>
          </a:xfrm>
        </p:spPr>
        <p:txBody>
          <a:bodyPr>
            <a:noAutofit/>
          </a:bodyPr>
          <a:lstStyle/>
          <a:p>
            <a:pPr marL="0" marR="0"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Meredith </a:t>
            </a:r>
            <a:r>
              <a:rPr lang="en-GB" sz="2000" dirty="0">
                <a:latin typeface="Times New Roman" panose="02020603050405020304" pitchFamily="18" charset="0"/>
                <a:ea typeface="Calibri" panose="020F0502020204030204" pitchFamily="34" charset="0"/>
                <a:cs typeface="Times New Roman" panose="02020603050405020304" pitchFamily="18" charset="0"/>
              </a:rPr>
              <a:t>&amp; Burkle,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2008: </a:t>
            </a:r>
          </a:p>
          <a:p>
            <a:pPr marL="800100" lvl="2" algn="just">
              <a:spcBef>
                <a:spcPts val="0"/>
              </a:spcBef>
              <a:spcAft>
                <a:spcPts val="800"/>
              </a:spcAft>
            </a:pPr>
            <a:r>
              <a:rPr lang="en-GB" sz="1800" dirty="0" smtClean="0">
                <a:latin typeface="Times New Roman" panose="02020603050405020304" pitchFamily="18" charset="0"/>
                <a:ea typeface="Calibri" panose="020F0502020204030204" pitchFamily="34" charset="0"/>
                <a:cs typeface="Times New Roman" panose="02020603050405020304" pitchFamily="18" charset="0"/>
              </a:rPr>
              <a:t>Theory </a:t>
            </a:r>
            <a:r>
              <a:rPr lang="en-GB" sz="1800" dirty="0">
                <a:latin typeface="Times New Roman" panose="02020603050405020304" pitchFamily="18" charset="0"/>
                <a:ea typeface="Calibri" panose="020F0502020204030204" pitchFamily="34" charset="0"/>
                <a:cs typeface="Times New Roman" panose="02020603050405020304" pitchFamily="18" charset="0"/>
              </a:rPr>
              <a:t>that is supported by practice makes understanding and learning far more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likely</a:t>
            </a:r>
            <a:endParaRPr lang="en-GB" sz="1800" dirty="0">
              <a:latin typeface="Times New Roman" panose="02020603050405020304" pitchFamily="18" charset="0"/>
              <a:ea typeface="Calibri" panose="020F0502020204030204" pitchFamily="34" charset="0"/>
              <a:cs typeface="Times New Roman" panose="02020603050405020304" pitchFamily="18" charset="0"/>
            </a:endParaRPr>
          </a:p>
          <a:p>
            <a:pPr marL="0"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Martínez</a:t>
            </a:r>
            <a:r>
              <a:rPr lang="en-GB" sz="2000" dirty="0">
                <a:latin typeface="Times New Roman" panose="02020603050405020304" pitchFamily="18" charset="0"/>
                <a:ea typeface="Calibri" panose="020F0502020204030204" pitchFamily="34" charset="0"/>
                <a:cs typeface="Times New Roman" panose="02020603050405020304" pitchFamily="18" charset="0"/>
              </a:rPr>
              <a:t>,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2019</a:t>
            </a:r>
            <a:r>
              <a:rPr lang="en-GB"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00100" lvl="2" algn="just">
              <a:spcBef>
                <a:spcPts val="0"/>
              </a:spcBef>
              <a:spcAft>
                <a:spcPts val="800"/>
              </a:spcAft>
            </a:pPr>
            <a:r>
              <a:rPr lang="en-GB" sz="1800" dirty="0" smtClean="0">
                <a:latin typeface="Times New Roman" panose="02020603050405020304" pitchFamily="18" charset="0"/>
                <a:ea typeface="Calibri" panose="020F0502020204030204" pitchFamily="34" charset="0"/>
                <a:cs typeface="Times New Roman" panose="02020603050405020304" pitchFamily="18" charset="0"/>
              </a:rPr>
              <a:t>Problem-based </a:t>
            </a:r>
            <a:r>
              <a:rPr lang="en-GB" sz="1800" dirty="0">
                <a:latin typeface="Times New Roman" panose="02020603050405020304" pitchFamily="18" charset="0"/>
                <a:ea typeface="Calibri" panose="020F0502020204030204" pitchFamily="34" charset="0"/>
                <a:cs typeface="Times New Roman" panose="02020603050405020304" pitchFamily="18" charset="0"/>
              </a:rPr>
              <a:t>learning (PBL) strategies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provides for greater student experience </a:t>
            </a:r>
            <a:endParaRPr lang="en-GB" sz="1800" dirty="0">
              <a:latin typeface="Times New Roman" panose="02020603050405020304" pitchFamily="18" charset="0"/>
              <a:ea typeface="Calibri" panose="020F0502020204030204" pitchFamily="34" charset="0"/>
              <a:cs typeface="Times New Roman" panose="02020603050405020304" pitchFamily="18" charset="0"/>
            </a:endParaRPr>
          </a:p>
          <a:p>
            <a:pPr marL="0"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Fraser</a:t>
            </a:r>
            <a:r>
              <a:rPr lang="en-GB" sz="2000" dirty="0">
                <a:latin typeface="Times New Roman" panose="02020603050405020304" pitchFamily="18" charset="0"/>
                <a:ea typeface="Calibri" panose="020F0502020204030204" pitchFamily="34" charset="0"/>
                <a:cs typeface="Times New Roman" panose="02020603050405020304" pitchFamily="18" charset="0"/>
              </a:rPr>
              <a:t>, Tseng, &amp; Deng,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2018</a:t>
            </a:r>
            <a:r>
              <a:rPr lang="en-GB" sz="20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00100" lvl="2" algn="just">
              <a:spcBef>
                <a:spcPts val="0"/>
              </a:spcBef>
              <a:spcAft>
                <a:spcPts val="800"/>
              </a:spcAft>
            </a:pPr>
            <a:r>
              <a:rPr lang="en-GB" sz="1800" dirty="0" smtClean="0">
                <a:latin typeface="Times New Roman" panose="02020603050405020304" pitchFamily="18" charset="0"/>
                <a:ea typeface="Calibri" panose="020F0502020204030204" pitchFamily="34" charset="0"/>
                <a:cs typeface="Times New Roman" panose="02020603050405020304" pitchFamily="18" charset="0"/>
              </a:rPr>
              <a:t>University-industry </a:t>
            </a:r>
            <a:r>
              <a:rPr lang="en-GB" sz="1800" dirty="0">
                <a:latin typeface="Times New Roman" panose="02020603050405020304" pitchFamily="18" charset="0"/>
                <a:ea typeface="Calibri" panose="020F0502020204030204" pitchFamily="34" charset="0"/>
                <a:cs typeface="Times New Roman" panose="02020603050405020304" pitchFamily="18" charset="0"/>
              </a:rPr>
              <a:t>partnerships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enhance </a:t>
            </a:r>
            <a:r>
              <a:rPr lang="en-GB" sz="1800" dirty="0">
                <a:latin typeface="Times New Roman" panose="02020603050405020304" pitchFamily="18" charset="0"/>
                <a:ea typeface="Calibri" panose="020F0502020204030204" pitchFamily="34" charset="0"/>
                <a:cs typeface="Times New Roman" panose="02020603050405020304" pitchFamily="18" charset="0"/>
              </a:rPr>
              <a:t>knowledge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transfer and practical </a:t>
            </a:r>
            <a:r>
              <a:rPr lang="en-GB" sz="1800" dirty="0">
                <a:latin typeface="Times New Roman" panose="02020603050405020304" pitchFamily="18" charset="0"/>
                <a:ea typeface="Calibri" panose="020F0502020204030204" pitchFamily="34" charset="0"/>
                <a:cs typeface="Times New Roman" panose="02020603050405020304" pitchFamily="18" charset="0"/>
              </a:rPr>
              <a:t>experience </a:t>
            </a:r>
            <a:endParaRPr lang="en-GB" sz="1800" dirty="0" smtClean="0">
              <a:latin typeface="Times New Roman" panose="02020603050405020304" pitchFamily="18" charset="0"/>
              <a:ea typeface="Calibri" panose="020F0502020204030204" pitchFamily="34" charset="0"/>
              <a:cs typeface="Times New Roman" panose="02020603050405020304" pitchFamily="18" charset="0"/>
            </a:endParaRPr>
          </a:p>
          <a:p>
            <a:pPr marL="0" algn="just">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Wang </a:t>
            </a:r>
            <a:r>
              <a:rPr lang="en-GB" sz="2000" dirty="0">
                <a:latin typeface="Times New Roman" panose="02020603050405020304" pitchFamily="18" charset="0"/>
                <a:ea typeface="Calibri" panose="020F0502020204030204" pitchFamily="34" charset="0"/>
                <a:cs typeface="Times New Roman" panose="02020603050405020304" pitchFamily="18" charset="0"/>
              </a:rPr>
              <a:t>et al.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2015:</a:t>
            </a:r>
            <a:endParaRPr lang="en-GB" sz="2000" dirty="0">
              <a:latin typeface="Times New Roman" panose="02020603050405020304" pitchFamily="18" charset="0"/>
              <a:ea typeface="Calibri" panose="020F0502020204030204" pitchFamily="34" charset="0"/>
              <a:cs typeface="Times New Roman" panose="02020603050405020304" pitchFamily="18" charset="0"/>
            </a:endParaRPr>
          </a:p>
          <a:p>
            <a:pPr marL="800100" lvl="2" algn="just">
              <a:spcBef>
                <a:spcPts val="0"/>
              </a:spcBef>
              <a:spcAft>
                <a:spcPts val="800"/>
              </a:spcAft>
            </a:pPr>
            <a:r>
              <a:rPr lang="en-GB" sz="1800" dirty="0" smtClean="0">
                <a:latin typeface="Times New Roman" panose="02020603050405020304" pitchFamily="18" charset="0"/>
                <a:ea typeface="Calibri" panose="020F0502020204030204" pitchFamily="34" charset="0"/>
                <a:cs typeface="Times New Roman" panose="02020603050405020304" pitchFamily="18" charset="0"/>
              </a:rPr>
              <a:t>Project-based </a:t>
            </a:r>
            <a:r>
              <a:rPr lang="en-GB" sz="1800" dirty="0">
                <a:latin typeface="Times New Roman" panose="02020603050405020304" pitchFamily="18" charset="0"/>
                <a:ea typeface="Calibri" panose="020F0502020204030204" pitchFamily="34" charset="0"/>
                <a:cs typeface="Times New Roman" panose="02020603050405020304" pitchFamily="18" charset="0"/>
              </a:rPr>
              <a:t>assignments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simulate </a:t>
            </a:r>
            <a:r>
              <a:rPr lang="en-GB" sz="1800" dirty="0">
                <a:latin typeface="Times New Roman" panose="02020603050405020304" pitchFamily="18" charset="0"/>
                <a:ea typeface="Calibri" panose="020F0502020204030204" pitchFamily="34" charset="0"/>
                <a:cs typeface="Times New Roman" panose="02020603050405020304" pitchFamily="18" charset="0"/>
              </a:rPr>
              <a:t>the characteristics of real-world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problems</a:t>
            </a:r>
          </a:p>
          <a:p>
            <a:pPr marL="800100" lvl="2" algn="just">
              <a:spcBef>
                <a:spcPts val="0"/>
              </a:spcBef>
              <a:spcAft>
                <a:spcPts val="800"/>
              </a:spcAft>
            </a:pPr>
            <a:r>
              <a:rPr lang="en-GB" sz="1800" dirty="0" smtClean="0">
                <a:latin typeface="Times New Roman" panose="02020603050405020304" pitchFamily="18" charset="0"/>
                <a:ea typeface="Calibri" panose="020F0502020204030204" pitchFamily="34" charset="0"/>
                <a:cs typeface="Times New Roman" panose="02020603050405020304" pitchFamily="18" charset="0"/>
              </a:rPr>
              <a:t>Improvement or development of soft skills attributes  </a:t>
            </a:r>
          </a:p>
          <a:p>
            <a:pPr marL="800100" lvl="2" algn="just">
              <a:spcBef>
                <a:spcPts val="0"/>
              </a:spcBef>
              <a:spcAft>
                <a:spcPts val="800"/>
              </a:spcAft>
            </a:pPr>
            <a:r>
              <a:rPr lang="en-GB" sz="1800" dirty="0">
                <a:latin typeface="Times New Roman" panose="02020603050405020304" pitchFamily="18" charset="0"/>
                <a:ea typeface="Calibri" panose="020F0502020204030204" pitchFamily="34" charset="0"/>
                <a:cs typeface="Times New Roman" panose="02020603050405020304" pitchFamily="18" charset="0"/>
              </a:rPr>
              <a:t>Experiential learning and cooperative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education indicative of future </a:t>
            </a:r>
            <a:r>
              <a:rPr lang="en-GB" sz="1800" dirty="0">
                <a:latin typeface="Times New Roman" panose="02020603050405020304" pitchFamily="18" charset="0"/>
                <a:ea typeface="Calibri" panose="020F0502020204030204" pitchFamily="34" charset="0"/>
                <a:cs typeface="Times New Roman" panose="02020603050405020304" pitchFamily="18" charset="0"/>
              </a:rPr>
              <a:t>working </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environment</a:t>
            </a:r>
            <a:endParaRPr lang="en-GB" sz="18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smtClean="0">
                <a:solidFill>
                  <a:srgbClr val="0070C0"/>
                </a:solidFill>
                <a:latin typeface="Times New Roman" pitchFamily="18" charset="0"/>
                <a:cs typeface="Times New Roman" pitchFamily="18" charset="0"/>
              </a:rPr>
              <a:t>IConETech-2020</a:t>
            </a:r>
            <a:r>
              <a:rPr lang="en-TT" sz="1800" dirty="0">
                <a:solidFill>
                  <a:srgbClr val="0070C0"/>
                </a:solidFill>
                <a:latin typeface="Times New Roman" pitchFamily="18" charset="0"/>
                <a:cs typeface="Times New Roman" pitchFamily="18" charset="0"/>
              </a:rPr>
              <a:t>,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6470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LITERATURE REVIEW </a:t>
            </a:r>
          </a:p>
        </p:txBody>
      </p:sp>
      <p:sp>
        <p:nvSpPr>
          <p:cNvPr id="3" name="Subtitle 2"/>
          <p:cNvSpPr>
            <a:spLocks noGrp="1"/>
          </p:cNvSpPr>
          <p:nvPr>
            <p:ph idx="1"/>
          </p:nvPr>
        </p:nvSpPr>
        <p:spPr>
          <a:xfrm>
            <a:off x="457200" y="1268760"/>
            <a:ext cx="8229600" cy="4857403"/>
          </a:xfrm>
        </p:spPr>
        <p:txBody>
          <a:bodyPr>
            <a:normAutofit lnSpcReduction="10000"/>
          </a:bodyPr>
          <a:lstStyle/>
          <a:p>
            <a:pPr marL="0" marR="0" algn="just">
              <a:lnSpc>
                <a:spcPct val="107000"/>
              </a:lnSpc>
              <a:spcBef>
                <a:spcPts val="0"/>
              </a:spcBef>
              <a:spcAft>
                <a:spcPts val="800"/>
              </a:spcAft>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In </a:t>
            </a:r>
            <a:r>
              <a:rPr lang="en-GB" sz="2400" dirty="0">
                <a:latin typeface="Times New Roman" panose="02020603050405020304" pitchFamily="18" charset="0"/>
                <a:ea typeface="Calibri" panose="020F0502020204030204" pitchFamily="34" charset="0"/>
                <a:cs typeface="Times New Roman" panose="02020603050405020304" pitchFamily="18" charset="0"/>
              </a:rPr>
              <a:t>a case study conducted at a Chinese university for a joint educational project between China and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Germany:</a:t>
            </a:r>
          </a:p>
          <a:p>
            <a:pPr marL="400050" lvl="1" algn="just">
              <a:lnSpc>
                <a:spcPct val="107000"/>
              </a:lnSpc>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Lecturing </a:t>
            </a:r>
            <a:r>
              <a:rPr lang="en-GB" sz="2000" dirty="0">
                <a:latin typeface="Times New Roman" panose="02020603050405020304" pitchFamily="18" charset="0"/>
                <a:ea typeface="Calibri" panose="020F0502020204030204" pitchFamily="34" charset="0"/>
                <a:cs typeface="Times New Roman" panose="02020603050405020304" pitchFamily="18" charset="0"/>
              </a:rPr>
              <a:t>alone is not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sufficient.</a:t>
            </a:r>
            <a:endParaRPr lang="en-GB"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400050" lvl="1" algn="just">
              <a:lnSpc>
                <a:spcPct val="107000"/>
              </a:lnSpc>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Students </a:t>
            </a:r>
            <a:r>
              <a:rPr lang="en-GB" sz="2000" dirty="0">
                <a:latin typeface="Times New Roman" panose="02020603050405020304" pitchFamily="18" charset="0"/>
                <a:ea typeface="Calibri" panose="020F0502020204030204" pitchFamily="34" charset="0"/>
                <a:cs typeface="Times New Roman" panose="02020603050405020304" pitchFamily="18" charset="0"/>
              </a:rPr>
              <a:t>benefit from interactive hands-on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experiences.</a:t>
            </a:r>
            <a:endParaRPr lang="en-GB"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400050" lvl="1" algn="just">
              <a:lnSpc>
                <a:spcPct val="107000"/>
              </a:lnSpc>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Experiential</a:t>
            </a:r>
            <a:r>
              <a:rPr lang="en-GB" sz="2000" dirty="0">
                <a:latin typeface="Times New Roman" panose="02020603050405020304" pitchFamily="18" charset="0"/>
                <a:ea typeface="Calibri" panose="020F0502020204030204" pitchFamily="34" charset="0"/>
                <a:cs typeface="Times New Roman" panose="02020603050405020304" pitchFamily="18" charset="0"/>
              </a:rPr>
              <a:t>, team-based learning involving student, faculty and industrial participation enriches the educational process and provides tangible benefits to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all. </a:t>
            </a:r>
            <a:endParaRPr lang="en-GB"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400050" lvl="1" algn="just">
              <a:lnSpc>
                <a:spcPct val="107000"/>
              </a:lnSpc>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Simulations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and </a:t>
            </a:r>
            <a:r>
              <a:rPr lang="en-GB" sz="2000" dirty="0">
                <a:latin typeface="Times New Roman" panose="02020603050405020304" pitchFamily="18" charset="0"/>
                <a:ea typeface="Calibri" panose="020F0502020204030204" pitchFamily="34" charset="0"/>
                <a:cs typeface="Times New Roman" panose="02020603050405020304" pitchFamily="18" charset="0"/>
              </a:rPr>
              <a:t>experiential learning require context and it is for this reason that formal learning in the classroom is important because it gives students the structures, concepts and theories that support the real-life experience and learning. </a:t>
            </a:r>
            <a:endParaRPr lang="en-GB"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400050" lvl="1" algn="just">
              <a:lnSpc>
                <a:spcPct val="107000"/>
              </a:lnSpc>
              <a:spcBef>
                <a:spcPts val="0"/>
              </a:spcBef>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Experiential </a:t>
            </a:r>
            <a:r>
              <a:rPr lang="en-GB" sz="2000" dirty="0">
                <a:latin typeface="Times New Roman" panose="02020603050405020304" pitchFamily="18" charset="0"/>
                <a:ea typeface="Calibri" panose="020F0502020204030204" pitchFamily="34" charset="0"/>
                <a:cs typeface="Times New Roman" panose="02020603050405020304" pitchFamily="18" charset="0"/>
              </a:rPr>
              <a:t>learning is effective and reinforces formal learning because it becomes </a:t>
            </a:r>
            <a:r>
              <a:rPr lang="en-GB" sz="2000" dirty="0" smtClean="0">
                <a:latin typeface="Times New Roman" panose="02020603050405020304" pitchFamily="18" charset="0"/>
                <a:ea typeface="Calibri" panose="020F0502020204030204" pitchFamily="34" charset="0"/>
                <a:cs typeface="Times New Roman" panose="02020603050405020304" pitchFamily="18" charset="0"/>
              </a:rPr>
              <a:t>personal.</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78317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METHODOLOGY</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4970721"/>
          </a:xfrm>
        </p:spPr>
        <p:txBody>
          <a:bodyPr>
            <a:normAutofit/>
          </a:bodyPr>
          <a:lstStyle/>
          <a:p>
            <a:pPr>
              <a:lnSpc>
                <a:spcPct val="150000"/>
              </a:lnSpc>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Reviewed common </a:t>
            </a:r>
            <a:r>
              <a:rPr lang="en-GB" sz="2400" dirty="0">
                <a:latin typeface="Times New Roman" panose="02020603050405020304" pitchFamily="18" charset="0"/>
                <a:ea typeface="Calibri" panose="020F0502020204030204" pitchFamily="34" charset="0"/>
                <a:cs typeface="Times New Roman" panose="02020603050405020304" pitchFamily="18" charset="0"/>
              </a:rPr>
              <a:t>courses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descriptors; </a:t>
            </a:r>
            <a:endParaRPr lang="en-GB" sz="2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Interviewed staff, students, industry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practitioners; </a:t>
            </a:r>
            <a:endParaRPr lang="en-GB" sz="2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TT" sz="2400" dirty="0" smtClean="0">
                <a:latin typeface="Times New Roman" pitchFamily="18" charset="0"/>
                <a:cs typeface="Times New Roman" pitchFamily="18" charset="0"/>
              </a:rPr>
              <a:t>Reviewed student evaluation of teaching reports </a:t>
            </a:r>
          </a:p>
          <a:p>
            <a:pPr>
              <a:lnSpc>
                <a:spcPct val="150000"/>
              </a:lnSpc>
            </a:pPr>
            <a:r>
              <a:rPr lang="en-TT" sz="2400" dirty="0" smtClean="0">
                <a:latin typeface="Times New Roman" pitchFamily="18" charset="0"/>
                <a:cs typeface="Times New Roman" pitchFamily="18" charset="0"/>
              </a:rPr>
              <a:t>Reviewed </a:t>
            </a:r>
            <a:r>
              <a:rPr lang="en-TT" sz="2400" dirty="0">
                <a:latin typeface="Times New Roman" pitchFamily="18" charset="0"/>
                <a:cs typeface="Times New Roman" pitchFamily="18" charset="0"/>
              </a:rPr>
              <a:t>e</a:t>
            </a:r>
            <a:r>
              <a:rPr lang="en-TT" sz="2400" dirty="0" smtClean="0">
                <a:latin typeface="Times New Roman" pitchFamily="18" charset="0"/>
                <a:cs typeface="Times New Roman" pitchFamily="18" charset="0"/>
              </a:rPr>
              <a:t>xaminers </a:t>
            </a:r>
            <a:r>
              <a:rPr lang="en-TT" sz="2400" dirty="0" smtClean="0">
                <a:latin typeface="Times New Roman" pitchFamily="18" charset="0"/>
                <a:cs typeface="Times New Roman" pitchFamily="18" charset="0"/>
              </a:rPr>
              <a:t>reports</a:t>
            </a:r>
            <a:endParaRPr lang="en-TT" sz="24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10501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Business Strategy and Marketing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314226876"/>
              </p:ext>
            </p:extLst>
          </p:nvPr>
        </p:nvGraphicFramePr>
        <p:xfrm>
          <a:off x="683568" y="1915394"/>
          <a:ext cx="8003232" cy="4215390"/>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337477">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406478">
                <a:tc>
                  <a:txBody>
                    <a:bodyPr/>
                    <a:lstStyle/>
                    <a:p>
                      <a:pPr algn="l"/>
                      <a:r>
                        <a:rPr lang="en-TT" b="1" dirty="0" smtClean="0">
                          <a:latin typeface="Times New Roman" panose="02020603050405020304" pitchFamily="18" charset="0"/>
                          <a:cs typeface="Times New Roman" panose="02020603050405020304" pitchFamily="18" charset="0"/>
                        </a:rPr>
                        <a:t>Goal</a:t>
                      </a:r>
                      <a:endParaRPr lang="en-TT"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To expose graduates to general strategic management frameworks </a:t>
                      </a:r>
                      <a:endParaRPr lang="en-T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23632">
                <a:tc>
                  <a:txBody>
                    <a:bodyPr/>
                    <a:lstStyle/>
                    <a:p>
                      <a:pPr algn="l"/>
                      <a:r>
                        <a:rPr lang="en-TT" b="1" dirty="0" smtClean="0">
                          <a:latin typeface="Times New Roman" panose="02020603050405020304" pitchFamily="18" charset="0"/>
                          <a:cs typeface="Times New Roman" panose="02020603050405020304" pitchFamily="18" charset="0"/>
                        </a:rPr>
                        <a:t>Delivery</a:t>
                      </a:r>
                      <a:endParaRPr lang="en-TT"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Co-taught; modular format;</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70% online; 30% face-to-face </a:t>
                      </a:r>
                      <a:endParaRPr lang="en-T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545155">
                <a:tc>
                  <a:txBody>
                    <a:bodyPr/>
                    <a:lstStyle/>
                    <a:p>
                      <a:pPr algn="l"/>
                      <a:r>
                        <a:rPr lang="en-TT" b="1" dirty="0" smtClean="0">
                          <a:latin typeface="Times New Roman" panose="02020603050405020304" pitchFamily="18" charset="0"/>
                          <a:cs typeface="Times New Roman" panose="02020603050405020304" pitchFamily="18" charset="0"/>
                        </a:rPr>
                        <a:t>Key Learning Areas</a:t>
                      </a:r>
                      <a:endParaRPr lang="en-TT"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Strategic management concepts; manufacturing strategy; marketing strategy</a:t>
                      </a:r>
                      <a:endParaRPr lang="en-T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23632">
                <a:tc>
                  <a:txBody>
                    <a:bodyPr/>
                    <a:lstStyle/>
                    <a:p>
                      <a:pPr algn="l"/>
                      <a:r>
                        <a:rPr lang="en-TT" b="1" dirty="0" smtClean="0">
                          <a:latin typeface="Times New Roman" panose="02020603050405020304" pitchFamily="18" charset="0"/>
                          <a:cs typeface="Times New Roman" panose="02020603050405020304" pitchFamily="18" charset="0"/>
                        </a:rPr>
                        <a:t>Assessment</a:t>
                      </a:r>
                      <a:endParaRPr lang="en-TT"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Discussions, in-class exercises, case studies and student-led modules</a:t>
                      </a:r>
                      <a:endParaRPr lang="en-T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681488">
                <a:tc>
                  <a:txBody>
                    <a:bodyPr/>
                    <a:lstStyle/>
                    <a:p>
                      <a:pPr algn="l"/>
                      <a:r>
                        <a:rPr lang="en-TT" b="1" dirty="0" smtClean="0">
                          <a:latin typeface="Times New Roman" panose="02020603050405020304" pitchFamily="18" charset="0"/>
                          <a:cs typeface="Times New Roman" panose="02020603050405020304" pitchFamily="18" charset="0"/>
                        </a:rPr>
                        <a:t>Feedback</a:t>
                      </a:r>
                      <a:endParaRPr lang="en-TT"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Good</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application of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knowledge, displayed good critical thinking skills, connecting real world examples and business trends;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eff</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ective application of theory, use a range of analytical tools to assess the issues; provided creative recommendations.</a:t>
                      </a:r>
                      <a:endParaRPr lang="en-T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582976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marL="0" indent="0" algn="ctr">
              <a:lnSpc>
                <a:spcPct val="150000"/>
              </a:lnSpc>
              <a:buNone/>
            </a:pPr>
            <a:r>
              <a:rPr lang="en-TT" sz="2400" b="1" dirty="0" smtClean="0">
                <a:latin typeface="Times New Roman" pitchFamily="18" charset="0"/>
                <a:cs typeface="Times New Roman" pitchFamily="18" charset="0"/>
              </a:rPr>
              <a:t>Entrepreneurship Review</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262989708"/>
              </p:ext>
            </p:extLst>
          </p:nvPr>
        </p:nvGraphicFramePr>
        <p:xfrm>
          <a:off x="683568" y="1915395"/>
          <a:ext cx="8003232" cy="4153426"/>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563072">
                  <a:extLst>
                    <a:ext uri="{9D8B030D-6E8A-4147-A177-3AD203B41FA5}">
                      <a16:colId xmlns:a16="http://schemas.microsoft.com/office/drawing/2014/main" val="20001"/>
                    </a:ext>
                  </a:extLst>
                </a:gridCol>
              </a:tblGrid>
              <a:tr h="373310">
                <a:tc>
                  <a:txBody>
                    <a:bodyPr/>
                    <a:lstStyle/>
                    <a:p>
                      <a:pPr algn="l"/>
                      <a:r>
                        <a:rPr lang="en-TT" sz="1800" b="1" dirty="0" smtClean="0">
                          <a:latin typeface="Times New Roman" panose="02020603050405020304" pitchFamily="18" charset="0"/>
                          <a:cs typeface="Times New Roman" panose="02020603050405020304" pitchFamily="18" charset="0"/>
                        </a:rPr>
                        <a:t>Criteria</a:t>
                      </a:r>
                      <a:r>
                        <a:rPr lang="en-TT" sz="1800" b="1" baseline="0" dirty="0" smtClean="0">
                          <a:latin typeface="Times New Roman" panose="02020603050405020304" pitchFamily="18" charset="0"/>
                          <a:cs typeface="Times New Roman" panose="02020603050405020304" pitchFamily="18" charset="0"/>
                        </a:rPr>
                        <a:t> </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TT" sz="1800" b="1" dirty="0" smtClean="0">
                          <a:latin typeface="Times New Roman" panose="02020603050405020304" pitchFamily="18" charset="0"/>
                          <a:cs typeface="Times New Roman" panose="02020603050405020304" pitchFamily="18" charset="0"/>
                        </a:rPr>
                        <a:t>Comment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0000"/>
                  </a:ext>
                </a:extLst>
              </a:tr>
              <a:tr h="603040">
                <a:tc>
                  <a:txBody>
                    <a:bodyPr/>
                    <a:lstStyle/>
                    <a:p>
                      <a:pPr algn="l"/>
                      <a:r>
                        <a:rPr lang="en-TT" sz="1800" b="1" dirty="0" smtClean="0">
                          <a:latin typeface="Times New Roman" panose="02020603050405020304" pitchFamily="18" charset="0"/>
                          <a:cs typeface="Times New Roman" panose="02020603050405020304" pitchFamily="18" charset="0"/>
                        </a:rPr>
                        <a:t>Goal</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To explore the roles,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processes and issues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encountered in an e</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ntrepreneurial undertaking </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2852">
                <a:tc>
                  <a:txBody>
                    <a:bodyPr/>
                    <a:lstStyle/>
                    <a:p>
                      <a:pPr algn="l"/>
                      <a:r>
                        <a:rPr lang="en-TT" sz="1800" b="1" dirty="0" smtClean="0">
                          <a:latin typeface="Times New Roman" panose="02020603050405020304" pitchFamily="18" charset="0"/>
                          <a:cs typeface="Times New Roman" panose="02020603050405020304" pitchFamily="18" charset="0"/>
                        </a:rPr>
                        <a:t>Delivery</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Blended-learning approach</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52505">
                <a:tc>
                  <a:txBody>
                    <a:bodyPr/>
                    <a:lstStyle/>
                    <a:p>
                      <a:pPr algn="l"/>
                      <a:r>
                        <a:rPr lang="en-TT" sz="1800" b="1" dirty="0" smtClean="0">
                          <a:latin typeface="Times New Roman" panose="02020603050405020304" pitchFamily="18" charset="0"/>
                          <a:cs typeface="Times New Roman" panose="02020603050405020304" pitchFamily="18" charset="0"/>
                        </a:rPr>
                        <a:t>Key Learning Areas</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Idea and opportunity generation; feasibility analysis; business</a:t>
                      </a:r>
                      <a:r>
                        <a:rPr lang="en-US" sz="1800" kern="1200" baseline="0" dirty="0" smtClean="0">
                          <a:solidFill>
                            <a:schemeClr val="tx1"/>
                          </a:solidFill>
                          <a:effectLst/>
                          <a:latin typeface="Times New Roman" panose="02020603050405020304" pitchFamily="18" charset="0"/>
                          <a:ea typeface="+mn-ea"/>
                          <a:cs typeface="Times New Roman" panose="02020603050405020304" pitchFamily="18" charset="0"/>
                        </a:rPr>
                        <a:t> modelling, marketing, new venture teams, financing and funding, managing growth and exit strategies</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2852">
                <a:tc>
                  <a:txBody>
                    <a:bodyPr/>
                    <a:lstStyle/>
                    <a:p>
                      <a:pPr algn="l"/>
                      <a:r>
                        <a:rPr lang="en-TT" sz="1800" b="1" dirty="0" smtClean="0">
                          <a:latin typeface="Times New Roman" panose="02020603050405020304" pitchFamily="18" charset="0"/>
                          <a:cs typeface="Times New Roman" panose="02020603050405020304" pitchFamily="18" charset="0"/>
                        </a:rPr>
                        <a:t>Assessment</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Exercises; elevator pitch;</a:t>
                      </a:r>
                      <a:r>
                        <a:rPr lang="en-US"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kern="1200" dirty="0" smtClean="0">
                          <a:solidFill>
                            <a:schemeClr val="tx1"/>
                          </a:solidFill>
                          <a:effectLst/>
                          <a:latin typeface="Times New Roman" panose="02020603050405020304" pitchFamily="18" charset="0"/>
                          <a:ea typeface="+mn-ea"/>
                          <a:cs typeface="Times New Roman" panose="02020603050405020304" pitchFamily="18" charset="0"/>
                        </a:rPr>
                        <a:t>final examination</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1479932">
                <a:tc>
                  <a:txBody>
                    <a:bodyPr/>
                    <a:lstStyle/>
                    <a:p>
                      <a:pPr algn="l"/>
                      <a:r>
                        <a:rPr lang="en-TT" sz="1800" b="1" dirty="0" smtClean="0">
                          <a:latin typeface="Times New Roman" panose="02020603050405020304" pitchFamily="18" charset="0"/>
                          <a:cs typeface="Times New Roman" panose="02020603050405020304" pitchFamily="18" charset="0"/>
                        </a:rPr>
                        <a:t>Feedback</a:t>
                      </a:r>
                      <a:endParaRPr lang="en-TT" sz="1800" b="1"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l"/>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Good</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application of </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knowledge, displayed good critical thinking skills, connecting real world examples and business trends;</a:t>
                      </a:r>
                      <a:r>
                        <a:rPr lang="en-GB" sz="1800" kern="1200" baseline="0" dirty="0" smtClean="0">
                          <a:solidFill>
                            <a:schemeClr val="tx1"/>
                          </a:solidFill>
                          <a:effectLst/>
                          <a:latin typeface="Times New Roman" panose="02020603050405020304" pitchFamily="18" charset="0"/>
                          <a:ea typeface="+mn-ea"/>
                          <a:cs typeface="Times New Roman" panose="02020603050405020304" pitchFamily="18" charset="0"/>
                        </a:rPr>
                        <a:t> eff</a:t>
                      </a:r>
                      <a:r>
                        <a:rPr lang="en-GB" sz="1800" kern="1200" dirty="0" smtClean="0">
                          <a:solidFill>
                            <a:schemeClr val="tx1"/>
                          </a:solidFill>
                          <a:effectLst/>
                          <a:latin typeface="Times New Roman" panose="02020603050405020304" pitchFamily="18" charset="0"/>
                          <a:ea typeface="+mn-ea"/>
                          <a:cs typeface="Times New Roman" panose="02020603050405020304" pitchFamily="18" charset="0"/>
                        </a:rPr>
                        <a:t>ective application of theory, use a range of analytical tools to assess the issues; provide creative recommendations.</a:t>
                      </a:r>
                      <a:endParaRPr lang="en-TT"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20841837"/>
                  </a:ext>
                </a:extLst>
              </a:tr>
            </a:tbl>
          </a:graphicData>
        </a:graphic>
      </p:graphicFrame>
    </p:spTree>
    <p:extLst>
      <p:ext uri="{BB962C8B-B14F-4D97-AF65-F5344CB8AC3E}">
        <p14:creationId xmlns:p14="http://schemas.microsoft.com/office/powerpoint/2010/main" val="1990861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2146</TotalTime>
  <Words>1780</Words>
  <Application>Microsoft Office PowerPoint</Application>
  <PresentationFormat>On-screen Show (4:3)</PresentationFormat>
  <Paragraphs>193</Paragraphs>
  <Slides>19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INTEGRATED APPROACH TO MASTERS PROGRAMME DELIVERY IN MANUFACTURING AND DESIGN ENGINEERING AT UTT  Natalie Persadie, Nadine Sangster, Aaron Ameerali,  Dinesh Soodeen, Aatma Maharajh, and Aneil Ramkhalawan</vt:lpstr>
      <vt:lpstr>PowerPoint Presentation</vt:lpstr>
      <vt:lpstr>PowerPoint Presentation</vt:lpstr>
      <vt:lpstr>OBJECTIVES</vt:lpstr>
      <vt:lpstr>PowerPoint Presentation</vt:lpstr>
      <vt:lpstr>PowerPoint Presentation</vt:lpstr>
      <vt:lpstr>METHODOLOGY</vt:lpstr>
      <vt:lpstr>RESULTS</vt:lpstr>
      <vt:lpstr>RESULTS</vt:lpstr>
      <vt:lpstr>RESULTS</vt:lpstr>
      <vt:lpstr>RESULTS</vt:lpstr>
      <vt:lpstr>RESULTS</vt:lpstr>
      <vt:lpstr>RESULTS</vt:lpstr>
      <vt:lpstr>DISCUSSION</vt:lpstr>
      <vt:lpstr>CONCLUSION</vt:lpstr>
      <vt:lpstr>REFERENCES</vt:lpstr>
      <vt:lpstr>REFERENCES</vt:lpstr>
      <vt:lpstr>REFERENCES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Dinesh Soodeen</cp:lastModifiedBy>
  <cp:revision>102</cp:revision>
  <dcterms:created xsi:type="dcterms:W3CDTF">2019-10-16T16:46:00Z</dcterms:created>
  <dcterms:modified xsi:type="dcterms:W3CDTF">2020-03-09T14:22:21Z</dcterms:modified>
</cp:coreProperties>
</file>