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1"/>
  </p:notesMasterIdLst>
  <p:sldIdLst>
    <p:sldId id="256" r:id="rId2"/>
    <p:sldId id="259" r:id="rId3"/>
    <p:sldId id="260" r:id="rId4"/>
    <p:sldId id="261" r:id="rId5"/>
    <p:sldId id="280" r:id="rId6"/>
    <p:sldId id="278" r:id="rId7"/>
    <p:sldId id="279" r:id="rId8"/>
    <p:sldId id="291" r:id="rId9"/>
    <p:sldId id="281" r:id="rId10"/>
    <p:sldId id="282" r:id="rId11"/>
    <p:sldId id="292" r:id="rId12"/>
    <p:sldId id="286" r:id="rId13"/>
    <p:sldId id="283" r:id="rId14"/>
    <p:sldId id="284" r:id="rId15"/>
    <p:sldId id="290" r:id="rId16"/>
    <p:sldId id="285" r:id="rId17"/>
    <p:sldId id="288" r:id="rId18"/>
    <p:sldId id="265" r:id="rId19"/>
    <p:sldId id="2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e Dassyne" initials="JD" lastIdx="4" clrIdx="0">
    <p:extLst>
      <p:ext uri="{19B8F6BF-5375-455C-9EA6-DF929625EA0E}">
        <p15:presenceInfo xmlns:p15="http://schemas.microsoft.com/office/powerpoint/2012/main" userId="c88141bbd7e54c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6F9"/>
    <a:srgbClr val="D9E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86" autoAdjust="0"/>
  </p:normalViewPr>
  <p:slideViewPr>
    <p:cSldViewPr>
      <p:cViewPr varScale="1">
        <p:scale>
          <a:sx n="92" d="100"/>
          <a:sy n="92" d="100"/>
        </p:scale>
        <p:origin x="215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43161-F3CA-44A1-A006-C0F7209AA749}" type="datetimeFigureOut">
              <a:rPr lang="en-TT" smtClean="0"/>
              <a:t>06/03/2020</a:t>
            </a:fld>
            <a:endParaRPr lang="en-T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5E0DD-3E5A-4224-8718-737DF6F1553E}" type="slidenum">
              <a:rPr lang="en-TT" smtClean="0"/>
              <a:t>‹#›</a:t>
            </a:fld>
            <a:endParaRPr lang="en-TT"/>
          </a:p>
        </p:txBody>
      </p:sp>
    </p:spTree>
    <p:extLst>
      <p:ext uri="{BB962C8B-B14F-4D97-AF65-F5344CB8AC3E}">
        <p14:creationId xmlns:p14="http://schemas.microsoft.com/office/powerpoint/2010/main" val="1919237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5E0DD-3E5A-4224-8718-737DF6F1553E}" type="slidenum">
              <a:rPr lang="en-TT" smtClean="0"/>
              <a:t>1</a:t>
            </a:fld>
            <a:endParaRPr lang="en-TT"/>
          </a:p>
        </p:txBody>
      </p:sp>
    </p:spTree>
    <p:extLst>
      <p:ext uri="{BB962C8B-B14F-4D97-AF65-F5344CB8AC3E}">
        <p14:creationId xmlns:p14="http://schemas.microsoft.com/office/powerpoint/2010/main" val="4033952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Dependent Variable reflect the system behavior; Independent Variables are dimensions that determine the system behavior; Parameters reflect the system’s properties or composition and Forcing Functions are the peripheral impacts acting upon the system.</a:t>
            </a:r>
          </a:p>
          <a:p>
            <a:r>
              <a:rPr lang="en-US" sz="1200" b="1" i="0" kern="1200" dirty="0" smtClean="0">
                <a:solidFill>
                  <a:schemeClr val="tx1"/>
                </a:solidFill>
                <a:effectLst/>
                <a:latin typeface="+mn-lt"/>
                <a:ea typeface="+mn-ea"/>
                <a:cs typeface="+mn-cs"/>
              </a:rPr>
              <a:t>Satisficing</a:t>
            </a:r>
            <a:r>
              <a:rPr lang="en-US" sz="1200" b="0" i="0" kern="1200" dirty="0" smtClean="0">
                <a:solidFill>
                  <a:schemeClr val="tx1"/>
                </a:solidFill>
                <a:effectLst/>
                <a:latin typeface="+mn-lt"/>
                <a:ea typeface="+mn-ea"/>
                <a:cs typeface="+mn-cs"/>
              </a:rPr>
              <a:t> is a decision-making strategy that aims for a satisfactory or adequate</a:t>
            </a:r>
          </a:p>
          <a:p>
            <a:r>
              <a:rPr lang="en-US" sz="1200" b="0" i="0" kern="1200" dirty="0" err="1" smtClean="0">
                <a:solidFill>
                  <a:schemeClr val="tx1"/>
                </a:solidFill>
                <a:effectLst/>
                <a:latin typeface="+mn-lt"/>
                <a:ea typeface="+mn-ea"/>
                <a:cs typeface="+mn-cs"/>
              </a:rPr>
              <a:t>Adaptivising</a:t>
            </a:r>
            <a:r>
              <a:rPr lang="en-US" sz="1200" b="0" i="0" kern="1200" baseline="0" dirty="0" smtClean="0">
                <a:solidFill>
                  <a:schemeClr val="tx1"/>
                </a:solidFill>
                <a:effectLst/>
                <a:latin typeface="+mn-lt"/>
                <a:ea typeface="+mn-ea"/>
                <a:cs typeface="+mn-cs"/>
              </a:rPr>
              <a:t> Looks for good solutions </a:t>
            </a:r>
            <a:r>
              <a:rPr lang="en-US" sz="1200" b="0" i="0" kern="1200" baseline="0" dirty="0" err="1" smtClean="0">
                <a:solidFill>
                  <a:schemeClr val="tx1"/>
                </a:solidFill>
                <a:effectLst/>
                <a:latin typeface="+mn-lt"/>
                <a:ea typeface="+mn-ea"/>
                <a:cs typeface="+mn-cs"/>
              </a:rPr>
              <a:t>eg</a:t>
            </a:r>
            <a:r>
              <a:rPr lang="en-US" sz="1200" b="0" i="0" kern="1200" baseline="0" dirty="0" smtClean="0">
                <a:solidFill>
                  <a:schemeClr val="tx1"/>
                </a:solidFill>
                <a:effectLst/>
                <a:latin typeface="+mn-lt"/>
                <a:ea typeface="+mn-ea"/>
                <a:cs typeface="+mn-cs"/>
              </a:rPr>
              <a:t>. Moving uphill by contouring</a:t>
            </a:r>
            <a:endParaRPr lang="en-US" dirty="0"/>
          </a:p>
        </p:txBody>
      </p:sp>
      <p:sp>
        <p:nvSpPr>
          <p:cNvPr id="4" name="Slide Number Placeholder 3"/>
          <p:cNvSpPr>
            <a:spLocks noGrp="1"/>
          </p:cNvSpPr>
          <p:nvPr>
            <p:ph type="sldNum" sz="quarter" idx="10"/>
          </p:nvPr>
        </p:nvSpPr>
        <p:spPr/>
        <p:txBody>
          <a:bodyPr/>
          <a:lstStyle/>
          <a:p>
            <a:fld id="{F7C5E0DD-3E5A-4224-8718-737DF6F1553E}" type="slidenum">
              <a:rPr lang="en-TT" smtClean="0"/>
              <a:t>11</a:t>
            </a:fld>
            <a:endParaRPr lang="en-TT"/>
          </a:p>
        </p:txBody>
      </p:sp>
    </p:spTree>
    <p:extLst>
      <p:ext uri="{BB962C8B-B14F-4D97-AF65-F5344CB8AC3E}">
        <p14:creationId xmlns:p14="http://schemas.microsoft.com/office/powerpoint/2010/main" val="4269410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Dependent Variable reflect the system behavior; Independent Variables are dimensions that determine the system behavior; Parameters reflect the system’s properties or composition and Forcing Functions are the peripheral impacts acting upon the system.</a:t>
            </a:r>
          </a:p>
          <a:p>
            <a:r>
              <a:rPr lang="en-US" sz="1200" b="1" i="0" kern="1200" dirty="0" smtClean="0">
                <a:solidFill>
                  <a:schemeClr val="tx1"/>
                </a:solidFill>
                <a:effectLst/>
                <a:latin typeface="+mn-lt"/>
                <a:ea typeface="+mn-ea"/>
                <a:cs typeface="+mn-cs"/>
              </a:rPr>
              <a:t>Satisficing</a:t>
            </a:r>
            <a:r>
              <a:rPr lang="en-US" sz="1200" b="0" i="0" kern="1200" dirty="0" smtClean="0">
                <a:solidFill>
                  <a:schemeClr val="tx1"/>
                </a:solidFill>
                <a:effectLst/>
                <a:latin typeface="+mn-lt"/>
                <a:ea typeface="+mn-ea"/>
                <a:cs typeface="+mn-cs"/>
              </a:rPr>
              <a:t> is a decision-making strategy that aims for a satisfactory or adequate</a:t>
            </a:r>
          </a:p>
          <a:p>
            <a:r>
              <a:rPr lang="en-US" sz="1200" b="0" i="0" kern="1200" dirty="0" err="1" smtClean="0">
                <a:solidFill>
                  <a:schemeClr val="tx1"/>
                </a:solidFill>
                <a:effectLst/>
                <a:latin typeface="+mn-lt"/>
                <a:ea typeface="+mn-ea"/>
                <a:cs typeface="+mn-cs"/>
              </a:rPr>
              <a:t>Adaptivising</a:t>
            </a:r>
            <a:r>
              <a:rPr lang="en-US" sz="1200" b="0" i="0" kern="1200" baseline="0" dirty="0" smtClean="0">
                <a:solidFill>
                  <a:schemeClr val="tx1"/>
                </a:solidFill>
                <a:effectLst/>
                <a:latin typeface="+mn-lt"/>
                <a:ea typeface="+mn-ea"/>
                <a:cs typeface="+mn-cs"/>
              </a:rPr>
              <a:t> Looks for good solutions </a:t>
            </a:r>
            <a:r>
              <a:rPr lang="en-US" sz="1200" b="0" i="0" kern="1200" baseline="0" dirty="0" err="1" smtClean="0">
                <a:solidFill>
                  <a:schemeClr val="tx1"/>
                </a:solidFill>
                <a:effectLst/>
                <a:latin typeface="+mn-lt"/>
                <a:ea typeface="+mn-ea"/>
                <a:cs typeface="+mn-cs"/>
              </a:rPr>
              <a:t>eg</a:t>
            </a:r>
            <a:r>
              <a:rPr lang="en-US" sz="1200" b="0" i="0" kern="1200" baseline="0" dirty="0" smtClean="0">
                <a:solidFill>
                  <a:schemeClr val="tx1"/>
                </a:solidFill>
                <a:effectLst/>
                <a:latin typeface="+mn-lt"/>
                <a:ea typeface="+mn-ea"/>
                <a:cs typeface="+mn-cs"/>
              </a:rPr>
              <a:t>. Moving uphill by contouring</a:t>
            </a:r>
            <a:endParaRPr lang="en-US" dirty="0"/>
          </a:p>
        </p:txBody>
      </p:sp>
      <p:sp>
        <p:nvSpPr>
          <p:cNvPr id="4" name="Slide Number Placeholder 3"/>
          <p:cNvSpPr>
            <a:spLocks noGrp="1"/>
          </p:cNvSpPr>
          <p:nvPr>
            <p:ph type="sldNum" sz="quarter" idx="10"/>
          </p:nvPr>
        </p:nvSpPr>
        <p:spPr/>
        <p:txBody>
          <a:bodyPr/>
          <a:lstStyle/>
          <a:p>
            <a:fld id="{F7C5E0DD-3E5A-4224-8718-737DF6F1553E}" type="slidenum">
              <a:rPr lang="en-TT" smtClean="0"/>
              <a:t>12</a:t>
            </a:fld>
            <a:endParaRPr lang="en-TT"/>
          </a:p>
        </p:txBody>
      </p:sp>
    </p:spTree>
    <p:extLst>
      <p:ext uri="{BB962C8B-B14F-4D97-AF65-F5344CB8AC3E}">
        <p14:creationId xmlns:p14="http://schemas.microsoft.com/office/powerpoint/2010/main" val="4246217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Dependent Variable reflect the system behavior; Independent Variables are dimensions that determine the system behavior; Parameters reflect the system’s properties or composition and Forcing Functions are the peripheral impacts acting upon the system.</a:t>
            </a:r>
          </a:p>
          <a:p>
            <a:r>
              <a:rPr lang="en-US" sz="1200" b="1" i="0" kern="1200" dirty="0" smtClean="0">
                <a:solidFill>
                  <a:schemeClr val="tx1"/>
                </a:solidFill>
                <a:effectLst/>
                <a:latin typeface="+mn-lt"/>
                <a:ea typeface="+mn-ea"/>
                <a:cs typeface="+mn-cs"/>
              </a:rPr>
              <a:t>Satisficing</a:t>
            </a:r>
            <a:r>
              <a:rPr lang="en-US" sz="1200" b="0" i="0" kern="1200" dirty="0" smtClean="0">
                <a:solidFill>
                  <a:schemeClr val="tx1"/>
                </a:solidFill>
                <a:effectLst/>
                <a:latin typeface="+mn-lt"/>
                <a:ea typeface="+mn-ea"/>
                <a:cs typeface="+mn-cs"/>
              </a:rPr>
              <a:t> is a decision-making strategy that aims for a satisfactory or adequate</a:t>
            </a:r>
          </a:p>
          <a:p>
            <a:r>
              <a:rPr lang="en-US" sz="1200" b="0" i="0" kern="1200" dirty="0" err="1" smtClean="0">
                <a:solidFill>
                  <a:schemeClr val="tx1"/>
                </a:solidFill>
                <a:effectLst/>
                <a:latin typeface="+mn-lt"/>
                <a:ea typeface="+mn-ea"/>
                <a:cs typeface="+mn-cs"/>
              </a:rPr>
              <a:t>Adaptivising</a:t>
            </a:r>
            <a:r>
              <a:rPr lang="en-US" sz="1200" b="0" i="0" kern="1200" baseline="0" dirty="0" smtClean="0">
                <a:solidFill>
                  <a:schemeClr val="tx1"/>
                </a:solidFill>
                <a:effectLst/>
                <a:latin typeface="+mn-lt"/>
                <a:ea typeface="+mn-ea"/>
                <a:cs typeface="+mn-cs"/>
              </a:rPr>
              <a:t> Looks for good solutions </a:t>
            </a:r>
            <a:r>
              <a:rPr lang="en-US" sz="1200" b="0" i="0" kern="1200" baseline="0" dirty="0" err="1" smtClean="0">
                <a:solidFill>
                  <a:schemeClr val="tx1"/>
                </a:solidFill>
                <a:effectLst/>
                <a:latin typeface="+mn-lt"/>
                <a:ea typeface="+mn-ea"/>
                <a:cs typeface="+mn-cs"/>
              </a:rPr>
              <a:t>eg</a:t>
            </a:r>
            <a:r>
              <a:rPr lang="en-US" sz="1200" b="0" i="0" kern="1200" baseline="0" dirty="0" smtClean="0">
                <a:solidFill>
                  <a:schemeClr val="tx1"/>
                </a:solidFill>
                <a:effectLst/>
                <a:latin typeface="+mn-lt"/>
                <a:ea typeface="+mn-ea"/>
                <a:cs typeface="+mn-cs"/>
              </a:rPr>
              <a:t>. Moving uphill by contouring</a:t>
            </a:r>
            <a:endParaRPr lang="en-US" dirty="0"/>
          </a:p>
        </p:txBody>
      </p:sp>
      <p:sp>
        <p:nvSpPr>
          <p:cNvPr id="4" name="Slide Number Placeholder 3"/>
          <p:cNvSpPr>
            <a:spLocks noGrp="1"/>
          </p:cNvSpPr>
          <p:nvPr>
            <p:ph type="sldNum" sz="quarter" idx="10"/>
          </p:nvPr>
        </p:nvSpPr>
        <p:spPr/>
        <p:txBody>
          <a:bodyPr/>
          <a:lstStyle/>
          <a:p>
            <a:fld id="{F7C5E0DD-3E5A-4224-8718-737DF6F1553E}" type="slidenum">
              <a:rPr lang="en-TT" smtClean="0"/>
              <a:t>13</a:t>
            </a:fld>
            <a:endParaRPr lang="en-TT"/>
          </a:p>
        </p:txBody>
      </p:sp>
    </p:spTree>
    <p:extLst>
      <p:ext uri="{BB962C8B-B14F-4D97-AF65-F5344CB8AC3E}">
        <p14:creationId xmlns:p14="http://schemas.microsoft.com/office/powerpoint/2010/main" val="1389631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Dependent Variable reflect the system behavior; Independent Variables are dimensions that determine the system behavior; Parameters reflect the system’s properties or composition and Forcing Functions are the peripheral impacts acting upon the system.</a:t>
            </a:r>
          </a:p>
          <a:p>
            <a:r>
              <a:rPr lang="en-US" sz="1200" b="1" i="0" kern="1200" dirty="0" smtClean="0">
                <a:solidFill>
                  <a:schemeClr val="tx1"/>
                </a:solidFill>
                <a:effectLst/>
                <a:latin typeface="+mn-lt"/>
                <a:ea typeface="+mn-ea"/>
                <a:cs typeface="+mn-cs"/>
              </a:rPr>
              <a:t>Satisficing</a:t>
            </a:r>
            <a:r>
              <a:rPr lang="en-US" sz="1200" b="0" i="0" kern="1200" dirty="0" smtClean="0">
                <a:solidFill>
                  <a:schemeClr val="tx1"/>
                </a:solidFill>
                <a:effectLst/>
                <a:latin typeface="+mn-lt"/>
                <a:ea typeface="+mn-ea"/>
                <a:cs typeface="+mn-cs"/>
              </a:rPr>
              <a:t> is a decision-making strategy that aims for a satisfactory or adequate</a:t>
            </a:r>
          </a:p>
          <a:p>
            <a:r>
              <a:rPr lang="en-US" sz="1200" b="0" i="0" kern="1200" dirty="0" err="1" smtClean="0">
                <a:solidFill>
                  <a:schemeClr val="tx1"/>
                </a:solidFill>
                <a:effectLst/>
                <a:latin typeface="+mn-lt"/>
                <a:ea typeface="+mn-ea"/>
                <a:cs typeface="+mn-cs"/>
              </a:rPr>
              <a:t>Adaptivising</a:t>
            </a:r>
            <a:r>
              <a:rPr lang="en-US" sz="1200" b="0" i="0" kern="1200" baseline="0" dirty="0" smtClean="0">
                <a:solidFill>
                  <a:schemeClr val="tx1"/>
                </a:solidFill>
                <a:effectLst/>
                <a:latin typeface="+mn-lt"/>
                <a:ea typeface="+mn-ea"/>
                <a:cs typeface="+mn-cs"/>
              </a:rPr>
              <a:t> Looks for good solutions </a:t>
            </a:r>
            <a:r>
              <a:rPr lang="en-US" sz="1200" b="0" i="0" kern="1200" baseline="0" dirty="0" err="1" smtClean="0">
                <a:solidFill>
                  <a:schemeClr val="tx1"/>
                </a:solidFill>
                <a:effectLst/>
                <a:latin typeface="+mn-lt"/>
                <a:ea typeface="+mn-ea"/>
                <a:cs typeface="+mn-cs"/>
              </a:rPr>
              <a:t>eg</a:t>
            </a:r>
            <a:r>
              <a:rPr lang="en-US" sz="1200" b="0" i="0" kern="1200" baseline="0" dirty="0" smtClean="0">
                <a:solidFill>
                  <a:schemeClr val="tx1"/>
                </a:solidFill>
                <a:effectLst/>
                <a:latin typeface="+mn-lt"/>
                <a:ea typeface="+mn-ea"/>
                <a:cs typeface="+mn-cs"/>
              </a:rPr>
              <a:t>. Moving uphill by contouring</a:t>
            </a:r>
            <a:endParaRPr lang="en-US" dirty="0"/>
          </a:p>
        </p:txBody>
      </p:sp>
      <p:sp>
        <p:nvSpPr>
          <p:cNvPr id="4" name="Slide Number Placeholder 3"/>
          <p:cNvSpPr>
            <a:spLocks noGrp="1"/>
          </p:cNvSpPr>
          <p:nvPr>
            <p:ph type="sldNum" sz="quarter" idx="10"/>
          </p:nvPr>
        </p:nvSpPr>
        <p:spPr/>
        <p:txBody>
          <a:bodyPr/>
          <a:lstStyle/>
          <a:p>
            <a:fld id="{F7C5E0DD-3E5A-4224-8718-737DF6F1553E}" type="slidenum">
              <a:rPr lang="en-TT" smtClean="0"/>
              <a:t>14</a:t>
            </a:fld>
            <a:endParaRPr lang="en-TT"/>
          </a:p>
        </p:txBody>
      </p:sp>
    </p:spTree>
    <p:extLst>
      <p:ext uri="{BB962C8B-B14F-4D97-AF65-F5344CB8AC3E}">
        <p14:creationId xmlns:p14="http://schemas.microsoft.com/office/powerpoint/2010/main" val="1384221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5E0DD-3E5A-4224-8718-737DF6F1553E}" type="slidenum">
              <a:rPr lang="en-TT" smtClean="0"/>
              <a:t>15</a:t>
            </a:fld>
            <a:endParaRPr lang="en-TT"/>
          </a:p>
        </p:txBody>
      </p:sp>
    </p:spTree>
    <p:extLst>
      <p:ext uri="{BB962C8B-B14F-4D97-AF65-F5344CB8AC3E}">
        <p14:creationId xmlns:p14="http://schemas.microsoft.com/office/powerpoint/2010/main" val="454113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paper partially veered to the hard-core components of decision-making which has its own but relative environment and isolated challenges. Many researchers are now focusing on the cause and effects of soft environments, for example, the deliberation on the behavioral cognitive responses of people. In the future, it would be interesting to compare the impact of the management of hard and soft disciplines of decision-making.</a:t>
            </a:r>
            <a:endParaRPr lang="en-US" dirty="0"/>
          </a:p>
        </p:txBody>
      </p:sp>
      <p:sp>
        <p:nvSpPr>
          <p:cNvPr id="4" name="Slide Number Placeholder 3"/>
          <p:cNvSpPr>
            <a:spLocks noGrp="1"/>
          </p:cNvSpPr>
          <p:nvPr>
            <p:ph type="sldNum" sz="quarter" idx="10"/>
          </p:nvPr>
        </p:nvSpPr>
        <p:spPr/>
        <p:txBody>
          <a:bodyPr/>
          <a:lstStyle/>
          <a:p>
            <a:fld id="{F7C5E0DD-3E5A-4224-8718-737DF6F1553E}" type="slidenum">
              <a:rPr lang="en-TT" smtClean="0"/>
              <a:t>16</a:t>
            </a:fld>
            <a:endParaRPr lang="en-TT"/>
          </a:p>
        </p:txBody>
      </p:sp>
    </p:spTree>
    <p:extLst>
      <p:ext uri="{BB962C8B-B14F-4D97-AF65-F5344CB8AC3E}">
        <p14:creationId xmlns:p14="http://schemas.microsoft.com/office/powerpoint/2010/main" val="583079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paper partially veered to the hard-core components of decision-making which has its own but relative environment and isolated challenges. Many researchers are now focusing on the cause and effects of soft environments, for example, the deliberation on the behavioral cognitive responses of people. In the future, it would be interesting to compare the impact of the management of hard and soft disciplines of decision-making.</a:t>
            </a:r>
            <a:endParaRPr lang="en-US" dirty="0"/>
          </a:p>
        </p:txBody>
      </p:sp>
      <p:sp>
        <p:nvSpPr>
          <p:cNvPr id="4" name="Slide Number Placeholder 3"/>
          <p:cNvSpPr>
            <a:spLocks noGrp="1"/>
          </p:cNvSpPr>
          <p:nvPr>
            <p:ph type="sldNum" sz="quarter" idx="10"/>
          </p:nvPr>
        </p:nvSpPr>
        <p:spPr/>
        <p:txBody>
          <a:bodyPr/>
          <a:lstStyle/>
          <a:p>
            <a:fld id="{F7C5E0DD-3E5A-4224-8718-737DF6F1553E}" type="slidenum">
              <a:rPr lang="en-TT" smtClean="0"/>
              <a:t>17</a:t>
            </a:fld>
            <a:endParaRPr lang="en-TT"/>
          </a:p>
        </p:txBody>
      </p:sp>
    </p:spTree>
    <p:extLst>
      <p:ext uri="{BB962C8B-B14F-4D97-AF65-F5344CB8AC3E}">
        <p14:creationId xmlns:p14="http://schemas.microsoft.com/office/powerpoint/2010/main" val="2903875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18</a:t>
            </a:fld>
            <a:endParaRPr lang="en-TT"/>
          </a:p>
        </p:txBody>
      </p:sp>
    </p:spTree>
    <p:extLst>
      <p:ext uri="{BB962C8B-B14F-4D97-AF65-F5344CB8AC3E}">
        <p14:creationId xmlns:p14="http://schemas.microsoft.com/office/powerpoint/2010/main" val="4084135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19</a:t>
            </a:fld>
            <a:endParaRPr lang="en-TT"/>
          </a:p>
        </p:txBody>
      </p:sp>
    </p:spTree>
    <p:extLst>
      <p:ext uri="{BB962C8B-B14F-4D97-AF65-F5344CB8AC3E}">
        <p14:creationId xmlns:p14="http://schemas.microsoft.com/office/powerpoint/2010/main" val="408413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5E0DD-3E5A-4224-8718-737DF6F1553E}" type="slidenum">
              <a:rPr lang="en-TT" smtClean="0"/>
              <a:t>2</a:t>
            </a:fld>
            <a:endParaRPr lang="en-TT"/>
          </a:p>
        </p:txBody>
      </p:sp>
    </p:spTree>
    <p:extLst>
      <p:ext uri="{BB962C8B-B14F-4D97-AF65-F5344CB8AC3E}">
        <p14:creationId xmlns:p14="http://schemas.microsoft.com/office/powerpoint/2010/main" val="337995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5E0DD-3E5A-4224-8718-737DF6F1553E}" type="slidenum">
              <a:rPr lang="en-TT" smtClean="0"/>
              <a:t>3</a:t>
            </a:fld>
            <a:endParaRPr lang="en-TT"/>
          </a:p>
        </p:txBody>
      </p:sp>
    </p:spTree>
    <p:extLst>
      <p:ext uri="{BB962C8B-B14F-4D97-AF65-F5344CB8AC3E}">
        <p14:creationId xmlns:p14="http://schemas.microsoft.com/office/powerpoint/2010/main" val="2991451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5E0DD-3E5A-4224-8718-737DF6F1553E}" type="slidenum">
              <a:rPr lang="en-TT" smtClean="0"/>
              <a:t>5</a:t>
            </a:fld>
            <a:endParaRPr lang="en-TT"/>
          </a:p>
        </p:txBody>
      </p:sp>
    </p:spTree>
    <p:extLst>
      <p:ext uri="{BB962C8B-B14F-4D97-AF65-F5344CB8AC3E}">
        <p14:creationId xmlns:p14="http://schemas.microsoft.com/office/powerpoint/2010/main" val="4160812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5E0DD-3E5A-4224-8718-737DF6F1553E}" type="slidenum">
              <a:rPr lang="en-TT" smtClean="0"/>
              <a:t>6</a:t>
            </a:fld>
            <a:endParaRPr lang="en-TT"/>
          </a:p>
        </p:txBody>
      </p:sp>
    </p:spTree>
    <p:extLst>
      <p:ext uri="{BB962C8B-B14F-4D97-AF65-F5344CB8AC3E}">
        <p14:creationId xmlns:p14="http://schemas.microsoft.com/office/powerpoint/2010/main" val="350125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Dependent Variable reflect the system behavior; Independent Variables are dimensions that determine the system behavior; Parameters reflect the system’s properties or composition and Forcing Functions are the peripheral impacts acting upon the system.</a:t>
            </a:r>
          </a:p>
          <a:p>
            <a:r>
              <a:rPr lang="en-US" sz="1200" b="1" i="0" kern="1200" dirty="0" smtClean="0">
                <a:solidFill>
                  <a:schemeClr val="tx1"/>
                </a:solidFill>
                <a:effectLst/>
                <a:latin typeface="+mn-lt"/>
                <a:ea typeface="+mn-ea"/>
                <a:cs typeface="+mn-cs"/>
              </a:rPr>
              <a:t>Satisficing</a:t>
            </a:r>
            <a:r>
              <a:rPr lang="en-US" sz="1200" b="0" i="0" kern="1200" dirty="0" smtClean="0">
                <a:solidFill>
                  <a:schemeClr val="tx1"/>
                </a:solidFill>
                <a:effectLst/>
                <a:latin typeface="+mn-lt"/>
                <a:ea typeface="+mn-ea"/>
                <a:cs typeface="+mn-cs"/>
              </a:rPr>
              <a:t> is a decision-making strategy that aims for a satisfactory or adequate</a:t>
            </a:r>
          </a:p>
          <a:p>
            <a:r>
              <a:rPr lang="en-US" sz="1200" b="0" i="0" kern="1200" dirty="0" err="1" smtClean="0">
                <a:solidFill>
                  <a:schemeClr val="tx1"/>
                </a:solidFill>
                <a:effectLst/>
                <a:latin typeface="+mn-lt"/>
                <a:ea typeface="+mn-ea"/>
                <a:cs typeface="+mn-cs"/>
              </a:rPr>
              <a:t>Adaptivising</a:t>
            </a:r>
            <a:r>
              <a:rPr lang="en-US" sz="1200" b="0" i="0" kern="1200" baseline="0" dirty="0" smtClean="0">
                <a:solidFill>
                  <a:schemeClr val="tx1"/>
                </a:solidFill>
                <a:effectLst/>
                <a:latin typeface="+mn-lt"/>
                <a:ea typeface="+mn-ea"/>
                <a:cs typeface="+mn-cs"/>
              </a:rPr>
              <a:t> Looks for good solutions </a:t>
            </a:r>
            <a:r>
              <a:rPr lang="en-US" sz="1200" b="0" i="0" kern="1200" baseline="0" dirty="0" err="1" smtClean="0">
                <a:solidFill>
                  <a:schemeClr val="tx1"/>
                </a:solidFill>
                <a:effectLst/>
                <a:latin typeface="+mn-lt"/>
                <a:ea typeface="+mn-ea"/>
                <a:cs typeface="+mn-cs"/>
              </a:rPr>
              <a:t>eg</a:t>
            </a:r>
            <a:r>
              <a:rPr lang="en-US" sz="1200" b="0" i="0" kern="1200" baseline="0" dirty="0" smtClean="0">
                <a:solidFill>
                  <a:schemeClr val="tx1"/>
                </a:solidFill>
                <a:effectLst/>
                <a:latin typeface="+mn-lt"/>
                <a:ea typeface="+mn-ea"/>
                <a:cs typeface="+mn-cs"/>
              </a:rPr>
              <a:t>. Moving uphill by contouring</a:t>
            </a:r>
            <a:endParaRPr lang="en-US" dirty="0"/>
          </a:p>
        </p:txBody>
      </p:sp>
      <p:sp>
        <p:nvSpPr>
          <p:cNvPr id="4" name="Slide Number Placeholder 3"/>
          <p:cNvSpPr>
            <a:spLocks noGrp="1"/>
          </p:cNvSpPr>
          <p:nvPr>
            <p:ph type="sldNum" sz="quarter" idx="10"/>
          </p:nvPr>
        </p:nvSpPr>
        <p:spPr/>
        <p:txBody>
          <a:bodyPr/>
          <a:lstStyle/>
          <a:p>
            <a:fld id="{F7C5E0DD-3E5A-4224-8718-737DF6F1553E}" type="slidenum">
              <a:rPr lang="en-TT" smtClean="0"/>
              <a:t>7</a:t>
            </a:fld>
            <a:endParaRPr lang="en-TT"/>
          </a:p>
        </p:txBody>
      </p:sp>
    </p:spTree>
    <p:extLst>
      <p:ext uri="{BB962C8B-B14F-4D97-AF65-F5344CB8AC3E}">
        <p14:creationId xmlns:p14="http://schemas.microsoft.com/office/powerpoint/2010/main" val="2750064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Dependent Variable reflect the system behavior; Independent Variables are dimensions that determine the system behavior; Parameters reflect the system’s properties or composition and Forcing Functions are the peripheral impacts acting upon the system.</a:t>
            </a:r>
          </a:p>
          <a:p>
            <a:r>
              <a:rPr lang="en-US" sz="1200" b="1" i="0" kern="1200" dirty="0" smtClean="0">
                <a:solidFill>
                  <a:schemeClr val="tx1"/>
                </a:solidFill>
                <a:effectLst/>
                <a:latin typeface="+mn-lt"/>
                <a:ea typeface="+mn-ea"/>
                <a:cs typeface="+mn-cs"/>
              </a:rPr>
              <a:t>Satisficing</a:t>
            </a:r>
            <a:r>
              <a:rPr lang="en-US" sz="1200" b="0" i="0" kern="1200" dirty="0" smtClean="0">
                <a:solidFill>
                  <a:schemeClr val="tx1"/>
                </a:solidFill>
                <a:effectLst/>
                <a:latin typeface="+mn-lt"/>
                <a:ea typeface="+mn-ea"/>
                <a:cs typeface="+mn-cs"/>
              </a:rPr>
              <a:t> is a decision-making strategy that aims for a satisfactory or adequate</a:t>
            </a:r>
          </a:p>
          <a:p>
            <a:r>
              <a:rPr lang="en-US" sz="1200" b="0" i="0" kern="1200" dirty="0" err="1" smtClean="0">
                <a:solidFill>
                  <a:schemeClr val="tx1"/>
                </a:solidFill>
                <a:effectLst/>
                <a:latin typeface="+mn-lt"/>
                <a:ea typeface="+mn-ea"/>
                <a:cs typeface="+mn-cs"/>
              </a:rPr>
              <a:t>Adaptivising</a:t>
            </a:r>
            <a:r>
              <a:rPr lang="en-US" sz="1200" b="0" i="0" kern="1200" baseline="0" dirty="0" smtClean="0">
                <a:solidFill>
                  <a:schemeClr val="tx1"/>
                </a:solidFill>
                <a:effectLst/>
                <a:latin typeface="+mn-lt"/>
                <a:ea typeface="+mn-ea"/>
                <a:cs typeface="+mn-cs"/>
              </a:rPr>
              <a:t> Looks for good solutions </a:t>
            </a:r>
            <a:r>
              <a:rPr lang="en-US" sz="1200" b="0" i="0" kern="1200" baseline="0" dirty="0" err="1" smtClean="0">
                <a:solidFill>
                  <a:schemeClr val="tx1"/>
                </a:solidFill>
                <a:effectLst/>
                <a:latin typeface="+mn-lt"/>
                <a:ea typeface="+mn-ea"/>
                <a:cs typeface="+mn-cs"/>
              </a:rPr>
              <a:t>eg</a:t>
            </a:r>
            <a:r>
              <a:rPr lang="en-US" sz="1200" b="0" i="0" kern="1200" baseline="0" dirty="0" smtClean="0">
                <a:solidFill>
                  <a:schemeClr val="tx1"/>
                </a:solidFill>
                <a:effectLst/>
                <a:latin typeface="+mn-lt"/>
                <a:ea typeface="+mn-ea"/>
                <a:cs typeface="+mn-cs"/>
              </a:rPr>
              <a:t>. Moving uphill by contouring</a:t>
            </a:r>
            <a:endParaRPr lang="en-US" dirty="0"/>
          </a:p>
        </p:txBody>
      </p:sp>
      <p:sp>
        <p:nvSpPr>
          <p:cNvPr id="4" name="Slide Number Placeholder 3"/>
          <p:cNvSpPr>
            <a:spLocks noGrp="1"/>
          </p:cNvSpPr>
          <p:nvPr>
            <p:ph type="sldNum" sz="quarter" idx="10"/>
          </p:nvPr>
        </p:nvSpPr>
        <p:spPr/>
        <p:txBody>
          <a:bodyPr/>
          <a:lstStyle/>
          <a:p>
            <a:fld id="{F7C5E0DD-3E5A-4224-8718-737DF6F1553E}" type="slidenum">
              <a:rPr lang="en-TT" smtClean="0"/>
              <a:t>8</a:t>
            </a:fld>
            <a:endParaRPr lang="en-TT"/>
          </a:p>
        </p:txBody>
      </p:sp>
    </p:spTree>
    <p:extLst>
      <p:ext uri="{BB962C8B-B14F-4D97-AF65-F5344CB8AC3E}">
        <p14:creationId xmlns:p14="http://schemas.microsoft.com/office/powerpoint/2010/main" val="3901837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Dependent Variable reflect the system behavior; Independent Variables are dimensions that determine the system behavior; Parameters reflect the system’s properties or composition and Forcing Functions are the peripheral impacts acting upon the system.</a:t>
            </a:r>
          </a:p>
          <a:p>
            <a:r>
              <a:rPr lang="en-US" sz="1200" b="1" i="0" kern="1200" dirty="0" smtClean="0">
                <a:solidFill>
                  <a:schemeClr val="tx1"/>
                </a:solidFill>
                <a:effectLst/>
                <a:latin typeface="+mn-lt"/>
                <a:ea typeface="+mn-ea"/>
                <a:cs typeface="+mn-cs"/>
              </a:rPr>
              <a:t>Satisficing</a:t>
            </a:r>
            <a:r>
              <a:rPr lang="en-US" sz="1200" b="0" i="0" kern="1200" dirty="0" smtClean="0">
                <a:solidFill>
                  <a:schemeClr val="tx1"/>
                </a:solidFill>
                <a:effectLst/>
                <a:latin typeface="+mn-lt"/>
                <a:ea typeface="+mn-ea"/>
                <a:cs typeface="+mn-cs"/>
              </a:rPr>
              <a:t> is a decision-making strategy that aims for a satisfactory or adequate</a:t>
            </a:r>
          </a:p>
          <a:p>
            <a:r>
              <a:rPr lang="en-US" sz="1200" b="0" i="0" kern="1200" dirty="0" err="1" smtClean="0">
                <a:solidFill>
                  <a:schemeClr val="tx1"/>
                </a:solidFill>
                <a:effectLst/>
                <a:latin typeface="+mn-lt"/>
                <a:ea typeface="+mn-ea"/>
                <a:cs typeface="+mn-cs"/>
              </a:rPr>
              <a:t>Adaptivising</a:t>
            </a:r>
            <a:r>
              <a:rPr lang="en-US" sz="1200" b="0" i="0" kern="1200" baseline="0" dirty="0" smtClean="0">
                <a:solidFill>
                  <a:schemeClr val="tx1"/>
                </a:solidFill>
                <a:effectLst/>
                <a:latin typeface="+mn-lt"/>
                <a:ea typeface="+mn-ea"/>
                <a:cs typeface="+mn-cs"/>
              </a:rPr>
              <a:t> Looks for good solutions </a:t>
            </a:r>
            <a:r>
              <a:rPr lang="en-US" sz="1200" b="0" i="0" kern="1200" baseline="0" dirty="0" err="1" smtClean="0">
                <a:solidFill>
                  <a:schemeClr val="tx1"/>
                </a:solidFill>
                <a:effectLst/>
                <a:latin typeface="+mn-lt"/>
                <a:ea typeface="+mn-ea"/>
                <a:cs typeface="+mn-cs"/>
              </a:rPr>
              <a:t>eg</a:t>
            </a:r>
            <a:r>
              <a:rPr lang="en-US" sz="1200" b="0" i="0" kern="1200" baseline="0" dirty="0" smtClean="0">
                <a:solidFill>
                  <a:schemeClr val="tx1"/>
                </a:solidFill>
                <a:effectLst/>
                <a:latin typeface="+mn-lt"/>
                <a:ea typeface="+mn-ea"/>
                <a:cs typeface="+mn-cs"/>
              </a:rPr>
              <a:t>. Moving uphill by contouring</a:t>
            </a:r>
            <a:endParaRPr lang="en-US" dirty="0"/>
          </a:p>
        </p:txBody>
      </p:sp>
      <p:sp>
        <p:nvSpPr>
          <p:cNvPr id="4" name="Slide Number Placeholder 3"/>
          <p:cNvSpPr>
            <a:spLocks noGrp="1"/>
          </p:cNvSpPr>
          <p:nvPr>
            <p:ph type="sldNum" sz="quarter" idx="10"/>
          </p:nvPr>
        </p:nvSpPr>
        <p:spPr/>
        <p:txBody>
          <a:bodyPr/>
          <a:lstStyle/>
          <a:p>
            <a:fld id="{F7C5E0DD-3E5A-4224-8718-737DF6F1553E}" type="slidenum">
              <a:rPr lang="en-TT" smtClean="0"/>
              <a:t>9</a:t>
            </a:fld>
            <a:endParaRPr lang="en-TT"/>
          </a:p>
        </p:txBody>
      </p:sp>
    </p:spTree>
    <p:extLst>
      <p:ext uri="{BB962C8B-B14F-4D97-AF65-F5344CB8AC3E}">
        <p14:creationId xmlns:p14="http://schemas.microsoft.com/office/powerpoint/2010/main" val="3508193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5E0DD-3E5A-4224-8718-737DF6F1553E}" type="slidenum">
              <a:rPr lang="en-TT" smtClean="0"/>
              <a:t>10</a:t>
            </a:fld>
            <a:endParaRPr lang="en-TT"/>
          </a:p>
        </p:txBody>
      </p:sp>
    </p:spTree>
    <p:extLst>
      <p:ext uri="{BB962C8B-B14F-4D97-AF65-F5344CB8AC3E}">
        <p14:creationId xmlns:p14="http://schemas.microsoft.com/office/powerpoint/2010/main" val="3278978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T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TT"/>
          </a:p>
        </p:txBody>
      </p:sp>
      <p:sp>
        <p:nvSpPr>
          <p:cNvPr id="4" name="Date Placeholder 3"/>
          <p:cNvSpPr>
            <a:spLocks noGrp="1"/>
          </p:cNvSpPr>
          <p:nvPr>
            <p:ph type="dt" sz="half" idx="10"/>
          </p:nvPr>
        </p:nvSpPr>
        <p:spPr/>
        <p:txBody>
          <a:bodyPr/>
          <a:lstStyle/>
          <a:p>
            <a:fld id="{5479CB82-6CC3-428D-A68D-67F325A59BD1}" type="datetime1">
              <a:rPr lang="en-TT" smtClean="0"/>
              <a:t>06/03/2020</a:t>
            </a:fld>
            <a:endParaRPr lang="en-TT"/>
          </a:p>
        </p:txBody>
      </p:sp>
      <p:sp>
        <p:nvSpPr>
          <p:cNvPr id="5" name="Footer Placeholder 4"/>
          <p:cNvSpPr>
            <a:spLocks noGrp="1"/>
          </p:cNvSpPr>
          <p:nvPr>
            <p:ph type="ftr" sz="quarter" idx="11"/>
          </p:nvPr>
        </p:nvSpPr>
        <p:spPr/>
        <p:txBody>
          <a:bodyPr/>
          <a:lstStyle/>
          <a:p>
            <a:r>
              <a:rPr lang="en-TT" dirty="0"/>
              <a:t>IConETech-2020, Faculty of Engineering, The UWI, St. Augustine, Trinidad and Tobago</a:t>
            </a:r>
          </a:p>
        </p:txBody>
      </p:sp>
      <p:sp>
        <p:nvSpPr>
          <p:cNvPr id="6" name="Slide Number Placeholder 5"/>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212610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p:cNvSpPr>
            <a:spLocks noGrp="1"/>
          </p:cNvSpPr>
          <p:nvPr>
            <p:ph type="dt" sz="half" idx="10"/>
          </p:nvPr>
        </p:nvSpPr>
        <p:spPr/>
        <p:txBody>
          <a:bodyPr/>
          <a:lstStyle/>
          <a:p>
            <a:fld id="{D6848E96-8550-4204-9365-DF86677B923A}" type="datetime1">
              <a:rPr lang="en-TT" smtClean="0"/>
              <a:t>06/03/2020</a:t>
            </a:fld>
            <a:endParaRPr lang="en-TT"/>
          </a:p>
        </p:txBody>
      </p:sp>
      <p:sp>
        <p:nvSpPr>
          <p:cNvPr id="5" name="Footer Placeholder 4"/>
          <p:cNvSpPr>
            <a:spLocks noGrp="1"/>
          </p:cNvSpPr>
          <p:nvPr>
            <p:ph type="ftr" sz="quarter" idx="11"/>
          </p:nvPr>
        </p:nvSpPr>
        <p:spPr/>
        <p:txBody>
          <a:bodyPr/>
          <a:lstStyle/>
          <a:p>
            <a:r>
              <a:rPr lang="en-TT"/>
              <a:t>IConETech-2020, Faculty of Engineering, The UWI, St. Augustine, Trinidad and Tobago</a:t>
            </a:r>
          </a:p>
        </p:txBody>
      </p:sp>
      <p:sp>
        <p:nvSpPr>
          <p:cNvPr id="6" name="Slide Number Placeholder 5"/>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317701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T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p:cNvSpPr>
            <a:spLocks noGrp="1"/>
          </p:cNvSpPr>
          <p:nvPr>
            <p:ph type="dt" sz="half" idx="10"/>
          </p:nvPr>
        </p:nvSpPr>
        <p:spPr/>
        <p:txBody>
          <a:bodyPr/>
          <a:lstStyle/>
          <a:p>
            <a:fld id="{D873C216-86F7-4589-BB1F-59152E80E299}" type="datetime1">
              <a:rPr lang="en-TT" smtClean="0"/>
              <a:t>06/03/2020</a:t>
            </a:fld>
            <a:endParaRPr lang="en-TT"/>
          </a:p>
        </p:txBody>
      </p:sp>
      <p:sp>
        <p:nvSpPr>
          <p:cNvPr id="5" name="Footer Placeholder 4"/>
          <p:cNvSpPr>
            <a:spLocks noGrp="1"/>
          </p:cNvSpPr>
          <p:nvPr>
            <p:ph type="ftr" sz="quarter" idx="11"/>
          </p:nvPr>
        </p:nvSpPr>
        <p:spPr/>
        <p:txBody>
          <a:bodyPr/>
          <a:lstStyle/>
          <a:p>
            <a:r>
              <a:rPr lang="en-TT"/>
              <a:t>IConETech-2020, Faculty of Engineering, The UWI, St. Augustine, Trinidad and Tobago</a:t>
            </a:r>
          </a:p>
        </p:txBody>
      </p:sp>
      <p:sp>
        <p:nvSpPr>
          <p:cNvPr id="6" name="Slide Number Placeholder 5"/>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391835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T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p:cNvSpPr>
            <a:spLocks noGrp="1"/>
          </p:cNvSpPr>
          <p:nvPr>
            <p:ph type="dt" sz="half" idx="10"/>
          </p:nvPr>
        </p:nvSpPr>
        <p:spPr/>
        <p:txBody>
          <a:bodyPr/>
          <a:lstStyle/>
          <a:p>
            <a:fld id="{135E4723-821F-4045-B2C8-07497B692DBD}" type="datetime1">
              <a:rPr lang="en-TT" smtClean="0"/>
              <a:t>06/03/2020</a:t>
            </a:fld>
            <a:endParaRPr lang="en-TT"/>
          </a:p>
        </p:txBody>
      </p:sp>
      <p:sp>
        <p:nvSpPr>
          <p:cNvPr id="5" name="Footer Placeholder 4"/>
          <p:cNvSpPr>
            <a:spLocks noGrp="1"/>
          </p:cNvSpPr>
          <p:nvPr>
            <p:ph type="ftr" sz="quarter" idx="11"/>
          </p:nvPr>
        </p:nvSpPr>
        <p:spPr/>
        <p:txBody>
          <a:bodyPr/>
          <a:lstStyle/>
          <a:p>
            <a:r>
              <a:rPr lang="en-TT"/>
              <a:t>IConETech-2020, Faculty of Engineering, The UWI, St. Augustine, Trinidad and Tobago</a:t>
            </a:r>
          </a:p>
        </p:txBody>
      </p:sp>
      <p:sp>
        <p:nvSpPr>
          <p:cNvPr id="6" name="Slide Number Placeholder 5"/>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286489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T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8809C9-75BA-493E-818E-F02B87AE07C1}" type="datetime1">
              <a:rPr lang="en-TT" smtClean="0"/>
              <a:t>06/03/2020</a:t>
            </a:fld>
            <a:endParaRPr lang="en-TT"/>
          </a:p>
        </p:txBody>
      </p:sp>
      <p:sp>
        <p:nvSpPr>
          <p:cNvPr id="5" name="Footer Placeholder 4"/>
          <p:cNvSpPr>
            <a:spLocks noGrp="1"/>
          </p:cNvSpPr>
          <p:nvPr>
            <p:ph type="ftr" sz="quarter" idx="11"/>
          </p:nvPr>
        </p:nvSpPr>
        <p:spPr/>
        <p:txBody>
          <a:bodyPr/>
          <a:lstStyle/>
          <a:p>
            <a:r>
              <a:rPr lang="en-TT"/>
              <a:t>IConETech-2020, Faculty of Engineering, The UWI, St. Augustine, Trinidad and Tobago</a:t>
            </a:r>
          </a:p>
        </p:txBody>
      </p:sp>
      <p:sp>
        <p:nvSpPr>
          <p:cNvPr id="6" name="Slide Number Placeholder 5"/>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223219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T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5" name="Date Placeholder 4"/>
          <p:cNvSpPr>
            <a:spLocks noGrp="1"/>
          </p:cNvSpPr>
          <p:nvPr>
            <p:ph type="dt" sz="half" idx="10"/>
          </p:nvPr>
        </p:nvSpPr>
        <p:spPr/>
        <p:txBody>
          <a:bodyPr/>
          <a:lstStyle/>
          <a:p>
            <a:fld id="{954F5F58-62AC-4E01-8D54-C33F86F9D0B1}" type="datetime1">
              <a:rPr lang="en-TT" smtClean="0"/>
              <a:t>06/03/2020</a:t>
            </a:fld>
            <a:endParaRPr lang="en-TT"/>
          </a:p>
        </p:txBody>
      </p:sp>
      <p:sp>
        <p:nvSpPr>
          <p:cNvPr id="6" name="Footer Placeholder 5"/>
          <p:cNvSpPr>
            <a:spLocks noGrp="1"/>
          </p:cNvSpPr>
          <p:nvPr>
            <p:ph type="ftr" sz="quarter" idx="11"/>
          </p:nvPr>
        </p:nvSpPr>
        <p:spPr/>
        <p:txBody>
          <a:bodyPr/>
          <a:lstStyle/>
          <a:p>
            <a:r>
              <a:rPr lang="en-TT"/>
              <a:t>IConETech-2020, Faculty of Engineering, The UWI, St. Augustine, Trinidad and Tobago</a:t>
            </a:r>
          </a:p>
        </p:txBody>
      </p:sp>
      <p:sp>
        <p:nvSpPr>
          <p:cNvPr id="7" name="Slide Number Placeholder 6"/>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170208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T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7" name="Date Placeholder 6"/>
          <p:cNvSpPr>
            <a:spLocks noGrp="1"/>
          </p:cNvSpPr>
          <p:nvPr>
            <p:ph type="dt" sz="half" idx="10"/>
          </p:nvPr>
        </p:nvSpPr>
        <p:spPr/>
        <p:txBody>
          <a:bodyPr/>
          <a:lstStyle/>
          <a:p>
            <a:fld id="{1FA43299-DE22-4AAF-B108-5E478A09669E}" type="datetime1">
              <a:rPr lang="en-TT" smtClean="0"/>
              <a:t>06/03/2020</a:t>
            </a:fld>
            <a:endParaRPr lang="en-TT"/>
          </a:p>
        </p:txBody>
      </p:sp>
      <p:sp>
        <p:nvSpPr>
          <p:cNvPr id="8" name="Footer Placeholder 7"/>
          <p:cNvSpPr>
            <a:spLocks noGrp="1"/>
          </p:cNvSpPr>
          <p:nvPr>
            <p:ph type="ftr" sz="quarter" idx="11"/>
          </p:nvPr>
        </p:nvSpPr>
        <p:spPr/>
        <p:txBody>
          <a:bodyPr/>
          <a:lstStyle/>
          <a:p>
            <a:r>
              <a:rPr lang="en-TT"/>
              <a:t>IConETech-2020, Faculty of Engineering, The UWI, St. Augustine, Trinidad and Tobago</a:t>
            </a:r>
          </a:p>
        </p:txBody>
      </p:sp>
      <p:sp>
        <p:nvSpPr>
          <p:cNvPr id="9" name="Slide Number Placeholder 8"/>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285298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TT"/>
          </a:p>
        </p:txBody>
      </p:sp>
      <p:sp>
        <p:nvSpPr>
          <p:cNvPr id="3" name="Date Placeholder 2"/>
          <p:cNvSpPr>
            <a:spLocks noGrp="1"/>
          </p:cNvSpPr>
          <p:nvPr>
            <p:ph type="dt" sz="half" idx="10"/>
          </p:nvPr>
        </p:nvSpPr>
        <p:spPr/>
        <p:txBody>
          <a:bodyPr/>
          <a:lstStyle/>
          <a:p>
            <a:fld id="{C19193F7-6B76-472E-A7CC-874F93CD227F}" type="datetime1">
              <a:rPr lang="en-TT" smtClean="0"/>
              <a:t>06/03/2020</a:t>
            </a:fld>
            <a:endParaRPr lang="en-TT"/>
          </a:p>
        </p:txBody>
      </p:sp>
      <p:sp>
        <p:nvSpPr>
          <p:cNvPr id="4" name="Footer Placeholder 3"/>
          <p:cNvSpPr>
            <a:spLocks noGrp="1"/>
          </p:cNvSpPr>
          <p:nvPr>
            <p:ph type="ftr" sz="quarter" idx="11"/>
          </p:nvPr>
        </p:nvSpPr>
        <p:spPr/>
        <p:txBody>
          <a:bodyPr/>
          <a:lstStyle/>
          <a:p>
            <a:r>
              <a:rPr lang="en-TT"/>
              <a:t>IConETech-2020, Faculty of Engineering, The UWI, St. Augustine, Trinidad and Tobago</a:t>
            </a:r>
          </a:p>
        </p:txBody>
      </p:sp>
      <p:sp>
        <p:nvSpPr>
          <p:cNvPr id="5" name="Slide Number Placeholder 4"/>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112338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20206-7F9C-423C-88D6-F78F082F97F6}" type="datetime1">
              <a:rPr lang="en-TT" smtClean="0"/>
              <a:t>06/03/2020</a:t>
            </a:fld>
            <a:endParaRPr lang="en-TT"/>
          </a:p>
        </p:txBody>
      </p:sp>
      <p:sp>
        <p:nvSpPr>
          <p:cNvPr id="3" name="Footer Placeholder 2"/>
          <p:cNvSpPr>
            <a:spLocks noGrp="1"/>
          </p:cNvSpPr>
          <p:nvPr>
            <p:ph type="ftr" sz="quarter" idx="11"/>
          </p:nvPr>
        </p:nvSpPr>
        <p:spPr/>
        <p:txBody>
          <a:bodyPr/>
          <a:lstStyle/>
          <a:p>
            <a:r>
              <a:rPr lang="en-TT"/>
              <a:t>IConETech-2020, Faculty of Engineering, The UWI, St. Augustine, Trinidad and Tobago</a:t>
            </a:r>
          </a:p>
        </p:txBody>
      </p:sp>
      <p:sp>
        <p:nvSpPr>
          <p:cNvPr id="4" name="Slide Number Placeholder 3"/>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1256115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T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27EE63-D658-44B7-9146-032B521E8E7E}" type="datetime1">
              <a:rPr lang="en-TT" smtClean="0"/>
              <a:t>06/03/2020</a:t>
            </a:fld>
            <a:endParaRPr lang="en-TT"/>
          </a:p>
        </p:txBody>
      </p:sp>
      <p:sp>
        <p:nvSpPr>
          <p:cNvPr id="6" name="Footer Placeholder 5"/>
          <p:cNvSpPr>
            <a:spLocks noGrp="1"/>
          </p:cNvSpPr>
          <p:nvPr>
            <p:ph type="ftr" sz="quarter" idx="11"/>
          </p:nvPr>
        </p:nvSpPr>
        <p:spPr/>
        <p:txBody>
          <a:bodyPr/>
          <a:lstStyle/>
          <a:p>
            <a:r>
              <a:rPr lang="en-TT"/>
              <a:t>IConETech-2020, Faculty of Engineering, The UWI, St. Augustine, Trinidad and Tobago</a:t>
            </a:r>
          </a:p>
        </p:txBody>
      </p:sp>
      <p:sp>
        <p:nvSpPr>
          <p:cNvPr id="7" name="Slide Number Placeholder 6"/>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1060783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T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8C27CC-71EE-4E1D-B5CF-41C4781523E7}" type="datetime1">
              <a:rPr lang="en-TT" smtClean="0"/>
              <a:t>06/03/2020</a:t>
            </a:fld>
            <a:endParaRPr lang="en-TT"/>
          </a:p>
        </p:txBody>
      </p:sp>
      <p:sp>
        <p:nvSpPr>
          <p:cNvPr id="6" name="Footer Placeholder 5"/>
          <p:cNvSpPr>
            <a:spLocks noGrp="1"/>
          </p:cNvSpPr>
          <p:nvPr>
            <p:ph type="ftr" sz="quarter" idx="11"/>
          </p:nvPr>
        </p:nvSpPr>
        <p:spPr/>
        <p:txBody>
          <a:bodyPr/>
          <a:lstStyle/>
          <a:p>
            <a:r>
              <a:rPr lang="en-TT"/>
              <a:t>IConETech-2020, Faculty of Engineering, The UWI, St. Augustine, Trinidad and Tobago</a:t>
            </a:r>
          </a:p>
        </p:txBody>
      </p:sp>
      <p:sp>
        <p:nvSpPr>
          <p:cNvPr id="7" name="Slide Number Placeholder 6"/>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1624427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T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DBE9B-811E-48C8-ADAE-81099483855E}" type="datetime1">
              <a:rPr lang="en-TT" smtClean="0"/>
              <a:t>06/03/2020</a:t>
            </a:fld>
            <a:endParaRPr lang="en-T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TT"/>
              <a:t>IConETech-2020, Faculty of Engineering, The UWI, St. Augustine, Trinidad and Tobago</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7C527-C0FF-4F30-BF88-633D87C91203}" type="slidenum">
              <a:rPr lang="en-TT" smtClean="0"/>
              <a:t>‹#›</a:t>
            </a:fld>
            <a:endParaRPr lang="en-TT"/>
          </a:p>
        </p:txBody>
      </p:sp>
    </p:spTree>
    <p:extLst>
      <p:ext uri="{BB962C8B-B14F-4D97-AF65-F5344CB8AC3E}">
        <p14:creationId xmlns:p14="http://schemas.microsoft.com/office/powerpoint/2010/main" val="2029559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7868"/>
            <a:ext cx="9143999" cy="1137574"/>
          </a:xfrm>
          <a:prstGeom prst="rect">
            <a:avLst/>
          </a:prstGeom>
          <a:solidFill>
            <a:srgbClr val="EBF6F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TT" sz="2800" b="1" dirty="0">
              <a:latin typeface="Times New Roman" pitchFamily="18" charset="0"/>
              <a:cs typeface="Times New Roman" pitchFamily="18" charset="0"/>
            </a:endParaRPr>
          </a:p>
        </p:txBody>
      </p:sp>
      <p:sp>
        <p:nvSpPr>
          <p:cNvPr id="2" name="Title 1"/>
          <p:cNvSpPr>
            <a:spLocks noGrp="1"/>
          </p:cNvSpPr>
          <p:nvPr>
            <p:ph type="ctrTitle"/>
          </p:nvPr>
        </p:nvSpPr>
        <p:spPr>
          <a:xfrm>
            <a:off x="639212" y="2060848"/>
            <a:ext cx="7772400" cy="1470025"/>
          </a:xfrm>
        </p:spPr>
        <p:txBody>
          <a:bodyPr>
            <a:normAutofit fontScale="90000"/>
          </a:bodyPr>
          <a:lstStyle/>
          <a:p>
            <a:r>
              <a:rPr lang="en-GB" b="1" dirty="0" smtClean="0"/>
              <a:t/>
            </a:r>
            <a:br>
              <a:rPr lang="en-GB" b="1" dirty="0" smtClean="0"/>
            </a:br>
            <a:r>
              <a:rPr lang="en-GB" b="1" dirty="0" smtClean="0">
                <a:latin typeface="Times New Roman" panose="02020603050405020304" pitchFamily="18" charset="0"/>
                <a:cs typeface="Times New Roman" panose="02020603050405020304" pitchFamily="18" charset="0"/>
              </a:rPr>
              <a:t>A </a:t>
            </a:r>
            <a:r>
              <a:rPr lang="en-GB" b="1" dirty="0">
                <a:latin typeface="Times New Roman" panose="02020603050405020304" pitchFamily="18" charset="0"/>
                <a:cs typeface="Times New Roman" panose="02020603050405020304" pitchFamily="18" charset="0"/>
              </a:rPr>
              <a:t>REVIEW OF BIAS </a:t>
            </a:r>
            <a:r>
              <a:rPr lang="en-GB" b="1" dirty="0" smtClean="0">
                <a:latin typeface="Times New Roman" panose="02020603050405020304" pitchFamily="18" charset="0"/>
                <a:cs typeface="Times New Roman" panose="02020603050405020304" pitchFamily="18" charset="0"/>
              </a:rPr>
              <a:t>IN </a:t>
            </a:r>
            <a:r>
              <a:rPr lang="en-GB" b="1" dirty="0">
                <a:latin typeface="Times New Roman" panose="02020603050405020304" pitchFamily="18" charset="0"/>
                <a:cs typeface="Times New Roman" panose="02020603050405020304" pitchFamily="18" charset="0"/>
              </a:rPr>
              <a:t>DECISION-MAKING MODELS</a:t>
            </a:r>
            <a:r>
              <a:rPr lang="en-US" dirty="0"/>
              <a:t/>
            </a:r>
            <a:br>
              <a:rPr lang="en-US" dirty="0"/>
            </a:br>
            <a:r>
              <a:rPr lang="en-US" dirty="0" smtClean="0"/>
              <a:t/>
            </a:r>
            <a:br>
              <a:rPr lang="en-US" dirty="0" smtClean="0"/>
            </a:br>
            <a:r>
              <a:rPr lang="en-GB" sz="2400" dirty="0" smtClean="0">
                <a:latin typeface="Times New Roman" pitchFamily="18" charset="0"/>
                <a:cs typeface="Times New Roman" pitchFamily="18" charset="0"/>
              </a:rPr>
              <a:t>Peter </a:t>
            </a:r>
            <a:r>
              <a:rPr lang="en-GB" sz="2400" dirty="0">
                <a:latin typeface="Times New Roman" pitchFamily="18" charset="0"/>
                <a:cs typeface="Times New Roman" pitchFamily="18" charset="0"/>
              </a:rPr>
              <a:t>Poon Chong</a:t>
            </a:r>
            <a:r>
              <a:rPr lang="en-TT" sz="2400" dirty="0">
                <a:latin typeface="Times New Roman" pitchFamily="18" charset="0"/>
                <a:cs typeface="Times New Roman" pitchFamily="18" charset="0"/>
              </a:rPr>
              <a:t>, </a:t>
            </a:r>
            <a:r>
              <a:rPr lang="en-GB" sz="2400" dirty="0">
                <a:latin typeface="Times New Roman" pitchFamily="18" charset="0"/>
                <a:cs typeface="Times New Roman" pitchFamily="18" charset="0"/>
              </a:rPr>
              <a:t>Terrence R.M. </a:t>
            </a:r>
            <a:r>
              <a:rPr lang="en-GB" sz="2400" dirty="0" err="1" smtClean="0">
                <a:latin typeface="Times New Roman" pitchFamily="18" charset="0"/>
                <a:cs typeface="Times New Roman" pitchFamily="18" charset="0"/>
              </a:rPr>
              <a:t>Lalla</a:t>
            </a:r>
            <a:endParaRPr lang="en-TT" sz="2400" dirty="0">
              <a:latin typeface="Times New Roman" pitchFamily="18" charset="0"/>
              <a:cs typeface="Times New Roman" pitchFamily="18" charset="0"/>
            </a:endParaRPr>
          </a:p>
        </p:txBody>
      </p:sp>
      <p:sp>
        <p:nvSpPr>
          <p:cNvPr id="3" name="Subtitle 2"/>
          <p:cNvSpPr>
            <a:spLocks noGrp="1"/>
          </p:cNvSpPr>
          <p:nvPr>
            <p:ph type="subTitle" idx="1"/>
          </p:nvPr>
        </p:nvSpPr>
        <p:spPr>
          <a:xfrm>
            <a:off x="1403648" y="4581128"/>
            <a:ext cx="6400800" cy="2016224"/>
          </a:xfrm>
        </p:spPr>
        <p:txBody>
          <a:bodyPr>
            <a:normAutofit/>
          </a:bodyPr>
          <a:lstStyle/>
          <a:p>
            <a:r>
              <a:rPr lang="en-US" sz="2400" dirty="0" smtClean="0">
                <a:solidFill>
                  <a:schemeClr val="accent2">
                    <a:lumMod val="75000"/>
                  </a:schemeClr>
                </a:solidFill>
                <a:latin typeface="Times New Roman" pitchFamily="18" charset="0"/>
                <a:cs typeface="Times New Roman" pitchFamily="18" charset="0"/>
              </a:rPr>
              <a:t>Faculty </a:t>
            </a:r>
            <a:r>
              <a:rPr lang="en-US" sz="2400" dirty="0">
                <a:solidFill>
                  <a:schemeClr val="accent2">
                    <a:lumMod val="75000"/>
                  </a:schemeClr>
                </a:solidFill>
                <a:latin typeface="Times New Roman" pitchFamily="18" charset="0"/>
                <a:cs typeface="Times New Roman" pitchFamily="18" charset="0"/>
              </a:rPr>
              <a:t>of Engineering, </a:t>
            </a:r>
            <a:endParaRPr lang="en-US" sz="2400" dirty="0" smtClean="0">
              <a:solidFill>
                <a:schemeClr val="accent2">
                  <a:lumMod val="75000"/>
                </a:schemeClr>
              </a:solidFill>
              <a:latin typeface="Times New Roman" pitchFamily="18" charset="0"/>
              <a:cs typeface="Times New Roman" pitchFamily="18" charset="0"/>
            </a:endParaRPr>
          </a:p>
          <a:p>
            <a:r>
              <a:rPr lang="en-US" sz="2400" dirty="0" smtClean="0">
                <a:solidFill>
                  <a:schemeClr val="accent2">
                    <a:lumMod val="75000"/>
                  </a:schemeClr>
                </a:solidFill>
                <a:latin typeface="Times New Roman" pitchFamily="18" charset="0"/>
                <a:cs typeface="Times New Roman" pitchFamily="18" charset="0"/>
              </a:rPr>
              <a:t>The </a:t>
            </a:r>
            <a:r>
              <a:rPr lang="en-US" sz="2400" dirty="0">
                <a:solidFill>
                  <a:schemeClr val="accent2">
                    <a:lumMod val="75000"/>
                  </a:schemeClr>
                </a:solidFill>
                <a:latin typeface="Times New Roman" pitchFamily="18" charset="0"/>
                <a:cs typeface="Times New Roman" pitchFamily="18" charset="0"/>
              </a:rPr>
              <a:t>University of the West Indies, </a:t>
            </a:r>
            <a:r>
              <a:rPr lang="en-US" sz="2400" dirty="0" smtClean="0">
                <a:solidFill>
                  <a:schemeClr val="accent2">
                    <a:lumMod val="75000"/>
                  </a:schemeClr>
                </a:solidFill>
                <a:latin typeface="Times New Roman" pitchFamily="18" charset="0"/>
                <a:cs typeface="Times New Roman" pitchFamily="18" charset="0"/>
              </a:rPr>
              <a:t>Trinidad</a:t>
            </a:r>
            <a:endParaRPr lang="en-TT" sz="2400" dirty="0">
              <a:solidFill>
                <a:schemeClr val="accent2">
                  <a:lumMod val="75000"/>
                </a:schemeClr>
              </a:solidFill>
              <a:latin typeface="Times New Roman" pitchFamily="18" charset="0"/>
              <a:cs typeface="Times New Roman" pitchFamily="18" charset="0"/>
            </a:endParaRPr>
          </a:p>
          <a:p>
            <a:endParaRPr lang="en-TT" sz="2400" dirty="0"/>
          </a:p>
        </p:txBody>
      </p:sp>
      <p:sp>
        <p:nvSpPr>
          <p:cNvPr id="4" name="Footer Placeholder 3"/>
          <p:cNvSpPr>
            <a:spLocks noGrp="1"/>
          </p:cNvSpPr>
          <p:nvPr>
            <p:ph type="ftr" sz="quarter" idx="11"/>
          </p:nvPr>
        </p:nvSpPr>
        <p:spPr>
          <a:xfrm>
            <a:off x="0" y="6093296"/>
            <a:ext cx="9144000" cy="628179"/>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3519864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BIAS</a:t>
            </a:r>
            <a:endParaRPr lang="en-TT" sz="28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
        <p:nvSpPr>
          <p:cNvPr id="3" name="Content Placeholder 2"/>
          <p:cNvSpPr>
            <a:spLocks noGrp="1"/>
          </p:cNvSpPr>
          <p:nvPr>
            <p:ph idx="1"/>
          </p:nvPr>
        </p:nvSpPr>
        <p:spPr/>
        <p:txBody>
          <a:bodyPr/>
          <a:lstStyle/>
          <a:p>
            <a:pPr marL="0" indent="0" algn="ctr">
              <a:buNone/>
            </a:pPr>
            <a:r>
              <a:rPr lang="en-TT" sz="2000" b="1" dirty="0" smtClean="0">
                <a:latin typeface="Times New Roman" pitchFamily="18" charset="0"/>
                <a:cs typeface="Times New Roman" pitchFamily="18" charset="0"/>
              </a:rPr>
              <a:t>Table </a:t>
            </a:r>
            <a:r>
              <a:rPr lang="en-GB" sz="2000" b="1" dirty="0">
                <a:latin typeface="Times New Roman" pitchFamily="18" charset="0"/>
                <a:cs typeface="Times New Roman" pitchFamily="18" charset="0"/>
              </a:rPr>
              <a:t>Foundations of </a:t>
            </a:r>
            <a:r>
              <a:rPr lang="en-GB" sz="2000" b="1" dirty="0" smtClean="0">
                <a:latin typeface="Times New Roman" pitchFamily="18" charset="0"/>
                <a:cs typeface="Times New Roman" pitchFamily="18" charset="0"/>
              </a:rPr>
              <a:t>Bias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343237169"/>
              </p:ext>
            </p:extLst>
          </p:nvPr>
        </p:nvGraphicFramePr>
        <p:xfrm>
          <a:off x="457199" y="2060848"/>
          <a:ext cx="8229600" cy="4238017"/>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4157060140"/>
                    </a:ext>
                  </a:extLst>
                </a:gridCol>
                <a:gridCol w="2743200">
                  <a:extLst>
                    <a:ext uri="{9D8B030D-6E8A-4147-A177-3AD203B41FA5}">
                      <a16:colId xmlns:a16="http://schemas.microsoft.com/office/drawing/2014/main" val="4166439758"/>
                    </a:ext>
                  </a:extLst>
                </a:gridCol>
              </a:tblGrid>
              <a:tr h="443952">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Category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Source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Cause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49083">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Rational </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decision-making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Experience;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Conversion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costs and/or uncertainty.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Learning;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Comparison to similar </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situations.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8811786"/>
                  </a:ext>
                </a:extLst>
              </a:tr>
              <a:tr h="1074415">
                <a:tc>
                  <a:txBody>
                    <a:bodyPr/>
                    <a:lstStyle/>
                    <a:p>
                      <a:pPr marL="0" marR="0">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Cognitive misperceptions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Failure;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R</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e-entering  experience; Anchoring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Endowment effect-Snowball effect of negative </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memories.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5499184"/>
                  </a:ext>
                </a:extLst>
              </a:tr>
              <a:tr h="1497865">
                <a:tc>
                  <a:txBody>
                    <a:bodyPr/>
                    <a:lstStyle/>
                    <a:p>
                      <a:pPr marL="0" marR="0">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Psychological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Misperceived sunk costs;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Regret avoidance;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Non/optimal </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Self-perception.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Commitment;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Disagreeable experience;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Change </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undesirable.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648834"/>
                  </a:ext>
                </a:extLst>
              </a:tr>
            </a:tbl>
          </a:graphicData>
        </a:graphic>
      </p:graphicFrame>
    </p:spTree>
    <p:extLst>
      <p:ext uri="{BB962C8B-B14F-4D97-AF65-F5344CB8AC3E}">
        <p14:creationId xmlns:p14="http://schemas.microsoft.com/office/powerpoint/2010/main" val="2786121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FINDINGS</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4970721"/>
          </a:xfrm>
        </p:spPr>
        <p:txBody>
          <a:bodyPr>
            <a:noAutofit/>
          </a:bodyPr>
          <a:lstStyle/>
          <a:p>
            <a:endParaRPr lang="en-GB" sz="2200" dirty="0" smtClean="0">
              <a:latin typeface="Times New Roman" panose="02020603050405020304" pitchFamily="18" charset="0"/>
              <a:cs typeface="Times New Roman" panose="02020603050405020304" pitchFamily="18" charset="0"/>
            </a:endParaRPr>
          </a:p>
          <a:p>
            <a:r>
              <a:rPr lang="en-US" sz="2200" u="sng" dirty="0">
                <a:latin typeface="Times New Roman" panose="02020603050405020304" pitchFamily="18" charset="0"/>
                <a:ea typeface="Calibri" panose="020F0502020204030204" pitchFamily="34" charset="0"/>
              </a:rPr>
              <a:t>Status quo bias</a:t>
            </a:r>
            <a:r>
              <a:rPr lang="en-US" sz="2200" dirty="0">
                <a:latin typeface="Times New Roman" panose="02020603050405020304" pitchFamily="18" charset="0"/>
                <a:ea typeface="Calibri" panose="020F0502020204030204" pitchFamily="34" charset="0"/>
              </a:rPr>
              <a:t> </a:t>
            </a:r>
          </a:p>
          <a:p>
            <a:pPr lvl="1"/>
            <a:r>
              <a:rPr lang="en-US" sz="2200" dirty="0" smtClean="0">
                <a:latin typeface="Times New Roman" panose="02020603050405020304" pitchFamily="18" charset="0"/>
                <a:ea typeface="Calibri" panose="020F0502020204030204" pitchFamily="34" charset="0"/>
              </a:rPr>
              <a:t>Product </a:t>
            </a:r>
            <a:r>
              <a:rPr lang="en-US" sz="2200" dirty="0">
                <a:latin typeface="Times New Roman" panose="02020603050405020304" pitchFamily="18" charset="0"/>
                <a:ea typeface="Calibri" panose="020F0502020204030204" pitchFamily="34" charset="0"/>
              </a:rPr>
              <a:t>of combined unconscious behaviors performed without retrospective favor.</a:t>
            </a:r>
            <a:endParaRPr lang="en-US" sz="2200" dirty="0">
              <a:latin typeface="Times New Roman" panose="02020603050405020304" pitchFamily="18" charset="0"/>
              <a:cs typeface="Times New Roman" panose="02020603050405020304" pitchFamily="18" charset="0"/>
            </a:endParaRPr>
          </a:p>
          <a:p>
            <a:r>
              <a:rPr lang="en-GB" sz="2200" dirty="0" smtClean="0">
                <a:latin typeface="Times New Roman" panose="02020603050405020304" pitchFamily="18" charset="0"/>
                <a:cs typeface="Times New Roman" panose="02020603050405020304" pitchFamily="18" charset="0"/>
              </a:rPr>
              <a:t>Stresses </a:t>
            </a:r>
            <a:r>
              <a:rPr lang="en-GB" sz="2200" dirty="0">
                <a:latin typeface="Times New Roman" panose="02020603050405020304" pitchFamily="18" charset="0"/>
                <a:cs typeface="Times New Roman" panose="02020603050405020304" pitchFamily="18" charset="0"/>
              </a:rPr>
              <a:t>of Decision-Making </a:t>
            </a:r>
            <a:endParaRPr lang="en-GB" sz="2200" dirty="0" smtClean="0">
              <a:latin typeface="Times New Roman" panose="02020603050405020304" pitchFamily="18" charset="0"/>
              <a:cs typeface="Times New Roman" panose="02020603050405020304" pitchFamily="18" charset="0"/>
            </a:endParaRPr>
          </a:p>
          <a:p>
            <a:pPr lvl="1"/>
            <a:r>
              <a:rPr lang="en-GB" sz="2200" dirty="0">
                <a:latin typeface="Times New Roman" panose="02020603050405020304" pitchFamily="18" charset="0"/>
                <a:cs typeface="Times New Roman" panose="02020603050405020304" pitchFamily="18" charset="0"/>
              </a:rPr>
              <a:t>Variety of data sources, partial and </a:t>
            </a:r>
            <a:r>
              <a:rPr lang="en-GB" sz="2200" dirty="0" smtClean="0">
                <a:latin typeface="Times New Roman" panose="02020603050405020304" pitchFamily="18" charset="0"/>
                <a:cs typeface="Times New Roman" panose="02020603050405020304" pitchFamily="18" charset="0"/>
              </a:rPr>
              <a:t>contradicting. </a:t>
            </a:r>
            <a:endParaRPr lang="en-GB" sz="2200" dirty="0">
              <a:latin typeface="Times New Roman" panose="02020603050405020304" pitchFamily="18" charset="0"/>
              <a:cs typeface="Times New Roman" panose="02020603050405020304" pitchFamily="18" charset="0"/>
            </a:endParaRPr>
          </a:p>
          <a:p>
            <a:pPr lvl="1"/>
            <a:r>
              <a:rPr lang="en-GB" sz="2200" dirty="0">
                <a:latin typeface="Times New Roman" panose="02020603050405020304" pitchFamily="18" charset="0"/>
                <a:cs typeface="Times New Roman" panose="02020603050405020304" pitchFamily="18" charset="0"/>
              </a:rPr>
              <a:t>Continuously changing </a:t>
            </a:r>
            <a:r>
              <a:rPr lang="en-GB" sz="2200" dirty="0" smtClean="0">
                <a:latin typeface="Times New Roman" panose="02020603050405020304" pitchFamily="18" charset="0"/>
                <a:cs typeface="Times New Roman" panose="02020603050405020304" pitchFamily="18" charset="0"/>
              </a:rPr>
              <a:t>environment.</a:t>
            </a:r>
            <a:endParaRPr lang="en-GB" sz="2200" dirty="0">
              <a:latin typeface="Times New Roman" panose="02020603050405020304" pitchFamily="18" charset="0"/>
              <a:cs typeface="Times New Roman" panose="02020603050405020304" pitchFamily="18" charset="0"/>
            </a:endParaRPr>
          </a:p>
          <a:p>
            <a:pPr lvl="1"/>
            <a:r>
              <a:rPr lang="en-GB" sz="2200" dirty="0">
                <a:latin typeface="Times New Roman" panose="02020603050405020304" pitchFamily="18" charset="0"/>
                <a:cs typeface="Times New Roman" panose="02020603050405020304" pitchFamily="18" charset="0"/>
              </a:rPr>
              <a:t>Management of </a:t>
            </a:r>
            <a:r>
              <a:rPr lang="en-GB" sz="2200" dirty="0" smtClean="0">
                <a:latin typeface="Times New Roman" panose="02020603050405020304" pitchFamily="18" charset="0"/>
                <a:cs typeface="Times New Roman" panose="02020603050405020304" pitchFamily="18" charset="0"/>
              </a:rPr>
              <a:t>actors.</a:t>
            </a:r>
          </a:p>
          <a:p>
            <a:pPr lvl="1"/>
            <a:r>
              <a:rPr lang="en-GB" sz="2200" dirty="0">
                <a:latin typeface="Times New Roman" panose="02020603050405020304" pitchFamily="18" charset="0"/>
                <a:cs typeface="Times New Roman" panose="02020603050405020304" pitchFamily="18" charset="0"/>
              </a:rPr>
              <a:t>Adverse working </a:t>
            </a:r>
            <a:r>
              <a:rPr lang="en-GB" sz="2200" dirty="0" smtClean="0">
                <a:latin typeface="Times New Roman" panose="02020603050405020304" pitchFamily="18" charset="0"/>
                <a:cs typeface="Times New Roman" panose="02020603050405020304" pitchFamily="18" charset="0"/>
              </a:rPr>
              <a:t>environment.</a:t>
            </a:r>
          </a:p>
          <a:p>
            <a:pPr lvl="1"/>
            <a:r>
              <a:rPr lang="en-US" sz="2200" dirty="0">
                <a:latin typeface="Times New Roman" panose="02020603050405020304" pitchFamily="18" charset="0"/>
                <a:cs typeface="Times New Roman" panose="02020603050405020304" pitchFamily="18" charset="0"/>
              </a:rPr>
              <a:t>Failure is not an </a:t>
            </a:r>
            <a:r>
              <a:rPr lang="en-US" sz="2200" dirty="0" smtClean="0">
                <a:latin typeface="Times New Roman" panose="02020603050405020304" pitchFamily="18" charset="0"/>
                <a:cs typeface="Times New Roman" panose="02020603050405020304" pitchFamily="18" charset="0"/>
              </a:rPr>
              <a:t>option.</a:t>
            </a:r>
          </a:p>
          <a:p>
            <a:pPr lvl="1"/>
            <a:r>
              <a:rPr lang="en-US" sz="2200" dirty="0">
                <a:latin typeface="Times New Roman" panose="02020603050405020304" pitchFamily="18" charset="0"/>
                <a:cs typeface="Times New Roman" panose="02020603050405020304" pitchFamily="18" charset="0"/>
              </a:rPr>
              <a:t>Work overload and Time not </a:t>
            </a:r>
            <a:r>
              <a:rPr lang="en-US" sz="2200" dirty="0" smtClean="0">
                <a:latin typeface="Times New Roman" panose="02020603050405020304" pitchFamily="18" charset="0"/>
                <a:cs typeface="Times New Roman" panose="02020603050405020304" pitchFamily="18" charset="0"/>
              </a:rPr>
              <a:t>managed.</a:t>
            </a:r>
            <a:endParaRPr lang="en-GB" sz="2200" dirty="0" smtClean="0">
              <a:latin typeface="Times New Roman" panose="02020603050405020304" pitchFamily="18" charset="0"/>
              <a:cs typeface="Times New Roman" panose="02020603050405020304" pitchFamily="18" charset="0"/>
            </a:endParaRPr>
          </a:p>
          <a:p>
            <a:pPr lvl="1"/>
            <a:r>
              <a:rPr lang="en-GB" sz="2200" dirty="0" smtClean="0">
                <a:latin typeface="Times New Roman" panose="02020603050405020304" pitchFamily="18" charset="0"/>
                <a:cs typeface="Times New Roman" panose="02020603050405020304" pitchFamily="18" charset="0"/>
              </a:rPr>
              <a:t>Threatening environment.</a:t>
            </a:r>
          </a:p>
          <a:p>
            <a:endParaRPr lang="en-GB" sz="2200" dirty="0" smtClean="0">
              <a:latin typeface="Times New Roman" panose="02020603050405020304" pitchFamily="18" charset="0"/>
              <a:cs typeface="Times New Roman" panose="02020603050405020304" pitchFamily="18" charset="0"/>
            </a:endParaRPr>
          </a:p>
          <a:p>
            <a:endParaRPr lang="en-GB" sz="2200" dirty="0" smtClean="0">
              <a:latin typeface="Times New Roman" panose="02020603050405020304" pitchFamily="18" charset="0"/>
              <a:cs typeface="Times New Roman" panose="02020603050405020304" pitchFamily="18" charset="0"/>
            </a:endParaRPr>
          </a:p>
          <a:p>
            <a:endParaRPr lang="en-GB" sz="2200"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281606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FINDINGS</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4970721"/>
          </a:xfrm>
        </p:spPr>
        <p:txBody>
          <a:bodyPr>
            <a:noAutofit/>
          </a:bodyPr>
          <a:lstStyle/>
          <a:p>
            <a:endParaRPr lang="en-US" sz="2200" dirty="0" smtClean="0">
              <a:latin typeface="Times New Roman" panose="02020603050405020304" pitchFamily="18" charset="0"/>
              <a:ea typeface="Calibri" panose="020F0502020204030204" pitchFamily="34" charset="0"/>
            </a:endParaRPr>
          </a:p>
          <a:p>
            <a:r>
              <a:rPr lang="en-US" sz="2200" dirty="0" smtClean="0">
                <a:latin typeface="Times New Roman" panose="02020603050405020304" pitchFamily="18" charset="0"/>
                <a:ea typeface="Calibri" panose="020F0502020204030204" pitchFamily="34" charset="0"/>
              </a:rPr>
              <a:t>Care </a:t>
            </a:r>
            <a:r>
              <a:rPr lang="en-US" sz="2200" dirty="0">
                <a:latin typeface="Times New Roman" panose="02020603050405020304" pitchFamily="18" charset="0"/>
                <a:ea typeface="Calibri" panose="020F0502020204030204" pitchFamily="34" charset="0"/>
              </a:rPr>
              <a:t>should be taken to provide continuous monitoring of the systems by a manageable ethical team highly competent, cross-functional and willing to learn.</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buNone/>
            </a:pPr>
            <a:endParaRPr lang="en-GB" sz="2200"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pic>
        <p:nvPicPr>
          <p:cNvPr id="2" name="Picture 1" descr="PROFESSORES LUSOS: Omeletes sem ovo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2780928"/>
            <a:ext cx="3240360" cy="3240360"/>
          </a:xfrm>
          <a:prstGeom prst="ellipse">
            <a:avLst/>
          </a:prstGeom>
          <a:ln>
            <a:noFill/>
          </a:ln>
          <a:effectLst>
            <a:softEdge rad="112500"/>
          </a:effectLst>
        </p:spPr>
      </p:pic>
    </p:spTree>
    <p:extLst>
      <p:ext uri="{BB962C8B-B14F-4D97-AF65-F5344CB8AC3E}">
        <p14:creationId xmlns:p14="http://schemas.microsoft.com/office/powerpoint/2010/main" val="143927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DISCUSSION</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4970721"/>
          </a:xfrm>
        </p:spPr>
        <p:txBody>
          <a:bodyPr>
            <a:noAutofit/>
          </a:bodyPr>
          <a:lstStyle/>
          <a:p>
            <a:pPr>
              <a:lnSpc>
                <a:spcPct val="150000"/>
              </a:lnSpc>
            </a:pPr>
            <a:r>
              <a:rPr lang="en-GB" sz="2200" dirty="0">
                <a:latin typeface="Times New Roman" panose="02020603050405020304" pitchFamily="18" charset="0"/>
                <a:cs typeface="Times New Roman" panose="02020603050405020304" pitchFamily="18" charset="0"/>
              </a:rPr>
              <a:t>C</a:t>
            </a:r>
            <a:r>
              <a:rPr lang="en-GB" sz="2200" dirty="0" smtClean="0">
                <a:latin typeface="Times New Roman" panose="02020603050405020304" pitchFamily="18" charset="0"/>
                <a:cs typeface="Times New Roman" panose="02020603050405020304" pitchFamily="18" charset="0"/>
              </a:rPr>
              <a:t>ontrol </a:t>
            </a:r>
            <a:r>
              <a:rPr lang="en-GB" sz="2200" dirty="0">
                <a:latin typeface="Times New Roman" panose="02020603050405020304" pitchFamily="18" charset="0"/>
                <a:cs typeface="Times New Roman" panose="02020603050405020304" pitchFamily="18" charset="0"/>
              </a:rPr>
              <a:t>of rational and intuitive decision-making </a:t>
            </a:r>
            <a:r>
              <a:rPr lang="en-GB" sz="2200" dirty="0" smtClean="0">
                <a:latin typeface="Times New Roman" panose="02020603050405020304" pitchFamily="18" charset="0"/>
                <a:cs typeface="Times New Roman" panose="02020603050405020304" pitchFamily="18" charset="0"/>
              </a:rPr>
              <a:t>environments eases </a:t>
            </a:r>
            <a:r>
              <a:rPr lang="en-GB" sz="2200" dirty="0">
                <a:latin typeface="Times New Roman" panose="02020603050405020304" pitchFamily="18" charset="0"/>
                <a:cs typeface="Times New Roman" panose="02020603050405020304" pitchFamily="18" charset="0"/>
              </a:rPr>
              <a:t>concerns of actors during the process. </a:t>
            </a:r>
            <a:endParaRPr lang="en-TT" sz="2200" dirty="0">
              <a:latin typeface="Times New Roman" pitchFamily="18" charset="0"/>
              <a:cs typeface="Times New Roman" pitchFamily="18" charset="0"/>
            </a:endParaRPr>
          </a:p>
          <a:p>
            <a:pPr>
              <a:lnSpc>
                <a:spcPct val="150000"/>
              </a:lnSpc>
            </a:pPr>
            <a:r>
              <a:rPr lang="en-US" sz="2200" dirty="0" smtClean="0">
                <a:latin typeface="Times New Roman" panose="02020603050405020304" pitchFamily="18" charset="0"/>
                <a:ea typeface="Calibri" panose="020F0502020204030204" pitchFamily="34" charset="0"/>
              </a:rPr>
              <a:t>According </a:t>
            </a:r>
            <a:r>
              <a:rPr lang="en-US" sz="2200" dirty="0">
                <a:latin typeface="Times New Roman" panose="02020603050405020304" pitchFamily="18" charset="0"/>
                <a:ea typeface="Calibri" panose="020F0502020204030204" pitchFamily="34" charset="0"/>
              </a:rPr>
              <a:t>to White, </a:t>
            </a:r>
            <a:r>
              <a:rPr lang="en-US" sz="2200" dirty="0" smtClean="0">
                <a:latin typeface="Times New Roman" panose="02020603050405020304" pitchFamily="18" charset="0"/>
                <a:ea typeface="Calibri" panose="020F0502020204030204" pitchFamily="34" charset="0"/>
              </a:rPr>
              <a:t>one should apply intelligent </a:t>
            </a:r>
            <a:r>
              <a:rPr lang="en-US" sz="2200" dirty="0">
                <a:latin typeface="Times New Roman" panose="02020603050405020304" pitchFamily="18" charset="0"/>
                <a:ea typeface="Calibri" panose="020F0502020204030204" pitchFamily="34" charset="0"/>
              </a:rPr>
              <a:t>systems to automated systems where the environment already exists as venturing into systems with a high degree of </a:t>
            </a:r>
            <a:r>
              <a:rPr lang="en-US" sz="2200" dirty="0" smtClean="0">
                <a:latin typeface="Times New Roman" panose="02020603050405020304" pitchFamily="18" charset="0"/>
                <a:ea typeface="Calibri" panose="020F0502020204030204" pitchFamily="34" charset="0"/>
              </a:rPr>
              <a:t>understanding. </a:t>
            </a:r>
          </a:p>
          <a:p>
            <a:pPr>
              <a:lnSpc>
                <a:spcPct val="150000"/>
              </a:lnSpc>
            </a:pPr>
            <a:r>
              <a:rPr lang="en-US" sz="2200" dirty="0">
                <a:latin typeface="Times New Roman" panose="02020603050405020304" pitchFamily="18" charset="0"/>
                <a:ea typeface="Calibri" panose="020F0502020204030204" pitchFamily="34" charset="0"/>
              </a:rPr>
              <a:t>Unknown systems can be applied experimentally to determine cause and effect situations. </a:t>
            </a:r>
            <a:endParaRPr lang="en-US" sz="2200" dirty="0" smtClean="0">
              <a:latin typeface="Times New Roman" panose="02020603050405020304" pitchFamily="18" charset="0"/>
              <a:ea typeface="Calibri" panose="020F0502020204030204" pitchFamily="34" charset="0"/>
            </a:endParaRPr>
          </a:p>
          <a:p>
            <a:pPr>
              <a:lnSpc>
                <a:spcPct val="150000"/>
              </a:lnSpc>
            </a:pPr>
            <a:endParaRPr lang="en-US" sz="2200" dirty="0" smtClean="0">
              <a:latin typeface="Times New Roman" panose="02020603050405020304" pitchFamily="18" charset="0"/>
              <a:ea typeface="Calibri" panose="020F0502020204030204" pitchFamily="34" charset="0"/>
            </a:endParaRPr>
          </a:p>
          <a:p>
            <a:pPr>
              <a:lnSpc>
                <a:spcPct val="150000"/>
              </a:lnSpc>
            </a:pPr>
            <a:endParaRPr lang="en-GB" sz="2200"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115122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DISCUSSION</a:t>
            </a:r>
          </a:p>
        </p:txBody>
      </p:sp>
      <p:sp>
        <p:nvSpPr>
          <p:cNvPr id="3" name="Subtitle 2"/>
          <p:cNvSpPr>
            <a:spLocks noGrp="1"/>
          </p:cNvSpPr>
          <p:nvPr>
            <p:ph idx="1"/>
          </p:nvPr>
        </p:nvSpPr>
        <p:spPr>
          <a:xfrm>
            <a:off x="457200" y="1155442"/>
            <a:ext cx="8229600" cy="4970721"/>
          </a:xfrm>
        </p:spPr>
        <p:txBody>
          <a:bodyPr>
            <a:noAutofit/>
          </a:bodyPr>
          <a:lstStyle/>
          <a:p>
            <a:pPr>
              <a:lnSpc>
                <a:spcPct val="150000"/>
              </a:lnSpc>
            </a:pPr>
            <a:r>
              <a:rPr lang="en-US" sz="2200" dirty="0">
                <a:latin typeface="Times New Roman" panose="02020603050405020304" pitchFamily="18" charset="0"/>
                <a:ea typeface="Calibri" panose="020F0502020204030204" pitchFamily="34" charset="0"/>
              </a:rPr>
              <a:t>Its risky to run systems automatically with algorithms that initiate and carry out calibrations or changes in its supervised data </a:t>
            </a:r>
            <a:r>
              <a:rPr lang="en-US" sz="2200" dirty="0" smtClean="0">
                <a:latin typeface="Times New Roman" panose="02020603050405020304" pitchFamily="18" charset="0"/>
                <a:ea typeface="Calibri" panose="020F0502020204030204" pitchFamily="34" charset="0"/>
              </a:rPr>
              <a:t>profiles.</a:t>
            </a:r>
            <a:endParaRPr lang="en-US" sz="2200" dirty="0">
              <a:latin typeface="Times New Roman" panose="02020603050405020304" pitchFamily="18" charset="0"/>
              <a:ea typeface="Calibri" panose="020F0502020204030204" pitchFamily="34" charset="0"/>
            </a:endParaRPr>
          </a:p>
          <a:p>
            <a:pPr>
              <a:lnSpc>
                <a:spcPct val="150000"/>
              </a:lnSpc>
            </a:pPr>
            <a:r>
              <a:rPr lang="en-US" sz="2200" dirty="0" smtClean="0">
                <a:latin typeface="Times New Roman" panose="02020603050405020304" pitchFamily="18" charset="0"/>
                <a:cs typeface="Times New Roman" panose="02020603050405020304" pitchFamily="18" charset="0"/>
              </a:rPr>
              <a:t>Developing </a:t>
            </a:r>
            <a:r>
              <a:rPr lang="en-US" sz="2200" dirty="0">
                <a:latin typeface="Times New Roman" panose="02020603050405020304" pitchFamily="18" charset="0"/>
                <a:cs typeface="Times New Roman" panose="02020603050405020304" pitchFamily="18" charset="0"/>
              </a:rPr>
              <a:t>decision-making models should comprise a complex management system operated with persons trained in the discipline of the subject analyzed and psychology. </a:t>
            </a:r>
            <a:endParaRPr lang="en-US" sz="22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buNone/>
            </a:pPr>
            <a:endParaRPr lang="en-GB" sz="2200"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262960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solidFill>
                  <a:prstClr val="black"/>
                </a:solidFill>
                <a:latin typeface="Times New Roman" pitchFamily="18" charset="0"/>
                <a:cs typeface="Times New Roman" pitchFamily="18" charset="0"/>
              </a:rPr>
              <a:t>VALUE AND PRACTICAL </a:t>
            </a:r>
            <a:br>
              <a:rPr lang="en-TT" sz="2800" b="1" dirty="0" smtClean="0">
                <a:solidFill>
                  <a:prstClr val="black"/>
                </a:solidFill>
                <a:latin typeface="Times New Roman" pitchFamily="18" charset="0"/>
                <a:cs typeface="Times New Roman" pitchFamily="18" charset="0"/>
              </a:rPr>
            </a:br>
            <a:r>
              <a:rPr lang="en-TT" sz="2800" b="1" dirty="0" smtClean="0">
                <a:solidFill>
                  <a:prstClr val="black"/>
                </a:solidFill>
                <a:latin typeface="Times New Roman" pitchFamily="18" charset="0"/>
                <a:cs typeface="Times New Roman" pitchFamily="18" charset="0"/>
              </a:rPr>
              <a:t>IMPLICATION </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4970721"/>
          </a:xfrm>
        </p:spPr>
        <p:txBody>
          <a:bodyPr>
            <a:noAutofit/>
          </a:bodyPr>
          <a:lstStyle/>
          <a:p>
            <a:endParaRPr lang="en-GB" sz="2200" dirty="0" smtClean="0">
              <a:latin typeface="Times New Roman" panose="02020603050405020304" pitchFamily="18" charset="0"/>
              <a:cs typeface="Times New Roman" panose="02020603050405020304" pitchFamily="18" charset="0"/>
            </a:endParaRPr>
          </a:p>
          <a:p>
            <a:r>
              <a:rPr lang="en-GB" sz="2200" dirty="0" smtClean="0">
                <a:latin typeface="Times New Roman" panose="02020603050405020304" pitchFamily="18" charset="0"/>
                <a:cs typeface="Times New Roman" panose="02020603050405020304" pitchFamily="18" charset="0"/>
              </a:rPr>
              <a:t>Quality Improves when</a:t>
            </a:r>
          </a:p>
          <a:p>
            <a:pPr marL="0" indent="0">
              <a:buNone/>
            </a:pPr>
            <a:endParaRPr lang="en-GB" sz="2200" dirty="0" smtClean="0">
              <a:latin typeface="Times New Roman" panose="02020603050405020304" pitchFamily="18" charset="0"/>
              <a:cs typeface="Times New Roman" panose="02020603050405020304" pitchFamily="18" charset="0"/>
            </a:endParaRPr>
          </a:p>
          <a:p>
            <a:pPr lvl="1"/>
            <a:r>
              <a:rPr lang="en-GB" sz="2200" dirty="0" smtClean="0">
                <a:latin typeface="Times New Roman" panose="02020603050405020304" pitchFamily="18" charset="0"/>
                <a:cs typeface="Times New Roman" panose="02020603050405020304" pitchFamily="18" charset="0"/>
              </a:rPr>
              <a:t>Cognizance </a:t>
            </a:r>
            <a:r>
              <a:rPr lang="en-GB" sz="2200" dirty="0">
                <a:latin typeface="Times New Roman" panose="02020603050405020304" pitchFamily="18" charset="0"/>
                <a:cs typeface="Times New Roman" panose="02020603050405020304" pitchFamily="18" charset="0"/>
              </a:rPr>
              <a:t>of </a:t>
            </a:r>
            <a:r>
              <a:rPr lang="en-GB" sz="2200" dirty="0" smtClean="0">
                <a:latin typeface="Times New Roman" panose="02020603050405020304" pitchFamily="18" charset="0"/>
                <a:cs typeface="Times New Roman" panose="02020603050405020304" pitchFamily="18" charset="0"/>
              </a:rPr>
              <a:t>bias. </a:t>
            </a:r>
            <a:endParaRPr lang="en-US" sz="2200" dirty="0">
              <a:latin typeface="Times New Roman" panose="02020603050405020304" pitchFamily="18" charset="0"/>
              <a:cs typeface="Times New Roman" panose="02020603050405020304" pitchFamily="18" charset="0"/>
            </a:endParaRPr>
          </a:p>
          <a:p>
            <a:pPr lvl="1">
              <a:lnSpc>
                <a:spcPct val="150000"/>
              </a:lnSpc>
            </a:pPr>
            <a:r>
              <a:rPr lang="en-GB" sz="2200" dirty="0" smtClean="0">
                <a:latin typeface="Times New Roman" panose="02020603050405020304" pitchFamily="18" charset="0"/>
                <a:cs typeface="Times New Roman" panose="02020603050405020304" pitchFamily="18" charset="0"/>
              </a:rPr>
              <a:t>Periodically </a:t>
            </a:r>
            <a:r>
              <a:rPr lang="en-GB" sz="2200" dirty="0">
                <a:latin typeface="Times New Roman" panose="02020603050405020304" pitchFamily="18" charset="0"/>
                <a:cs typeface="Times New Roman" panose="02020603050405020304" pitchFamily="18" charset="0"/>
              </a:rPr>
              <a:t>monitor the model with an ethically competent </a:t>
            </a:r>
            <a:r>
              <a:rPr lang="en-GB" sz="2200" dirty="0" smtClean="0">
                <a:latin typeface="Times New Roman" panose="02020603050405020304" pitchFamily="18" charset="0"/>
                <a:cs typeface="Times New Roman" panose="02020603050405020304" pitchFamily="18" charset="0"/>
              </a:rPr>
              <a:t>team. </a:t>
            </a:r>
            <a:endParaRPr lang="en-GB" sz="2200" dirty="0">
              <a:latin typeface="Times New Roman" panose="02020603050405020304" pitchFamily="18" charset="0"/>
              <a:cs typeface="Times New Roman" panose="02020603050405020304" pitchFamily="18" charset="0"/>
            </a:endParaRPr>
          </a:p>
          <a:p>
            <a:pPr lvl="1">
              <a:lnSpc>
                <a:spcPct val="150000"/>
              </a:lnSpc>
            </a:pPr>
            <a:r>
              <a:rPr lang="en-GB" sz="2200" dirty="0">
                <a:latin typeface="Times New Roman" panose="02020603050405020304" pitchFamily="18" charset="0"/>
                <a:cs typeface="Times New Roman" panose="02020603050405020304" pitchFamily="18" charset="0"/>
              </a:rPr>
              <a:t>U</a:t>
            </a:r>
            <a:r>
              <a:rPr lang="en-GB" sz="2200" dirty="0" smtClean="0">
                <a:latin typeface="Times New Roman" panose="02020603050405020304" pitchFamily="18" charset="0"/>
                <a:cs typeface="Times New Roman" panose="02020603050405020304" pitchFamily="18" charset="0"/>
              </a:rPr>
              <a:t>nder </a:t>
            </a:r>
            <a:r>
              <a:rPr lang="en-GB" sz="2200" dirty="0">
                <a:latin typeface="Times New Roman" panose="02020603050405020304" pitchFamily="18" charset="0"/>
                <a:cs typeface="Times New Roman" panose="02020603050405020304" pitchFamily="18" charset="0"/>
              </a:rPr>
              <a:t>a controlled and assented environment. </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buNone/>
            </a:pPr>
            <a:endParaRPr lang="en-GB" sz="2200"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1762702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solidFill>
                  <a:prstClr val="black"/>
                </a:solidFill>
                <a:latin typeface="Times New Roman" pitchFamily="18" charset="0"/>
                <a:cs typeface="Times New Roman" pitchFamily="18" charset="0"/>
              </a:rPr>
              <a:t>CONCLUSION</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4970721"/>
          </a:xfrm>
        </p:spPr>
        <p:txBody>
          <a:bodyPr>
            <a:noAutofit/>
          </a:bodyPr>
          <a:lstStyle/>
          <a:p>
            <a:endParaRPr lang="en-GB" sz="2200" dirty="0" smtClean="0">
              <a:latin typeface="Times New Roman" panose="02020603050405020304" pitchFamily="18" charset="0"/>
              <a:cs typeface="Times New Roman" panose="02020603050405020304" pitchFamily="18" charset="0"/>
            </a:endParaRPr>
          </a:p>
          <a:p>
            <a:r>
              <a:rPr lang="en-GB" sz="2200" dirty="0" smtClean="0">
                <a:latin typeface="Times New Roman" panose="02020603050405020304" pitchFamily="18" charset="0"/>
                <a:cs typeface="Times New Roman" panose="02020603050405020304" pitchFamily="18" charset="0"/>
              </a:rPr>
              <a:t>The </a:t>
            </a:r>
            <a:r>
              <a:rPr lang="en-GB" sz="2200" dirty="0">
                <a:latin typeface="Times New Roman" panose="02020603050405020304" pitchFamily="18" charset="0"/>
                <a:cs typeface="Times New Roman" panose="02020603050405020304" pitchFamily="18" charset="0"/>
              </a:rPr>
              <a:t>components and purpose of models were explored to introduce the selection, influences, and bias on variables. </a:t>
            </a:r>
            <a:endParaRPr lang="en-GB" sz="2200" dirty="0" smtClean="0">
              <a:latin typeface="Times New Roman" panose="02020603050405020304" pitchFamily="18" charset="0"/>
              <a:cs typeface="Times New Roman" panose="02020603050405020304" pitchFamily="18" charset="0"/>
            </a:endParaRPr>
          </a:p>
          <a:p>
            <a:r>
              <a:rPr lang="en-GB" sz="2200" dirty="0" smtClean="0">
                <a:latin typeface="Times New Roman" panose="02020603050405020304" pitchFamily="18" charset="0"/>
                <a:cs typeface="Times New Roman" panose="02020603050405020304" pitchFamily="18" charset="0"/>
              </a:rPr>
              <a:t>It </a:t>
            </a:r>
            <a:r>
              <a:rPr lang="en-GB" sz="2200" dirty="0">
                <a:latin typeface="Times New Roman" panose="02020603050405020304" pitchFamily="18" charset="0"/>
                <a:cs typeface="Times New Roman" panose="02020603050405020304" pitchFamily="18" charset="0"/>
              </a:rPr>
              <a:t>was evident that an expected model error will always be </a:t>
            </a:r>
            <a:r>
              <a:rPr lang="en-GB" sz="2200" dirty="0" smtClean="0">
                <a:latin typeface="Times New Roman" panose="02020603050405020304" pitchFamily="18" charset="0"/>
                <a:cs typeface="Times New Roman" panose="02020603050405020304" pitchFamily="18" charset="0"/>
              </a:rPr>
              <a:t>present in Decision-Making Models. </a:t>
            </a:r>
          </a:p>
          <a:p>
            <a:r>
              <a:rPr lang="en-GB" sz="2200" dirty="0" smtClean="0">
                <a:latin typeface="Times New Roman" panose="02020603050405020304" pitchFamily="18" charset="0"/>
                <a:cs typeface="Times New Roman" panose="02020603050405020304" pitchFamily="18" charset="0"/>
              </a:rPr>
              <a:t>The </a:t>
            </a:r>
            <a:r>
              <a:rPr lang="en-GB" sz="2200" dirty="0">
                <a:latin typeface="Times New Roman" panose="02020603050405020304" pitchFamily="18" charset="0"/>
                <a:cs typeface="Times New Roman" panose="02020603050405020304" pitchFamily="18" charset="0"/>
              </a:rPr>
              <a:t>dynamic human cognition combined with the formations from the conscious and unconscious biased circuit within the mind </a:t>
            </a:r>
            <a:r>
              <a:rPr lang="en-GB" sz="2200" dirty="0" smtClean="0">
                <a:latin typeface="Times New Roman" panose="02020603050405020304" pitchFamily="18" charset="0"/>
                <a:cs typeface="Times New Roman" panose="02020603050405020304" pitchFamily="18" charset="0"/>
              </a:rPr>
              <a:t>contributes to error</a:t>
            </a:r>
            <a:r>
              <a:rPr lang="en-GB" sz="2200" dirty="0">
                <a:latin typeface="Times New Roman" panose="02020603050405020304" pitchFamily="18" charset="0"/>
                <a:cs typeface="Times New Roman" panose="02020603050405020304" pitchFamily="18" charset="0"/>
              </a:rPr>
              <a:t>. </a:t>
            </a:r>
            <a:endParaRPr lang="en-GB" sz="2200" dirty="0" smtClean="0">
              <a:latin typeface="Times New Roman" panose="02020603050405020304" pitchFamily="18" charset="0"/>
              <a:cs typeface="Times New Roman" panose="02020603050405020304" pitchFamily="18" charset="0"/>
            </a:endParaRPr>
          </a:p>
          <a:p>
            <a:r>
              <a:rPr lang="en-GB" sz="2200" dirty="0" smtClean="0">
                <a:latin typeface="Times New Roman" panose="02020603050405020304" pitchFamily="18" charset="0"/>
                <a:cs typeface="Times New Roman" panose="02020603050405020304" pitchFamily="18" charset="0"/>
              </a:rPr>
              <a:t>Evolving </a:t>
            </a:r>
            <a:r>
              <a:rPr lang="en-GB" sz="2200" dirty="0">
                <a:latin typeface="Times New Roman" panose="02020603050405020304" pitchFamily="18" charset="0"/>
                <a:cs typeface="Times New Roman" panose="02020603050405020304" pitchFamily="18" charset="0"/>
              </a:rPr>
              <a:t>intelligent systems </a:t>
            </a:r>
            <a:r>
              <a:rPr lang="en-GB" sz="2200" dirty="0" smtClean="0">
                <a:latin typeface="Times New Roman" panose="02020603050405020304" pitchFamily="18" charset="0"/>
                <a:cs typeface="Times New Roman" panose="02020603050405020304" pitchFamily="18" charset="0"/>
              </a:rPr>
              <a:t>require full </a:t>
            </a:r>
            <a:r>
              <a:rPr lang="en-GB" sz="2200" dirty="0">
                <a:latin typeface="Times New Roman" panose="02020603050405020304" pitchFamily="18" charset="0"/>
                <a:cs typeface="Times New Roman" panose="02020603050405020304" pitchFamily="18" charset="0"/>
              </a:rPr>
              <a:t>attention of actors to ensure an ethical result. </a:t>
            </a:r>
            <a:endParaRPr lang="en-GB" sz="2200"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407891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a:solidFill>
                  <a:prstClr val="black"/>
                </a:solidFill>
                <a:latin typeface="Times New Roman" pitchFamily="18" charset="0"/>
                <a:cs typeface="Times New Roman" pitchFamily="18" charset="0"/>
              </a:rPr>
              <a:t>FUTURE WORK</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4970721"/>
          </a:xfrm>
        </p:spPr>
        <p:txBody>
          <a:bodyPr>
            <a:noAutofit/>
          </a:bodyPr>
          <a:lstStyle/>
          <a:p>
            <a:r>
              <a:rPr lang="en-US" sz="2200" dirty="0" smtClean="0">
                <a:latin typeface="Times New Roman" panose="02020603050405020304" pitchFamily="18" charset="0"/>
                <a:cs typeface="Times New Roman" panose="02020603050405020304" pitchFamily="18" charset="0"/>
              </a:rPr>
              <a:t>Focus </a:t>
            </a:r>
            <a:r>
              <a:rPr lang="en-US" sz="2200" dirty="0">
                <a:latin typeface="Times New Roman" panose="02020603050405020304" pitchFamily="18" charset="0"/>
                <a:cs typeface="Times New Roman" panose="02020603050405020304" pitchFamily="18" charset="0"/>
              </a:rPr>
              <a:t>on the cause and effects of soft </a:t>
            </a:r>
            <a:r>
              <a:rPr lang="en-US" sz="2200" dirty="0" smtClean="0">
                <a:latin typeface="Times New Roman" panose="02020603050405020304" pitchFamily="18" charset="0"/>
                <a:cs typeface="Times New Roman" panose="02020603050405020304" pitchFamily="18" charset="0"/>
              </a:rPr>
              <a:t>environments</a:t>
            </a:r>
          </a:p>
          <a:p>
            <a:r>
              <a:rPr lang="en-US" sz="2200" dirty="0">
                <a:latin typeface="Times New Roman" panose="02020603050405020304" pitchFamily="18" charset="0"/>
                <a:cs typeface="Times New Roman" panose="02020603050405020304" pitchFamily="18" charset="0"/>
              </a:rPr>
              <a:t>F</a:t>
            </a:r>
            <a:r>
              <a:rPr lang="en-US" sz="2200" dirty="0" smtClean="0">
                <a:latin typeface="Times New Roman" panose="02020603050405020304" pitchFamily="18" charset="0"/>
                <a:cs typeface="Times New Roman" panose="02020603050405020304" pitchFamily="18" charset="0"/>
              </a:rPr>
              <a:t>uture Work</a:t>
            </a:r>
          </a:p>
          <a:p>
            <a:pPr lvl="1"/>
            <a:r>
              <a:rPr lang="en-US" sz="2200" dirty="0" smtClean="0">
                <a:latin typeface="Times New Roman" panose="02020603050405020304" pitchFamily="18" charset="0"/>
                <a:cs typeface="Times New Roman" panose="02020603050405020304" pitchFamily="18" charset="0"/>
              </a:rPr>
              <a:t>to </a:t>
            </a:r>
            <a:r>
              <a:rPr lang="en-US" sz="2200" dirty="0">
                <a:latin typeface="Times New Roman" panose="02020603050405020304" pitchFamily="18" charset="0"/>
                <a:cs typeface="Times New Roman" panose="02020603050405020304" pitchFamily="18" charset="0"/>
              </a:rPr>
              <a:t>compare </a:t>
            </a:r>
            <a:r>
              <a:rPr lang="en-US" sz="2200" dirty="0" smtClean="0">
                <a:latin typeface="Times New Roman" panose="02020603050405020304" pitchFamily="18" charset="0"/>
                <a:cs typeface="Times New Roman" panose="02020603050405020304" pitchFamily="18" charset="0"/>
              </a:rPr>
              <a:t>the management </a:t>
            </a:r>
            <a:r>
              <a:rPr lang="en-US" sz="2200" dirty="0">
                <a:latin typeface="Times New Roman" panose="02020603050405020304" pitchFamily="18" charset="0"/>
                <a:cs typeface="Times New Roman" panose="02020603050405020304" pitchFamily="18" charset="0"/>
              </a:rPr>
              <a:t>of hard and soft disciplines of decision-making.</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buNone/>
            </a:pPr>
            <a:endParaRPr lang="en-GB" sz="2200"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82673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REFERENCES</a:t>
            </a: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
        <p:nvSpPr>
          <p:cNvPr id="2" name="Content Placeholder 1"/>
          <p:cNvSpPr>
            <a:spLocks noGrp="1"/>
          </p:cNvSpPr>
          <p:nvPr>
            <p:ph idx="1"/>
          </p:nvPr>
        </p:nvSpPr>
        <p:spPr>
          <a:xfrm>
            <a:off x="457200" y="1600200"/>
            <a:ext cx="8229600" cy="4421088"/>
          </a:xfrm>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J.O. </a:t>
            </a:r>
            <a:r>
              <a:rPr lang="en-US" dirty="0" err="1">
                <a:latin typeface="Times New Roman" panose="02020603050405020304" pitchFamily="18" charset="0"/>
                <a:cs typeface="Times New Roman" panose="02020603050405020304" pitchFamily="18" charset="0"/>
              </a:rPr>
              <a:t>Okoli</a:t>
            </a:r>
            <a:r>
              <a:rPr lang="en-US" dirty="0">
                <a:latin typeface="Times New Roman" panose="02020603050405020304" pitchFamily="18" charset="0"/>
                <a:cs typeface="Times New Roman" panose="02020603050405020304" pitchFamily="18" charset="0"/>
              </a:rPr>
              <a:t>, G. Weller, J. Watt. Information Processing and Intuitive Decision-making on the </a:t>
            </a:r>
            <a:r>
              <a:rPr lang="en-US" dirty="0" err="1">
                <a:latin typeface="Times New Roman" panose="02020603050405020304" pitchFamily="18" charset="0"/>
                <a:cs typeface="Times New Roman" panose="02020603050405020304" pitchFamily="18" charset="0"/>
              </a:rPr>
              <a:t>Fireground</a:t>
            </a:r>
            <a:r>
              <a:rPr lang="en-US" dirty="0">
                <a:latin typeface="Times New Roman" panose="02020603050405020304" pitchFamily="18" charset="0"/>
                <a:cs typeface="Times New Roman" panose="02020603050405020304" pitchFamily="18" charset="0"/>
              </a:rPr>
              <a:t>: Towards a Model of Expert Intuition. </a:t>
            </a:r>
            <a:r>
              <a:rPr lang="en-US" i="1" dirty="0">
                <a:latin typeface="Times New Roman" panose="02020603050405020304" pitchFamily="18" charset="0"/>
                <a:cs typeface="Times New Roman" panose="02020603050405020304" pitchFamily="18" charset="0"/>
              </a:rPr>
              <a:t>Cognition Technology &amp; Work</a:t>
            </a:r>
            <a:r>
              <a:rPr lang="en-US" dirty="0">
                <a:latin typeface="Times New Roman" panose="02020603050405020304" pitchFamily="18" charset="0"/>
                <a:cs typeface="Times New Roman" panose="02020603050405020304" pitchFamily="18" charset="0"/>
              </a:rPr>
              <a:t> 18 no. 1 (2016): 89-103.</a:t>
            </a:r>
          </a:p>
          <a:p>
            <a:r>
              <a:rPr lang="en-US" dirty="0">
                <a:latin typeface="Times New Roman" panose="02020603050405020304" pitchFamily="18" charset="0"/>
                <a:cs typeface="Times New Roman" panose="02020603050405020304" pitchFamily="18" charset="0"/>
              </a:rPr>
              <a:t>M. N. U. Khan,  A. N. S. Ernest. 1995. </a:t>
            </a:r>
            <a:r>
              <a:rPr lang="en-US" i="1" dirty="0">
                <a:latin typeface="Times New Roman" panose="02020603050405020304" pitchFamily="18" charset="0"/>
                <a:cs typeface="Times New Roman" panose="02020603050405020304" pitchFamily="18" charset="0"/>
              </a:rPr>
              <a:t>Development of a Mathematical Hydrologic Model of Santa </a:t>
            </a:r>
            <a:r>
              <a:rPr lang="en-US" i="1" dirty="0" err="1">
                <a:latin typeface="Times New Roman" panose="02020603050405020304" pitchFamily="18" charset="0"/>
                <a:cs typeface="Times New Roman" panose="02020603050405020304" pitchFamily="18" charset="0"/>
              </a:rPr>
              <a:t>Gertrudis</a:t>
            </a:r>
            <a:r>
              <a:rPr lang="en-US" i="1" dirty="0">
                <a:latin typeface="Times New Roman" panose="02020603050405020304" pitchFamily="18" charset="0"/>
                <a:cs typeface="Times New Roman" panose="02020603050405020304" pitchFamily="18" charset="0"/>
              </a:rPr>
              <a:t> Creek Wetlands in Kingsville, Texas</a:t>
            </a:r>
            <a:r>
              <a:rPr lang="en-US" dirty="0">
                <a:latin typeface="Times New Roman" panose="02020603050405020304" pitchFamily="18" charset="0"/>
                <a:cs typeface="Times New Roman" panose="02020603050405020304" pitchFamily="18" charset="0"/>
              </a:rPr>
              <a:t>. ProQuest Dissertations and Theses.</a:t>
            </a:r>
          </a:p>
          <a:p>
            <a:r>
              <a:rPr lang="en-GB" dirty="0">
                <a:latin typeface="Times New Roman" panose="02020603050405020304" pitchFamily="18" charset="0"/>
                <a:cs typeface="Times New Roman" panose="02020603050405020304" pitchFamily="18" charset="0"/>
              </a:rPr>
              <a:t>J. </a:t>
            </a:r>
            <a:r>
              <a:rPr lang="en-GB" dirty="0" err="1">
                <a:latin typeface="Times New Roman" panose="02020603050405020304" pitchFamily="18" charset="0"/>
                <a:cs typeface="Times New Roman" panose="02020603050405020304" pitchFamily="18" charset="0"/>
              </a:rPr>
              <a:t>Kacprzyk</a:t>
            </a:r>
            <a:r>
              <a:rPr lang="en-GB" dirty="0">
                <a:latin typeface="Times New Roman" panose="02020603050405020304" pitchFamily="18" charset="0"/>
                <a:cs typeface="Times New Roman" panose="02020603050405020304" pitchFamily="18" charset="0"/>
              </a:rPr>
              <a:t>, S. </a:t>
            </a:r>
            <a:r>
              <a:rPr lang="en-GB" dirty="0" err="1">
                <a:latin typeface="Times New Roman" panose="02020603050405020304" pitchFamily="18" charset="0"/>
                <a:cs typeface="Times New Roman" panose="02020603050405020304" pitchFamily="18" charset="0"/>
              </a:rPr>
              <a:t>Zadro˙zny</a:t>
            </a:r>
            <a:r>
              <a:rPr lang="en-GB" dirty="0">
                <a:latin typeface="Times New Roman" panose="02020603050405020304" pitchFamily="18" charset="0"/>
                <a:cs typeface="Times New Roman" panose="02020603050405020304" pitchFamily="18" charset="0"/>
              </a:rPr>
              <a:t>, M. </a:t>
            </a:r>
            <a:r>
              <a:rPr lang="en-GB" dirty="0" err="1">
                <a:latin typeface="Times New Roman" panose="02020603050405020304" pitchFamily="18" charset="0"/>
                <a:cs typeface="Times New Roman" panose="02020603050405020304" pitchFamily="18" charset="0"/>
              </a:rPr>
              <a:t>Fedrizzi</a:t>
            </a:r>
            <a:r>
              <a:rPr lang="en-GB" dirty="0">
                <a:latin typeface="Times New Roman" panose="02020603050405020304" pitchFamily="18" charset="0"/>
                <a:cs typeface="Times New Roman" panose="02020603050405020304" pitchFamily="18" charset="0"/>
              </a:rPr>
              <a:t>, H. </a:t>
            </a:r>
            <a:r>
              <a:rPr lang="en-GB" dirty="0" err="1">
                <a:latin typeface="Times New Roman" panose="02020603050405020304" pitchFamily="18" charset="0"/>
                <a:cs typeface="Times New Roman" panose="02020603050405020304" pitchFamily="18" charset="0"/>
              </a:rPr>
              <a:t>Nurmi</a:t>
            </a:r>
            <a:r>
              <a:rPr lang="en-GB" dirty="0">
                <a:latin typeface="Times New Roman" panose="02020603050405020304" pitchFamily="18" charset="0"/>
                <a:cs typeface="Times New Roman" panose="02020603050405020304" pitchFamily="18" charset="0"/>
              </a:rPr>
              <a:t>. On Group Decision Making, Consensus Reaching, Voting, and Voting Paradoxes under Fuzzy Preferences and a Fuzzy Majority: A Survey and a Granulation Perspective. </a:t>
            </a:r>
            <a:r>
              <a:rPr lang="en-GB" i="1" dirty="0">
                <a:latin typeface="Times New Roman" panose="02020603050405020304" pitchFamily="18" charset="0"/>
                <a:cs typeface="Times New Roman" panose="02020603050405020304" pitchFamily="18" charset="0"/>
              </a:rPr>
              <a:t>Handbook of Granular Computing</a:t>
            </a:r>
            <a:r>
              <a:rPr lang="en-GB" dirty="0">
                <a:latin typeface="Times New Roman" panose="02020603050405020304" pitchFamily="18" charset="0"/>
                <a:cs typeface="Times New Roman" panose="02020603050405020304" pitchFamily="18" charset="0"/>
              </a:rPr>
              <a:t> (2008) 907-929</a:t>
            </a:r>
            <a:r>
              <a:rPr lang="en-GB" dirty="0" smtClean="0">
                <a:latin typeface="Times New Roman" panose="02020603050405020304" pitchFamily="18" charset="0"/>
                <a:cs typeface="Times New Roman" panose="02020603050405020304" pitchFamily="18" charset="0"/>
              </a:rPr>
              <a:t>.</a:t>
            </a:r>
          </a:p>
          <a:p>
            <a:r>
              <a:rPr lang="en-GB" dirty="0">
                <a:latin typeface="Times New Roman" panose="02020603050405020304" pitchFamily="18" charset="0"/>
                <a:cs typeface="Times New Roman" panose="02020603050405020304" pitchFamily="18" charset="0"/>
              </a:rPr>
              <a:t>M. H. </a:t>
            </a:r>
            <a:r>
              <a:rPr lang="en-GB" dirty="0" err="1">
                <a:latin typeface="Times New Roman" panose="02020603050405020304" pitchFamily="18" charset="0"/>
                <a:cs typeface="Times New Roman" panose="02020603050405020304" pitchFamily="18" charset="0"/>
              </a:rPr>
              <a:t>Bazerman</a:t>
            </a:r>
            <a:r>
              <a:rPr lang="en-GB" dirty="0">
                <a:latin typeface="Times New Roman" panose="02020603050405020304" pitchFamily="18" charset="0"/>
                <a:cs typeface="Times New Roman" panose="02020603050405020304" pitchFamily="18" charset="0"/>
              </a:rPr>
              <a:t>, 2002. </a:t>
            </a:r>
            <a:r>
              <a:rPr lang="en-GB" i="1" dirty="0">
                <a:latin typeface="Times New Roman" panose="02020603050405020304" pitchFamily="18" charset="0"/>
                <a:cs typeface="Times New Roman" panose="02020603050405020304" pitchFamily="18" charset="0"/>
              </a:rPr>
              <a:t>Judgment in managerial decision making.</a:t>
            </a:r>
            <a:r>
              <a:rPr lang="en-GB" dirty="0">
                <a:latin typeface="Times New Roman" panose="02020603050405020304" pitchFamily="18" charset="0"/>
                <a:cs typeface="Times New Roman" panose="02020603050405020304" pitchFamily="18" charset="0"/>
              </a:rPr>
              <a:t> Wiley</a:t>
            </a:r>
            <a:r>
              <a:rPr lang="en-GB"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K. </a:t>
            </a:r>
            <a:r>
              <a:rPr lang="en-US" dirty="0" err="1">
                <a:latin typeface="Times New Roman" panose="02020603050405020304" pitchFamily="18" charset="0"/>
                <a:cs typeface="Times New Roman" panose="02020603050405020304" pitchFamily="18" charset="0"/>
              </a:rPr>
              <a:t>Burmeister</a:t>
            </a:r>
            <a:r>
              <a:rPr lang="en-US" dirty="0">
                <a:latin typeface="Times New Roman" panose="02020603050405020304" pitchFamily="18" charset="0"/>
                <a:cs typeface="Times New Roman" panose="02020603050405020304" pitchFamily="18" charset="0"/>
              </a:rPr>
              <a:t>, C. </a:t>
            </a:r>
            <a:r>
              <a:rPr lang="en-US" dirty="0" err="1">
                <a:latin typeface="Times New Roman" panose="02020603050405020304" pitchFamily="18" charset="0"/>
                <a:cs typeface="Times New Roman" panose="02020603050405020304" pitchFamily="18" charset="0"/>
              </a:rPr>
              <a:t>Schade</a:t>
            </a:r>
            <a:r>
              <a:rPr lang="en-US" dirty="0">
                <a:latin typeface="Times New Roman" panose="02020603050405020304" pitchFamily="18" charset="0"/>
                <a:cs typeface="Times New Roman" panose="02020603050405020304" pitchFamily="18" charset="0"/>
              </a:rPr>
              <a:t>. Are entrepreneurs' decisions more biased? An experimental investigation of the susceptibility to status quo bias. </a:t>
            </a:r>
            <a:r>
              <a:rPr lang="en-GB" i="1" dirty="0">
                <a:latin typeface="Times New Roman" panose="02020603050405020304" pitchFamily="18" charset="0"/>
                <a:cs typeface="Times New Roman" panose="02020603050405020304" pitchFamily="18" charset="0"/>
              </a:rPr>
              <a:t>Journal of Business Venturing</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22 no. 3, (2007) 340-362</a:t>
            </a:r>
            <a:r>
              <a:rPr lang="en-US" dirty="0" smtClean="0">
                <a:latin typeface="Times New Roman" panose="02020603050405020304" pitchFamily="18" charset="0"/>
                <a:cs typeface="Times New Roman" panose="02020603050405020304" pitchFamily="18" charset="0"/>
              </a:rPr>
              <a:t>.</a:t>
            </a:r>
          </a:p>
          <a:p>
            <a:r>
              <a:rPr lang="en-GB" dirty="0">
                <a:latin typeface="Times New Roman" panose="02020603050405020304" pitchFamily="18" charset="0"/>
                <a:cs typeface="Times New Roman" panose="02020603050405020304" pitchFamily="18" charset="0"/>
              </a:rPr>
              <a:t>P. Marko. Decision Making: Between Rationality and Reality. </a:t>
            </a:r>
            <a:r>
              <a:rPr lang="en-GB" i="1" dirty="0">
                <a:latin typeface="Times New Roman" panose="02020603050405020304" pitchFamily="18" charset="0"/>
                <a:cs typeface="Times New Roman" panose="02020603050405020304" pitchFamily="18" charset="0"/>
              </a:rPr>
              <a:t>Interdisciplinary Description of Complex Systems</a:t>
            </a:r>
            <a:r>
              <a:rPr lang="en-GB" dirty="0">
                <a:latin typeface="Times New Roman" panose="02020603050405020304" pitchFamily="18" charset="0"/>
                <a:cs typeface="Times New Roman" panose="02020603050405020304" pitchFamily="18" charset="0"/>
              </a:rPr>
              <a:t> 7 no. 2, (2009) 78-89</a:t>
            </a:r>
            <a:r>
              <a:rPr lang="en-GB"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692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95536" y="1196752"/>
            <a:ext cx="8229600" cy="4970721"/>
          </a:xfrm>
        </p:spPr>
        <p:txBody>
          <a:bodyPr>
            <a:normAutofit/>
          </a:bodyPr>
          <a:lstStyle/>
          <a:p>
            <a:pPr marL="0" indent="0" algn="ctr">
              <a:lnSpc>
                <a:spcPct val="150000"/>
              </a:lnSpc>
              <a:buNone/>
            </a:pPr>
            <a:endParaRPr lang="en-TT" sz="2400" dirty="0">
              <a:latin typeface="Times New Roman" pitchFamily="18" charset="0"/>
              <a:cs typeface="Times New Roman" pitchFamily="18" charset="0"/>
            </a:endParaRPr>
          </a:p>
          <a:p>
            <a:pPr marL="0" indent="0" algn="ctr">
              <a:lnSpc>
                <a:spcPct val="150000"/>
              </a:lnSpc>
              <a:buNone/>
            </a:pPr>
            <a:endParaRPr lang="en-TT" sz="2400" dirty="0">
              <a:latin typeface="Times New Roman" pitchFamily="18" charset="0"/>
              <a:cs typeface="Times New Roman" pitchFamily="18" charset="0"/>
            </a:endParaRPr>
          </a:p>
          <a:p>
            <a:pPr marL="0" indent="0" algn="ctr">
              <a:lnSpc>
                <a:spcPct val="150000"/>
              </a:lnSpc>
              <a:buNone/>
            </a:pPr>
            <a:r>
              <a:rPr lang="en-TT" sz="5400" dirty="0">
                <a:solidFill>
                  <a:schemeClr val="accent6"/>
                </a:solidFill>
                <a:latin typeface="Times New Roman" pitchFamily="18" charset="0"/>
                <a:cs typeface="Times New Roman" pitchFamily="18" charset="0"/>
              </a:rPr>
              <a:t>THANK YOU!</a:t>
            </a: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spTree>
    <p:extLst>
      <p:ext uri="{BB962C8B-B14F-4D97-AF65-F5344CB8AC3E}">
        <p14:creationId xmlns:p14="http://schemas.microsoft.com/office/powerpoint/2010/main" val="2670513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7868"/>
            <a:ext cx="9144000" cy="1137574"/>
          </a:xfrm>
          <a:prstGeom prst="rect">
            <a:avLst/>
          </a:prstGeom>
          <a:solidFill>
            <a:srgbClr val="EBF6F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TT" sz="2800" b="1" dirty="0">
                <a:latin typeface="Times New Roman" pitchFamily="18" charset="0"/>
                <a:cs typeface="Times New Roman" pitchFamily="18" charset="0"/>
              </a:rPr>
              <a:t>INTRODUCTION</a:t>
            </a:r>
          </a:p>
        </p:txBody>
      </p:sp>
      <p:sp>
        <p:nvSpPr>
          <p:cNvPr id="3" name="Subtitle 2"/>
          <p:cNvSpPr>
            <a:spLocks noGrp="1"/>
          </p:cNvSpPr>
          <p:nvPr>
            <p:ph idx="1"/>
          </p:nvPr>
        </p:nvSpPr>
        <p:spPr>
          <a:xfrm>
            <a:off x="472333" y="1244366"/>
            <a:ext cx="8229600" cy="4857403"/>
          </a:xfrm>
        </p:spPr>
        <p:txBody>
          <a:bodyPr>
            <a:normAutofit fontScale="92500" lnSpcReduction="10000"/>
          </a:bodyPr>
          <a:lstStyle/>
          <a:p>
            <a:pPr marL="0" indent="0">
              <a:lnSpc>
                <a:spcPct val="150000"/>
              </a:lnSpc>
              <a:buNone/>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a:t>
            </a:r>
          </a:p>
          <a:p>
            <a:pPr marL="0" indent="0">
              <a:lnSpc>
                <a:spcPct val="150000"/>
              </a:lnSpc>
              <a:buNone/>
            </a:pPr>
            <a:r>
              <a:rPr lang="en-GB" sz="2400" dirty="0" smtClean="0">
                <a:latin typeface="Times New Roman" panose="02020603050405020304" pitchFamily="18" charset="0"/>
                <a:cs typeface="Times New Roman" panose="02020603050405020304" pitchFamily="18" charset="0"/>
              </a:rPr>
              <a:t>DECISION-MAKING</a:t>
            </a:r>
            <a:r>
              <a:rPr lang="en-GB" sz="2000" dirty="0" smtClean="0">
                <a:latin typeface="Times New Roman" panose="02020603050405020304" pitchFamily="18" charset="0"/>
                <a:cs typeface="Times New Roman" panose="02020603050405020304" pitchFamily="18" charset="0"/>
              </a:rPr>
              <a:t> 			</a:t>
            </a:r>
          </a:p>
          <a:p>
            <a:pPr marL="0" indent="0">
              <a:lnSpc>
                <a:spcPct val="150000"/>
              </a:lnSpc>
              <a:buNone/>
            </a:pPr>
            <a:r>
              <a:rPr lang="en-GB" sz="2000" dirty="0">
                <a:latin typeface="Times New Roman" panose="02020603050405020304" pitchFamily="18" charset="0"/>
                <a:cs typeface="Times New Roman" panose="02020603050405020304" pitchFamily="18" charset="0"/>
              </a:rPr>
              <a:t>	</a:t>
            </a:r>
            <a:r>
              <a:rPr lang="en-GB" sz="2000" dirty="0" smtClean="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Rational</a:t>
            </a:r>
          </a:p>
          <a:p>
            <a:pPr marL="457200" lvl="1" indent="0">
              <a:lnSpc>
                <a:spcPct val="150000"/>
              </a:lnSpc>
              <a:buNone/>
            </a:pPr>
            <a:r>
              <a:rPr lang="en-GB" sz="2400" dirty="0" smtClean="0">
                <a:latin typeface="Times New Roman" panose="02020603050405020304" pitchFamily="18" charset="0"/>
                <a:cs typeface="Times New Roman" panose="02020603050405020304" pitchFamily="18" charset="0"/>
              </a:rPr>
              <a:t>					</a:t>
            </a:r>
          </a:p>
          <a:p>
            <a:pPr marL="457200" lvl="1" indent="0">
              <a:lnSpc>
                <a:spcPct val="150000"/>
              </a:lnSpc>
              <a:buNone/>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a:t>
            </a:r>
            <a:r>
              <a:rPr lang="en-GB" sz="2000" dirty="0" smtClean="0">
                <a:latin typeface="Times New Roman" panose="02020603050405020304" pitchFamily="18" charset="0"/>
                <a:cs typeface="Times New Roman" panose="02020603050405020304" pitchFamily="18" charset="0"/>
              </a:rPr>
              <a:t> </a:t>
            </a:r>
          </a:p>
          <a:p>
            <a:pPr marL="457200" lvl="1" indent="0">
              <a:lnSpc>
                <a:spcPct val="150000"/>
              </a:lnSpc>
              <a:buNone/>
            </a:pPr>
            <a:r>
              <a:rPr lang="en-GB" sz="2000" dirty="0">
                <a:latin typeface="Times New Roman" panose="02020603050405020304" pitchFamily="18" charset="0"/>
                <a:cs typeface="Times New Roman" panose="02020603050405020304" pitchFamily="18" charset="0"/>
              </a:rPr>
              <a:t>	</a:t>
            </a:r>
            <a:r>
              <a:rPr lang="en-GB" sz="2000" dirty="0" smtClean="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Intuitive </a:t>
            </a:r>
          </a:p>
          <a:p>
            <a:pPr marL="457200" lvl="1" indent="0">
              <a:lnSpc>
                <a:spcPct val="150000"/>
              </a:lnSpc>
              <a:buNone/>
            </a:pPr>
            <a:endParaRPr lang="en-GB" sz="2400" dirty="0">
              <a:latin typeface="Times New Roman" panose="02020603050405020304" pitchFamily="18" charset="0"/>
              <a:cs typeface="Times New Roman" panose="02020603050405020304" pitchFamily="18" charset="0"/>
            </a:endParaRPr>
          </a:p>
          <a:p>
            <a:pPr marL="457200" lvl="1" indent="0">
              <a:lnSpc>
                <a:spcPct val="150000"/>
              </a:lnSpc>
              <a:buNone/>
            </a:pPr>
            <a:r>
              <a:rPr lang="en-GB" sz="2400" dirty="0" smtClean="0">
                <a:latin typeface="Times New Roman" panose="02020603050405020304" pitchFamily="18" charset="0"/>
                <a:cs typeface="Times New Roman" panose="02020603050405020304" pitchFamily="18" charset="0"/>
              </a:rPr>
              <a:t>							</a:t>
            </a:r>
          </a:p>
          <a:p>
            <a:pPr marL="457200" lvl="1" indent="0">
              <a:lnSpc>
                <a:spcPct val="150000"/>
              </a:lnSpc>
              <a:buNone/>
            </a:pPr>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bias</a:t>
            </a:r>
            <a:endParaRPr lang="en-GB" sz="2400" dirty="0">
              <a:latin typeface="Times New Roman" panose="02020603050405020304" pitchFamily="18" charset="0"/>
              <a:cs typeface="Times New Roman" panose="02020603050405020304" pitchFamily="18" charset="0"/>
            </a:endParaRPr>
          </a:p>
          <a:p>
            <a:pPr>
              <a:lnSpc>
                <a:spcPct val="150000"/>
              </a:lnSpc>
            </a:pP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pic>
        <p:nvPicPr>
          <p:cNvPr id="10" name="Picture 9" descr="Solitary animal - Wikipedia"/>
          <p:cNvPicPr>
            <a:picLocks noChangeAspect="1"/>
          </p:cNvPicPr>
          <p:nvPr/>
        </p:nvPicPr>
        <p:blipFill rotWithShape="1">
          <a:blip r:embed="rId4" cstate="print">
            <a:extLst>
              <a:ext uri="{28A0092B-C50C-407E-A947-70E740481C1C}">
                <a14:useLocalDpi xmlns:a14="http://schemas.microsoft.com/office/drawing/2010/main" val="0"/>
              </a:ext>
            </a:extLst>
          </a:blip>
          <a:srcRect l="19950" r="6900" b="20299"/>
          <a:stretch/>
        </p:blipFill>
        <p:spPr>
          <a:xfrm>
            <a:off x="4355976" y="3878553"/>
            <a:ext cx="2376265" cy="1726048"/>
          </a:xfrm>
          <a:prstGeom prst="ellipse">
            <a:avLst/>
          </a:prstGeom>
          <a:ln>
            <a:noFill/>
          </a:ln>
          <a:effectLst>
            <a:softEdge rad="112500"/>
          </a:effectLst>
        </p:spPr>
      </p:pic>
      <p:pic>
        <p:nvPicPr>
          <p:cNvPr id="12" name="Picture 11" descr="Isolated Thinking Freedom · Free photo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2223303"/>
            <a:ext cx="2298969" cy="1570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Slave to Your Business? Finding Freedom, Strategies 6 - 9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261" y="2556140"/>
            <a:ext cx="2088232" cy="2088232"/>
          </a:xfrm>
          <a:prstGeom prst="ellipse">
            <a:avLst/>
          </a:prstGeom>
          <a:ln>
            <a:noFill/>
          </a:ln>
          <a:effectLst>
            <a:softEdge rad="112500"/>
          </a:effectLst>
        </p:spPr>
      </p:pic>
      <p:sp>
        <p:nvSpPr>
          <p:cNvPr id="16" name="Right Arrow 15"/>
          <p:cNvSpPr/>
          <p:nvPr/>
        </p:nvSpPr>
        <p:spPr>
          <a:xfrm rot="1629332">
            <a:off x="3103327" y="3912692"/>
            <a:ext cx="1124867" cy="309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ent Arrow 16"/>
          <p:cNvSpPr/>
          <p:nvPr/>
        </p:nvSpPr>
        <p:spPr>
          <a:xfrm rot="16200000">
            <a:off x="3805784" y="2878805"/>
            <a:ext cx="668340" cy="5472609"/>
          </a:xfrm>
          <a:prstGeom prst="bentArrow">
            <a:avLst>
              <a:gd name="adj1" fmla="val 14080"/>
              <a:gd name="adj2" fmla="val 20632"/>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 name="Picture 17" descr="Fire White Background Images | AWB"/>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4398253"/>
            <a:ext cx="2292112" cy="852950"/>
          </a:xfrm>
          <a:prstGeom prst="rect">
            <a:avLst/>
          </a:prstGeom>
        </p:spPr>
      </p:pic>
      <p:sp>
        <p:nvSpPr>
          <p:cNvPr id="19" name="Right Arrow 18"/>
          <p:cNvSpPr/>
          <p:nvPr/>
        </p:nvSpPr>
        <p:spPr>
          <a:xfrm rot="5400000">
            <a:off x="6780291" y="4938473"/>
            <a:ext cx="1124867" cy="172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20903546">
            <a:off x="3151904" y="3180438"/>
            <a:ext cx="1124867" cy="309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lipart - Unbalanced Scale Silhouett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8563" y="4581128"/>
            <a:ext cx="817092" cy="948728"/>
          </a:xfrm>
          <a:prstGeom prst="rect">
            <a:avLst/>
          </a:prstGeom>
        </p:spPr>
      </p:pic>
    </p:spTree>
    <p:extLst>
      <p:ext uri="{BB962C8B-B14F-4D97-AF65-F5344CB8AC3E}">
        <p14:creationId xmlns:p14="http://schemas.microsoft.com/office/powerpoint/2010/main" val="2007038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OBJECTIVES</a:t>
            </a:r>
          </a:p>
        </p:txBody>
      </p:sp>
      <p:sp>
        <p:nvSpPr>
          <p:cNvPr id="3" name="Subtitle 2"/>
          <p:cNvSpPr>
            <a:spLocks noGrp="1"/>
          </p:cNvSpPr>
          <p:nvPr>
            <p:ph idx="1"/>
          </p:nvPr>
        </p:nvSpPr>
        <p:spPr>
          <a:xfrm>
            <a:off x="457200" y="1155442"/>
            <a:ext cx="8229600" cy="4970721"/>
          </a:xfrm>
        </p:spPr>
        <p:txBody>
          <a:bodyPr>
            <a:normAutofit/>
          </a:bodyPr>
          <a:lstStyle/>
          <a:p>
            <a:pPr>
              <a:lnSpc>
                <a:spcPct val="150000"/>
              </a:lnSpc>
            </a:pPr>
            <a:endParaRPr lang="en-TT" sz="2200" dirty="0">
              <a:latin typeface="Times New Roman" pitchFamily="18" charset="0"/>
              <a:cs typeface="Times New Roman" pitchFamily="18" charset="0"/>
            </a:endParaRPr>
          </a:p>
          <a:p>
            <a:pPr>
              <a:lnSpc>
                <a:spcPct val="150000"/>
              </a:lnSpc>
            </a:pPr>
            <a:r>
              <a:rPr lang="en-GB" sz="2200" dirty="0">
                <a:latin typeface="Times New Roman" panose="02020603050405020304" pitchFamily="18" charset="0"/>
                <a:cs typeface="Times New Roman" panose="02020603050405020304" pitchFamily="18" charset="0"/>
              </a:rPr>
              <a:t>A</a:t>
            </a:r>
            <a:r>
              <a:rPr lang="en-GB" sz="2200" dirty="0" smtClean="0">
                <a:latin typeface="Times New Roman" panose="02020603050405020304" pitchFamily="18" charset="0"/>
                <a:cs typeface="Times New Roman" panose="02020603050405020304" pitchFamily="18" charset="0"/>
              </a:rPr>
              <a:t>ppraised </a:t>
            </a:r>
            <a:r>
              <a:rPr lang="en-GB" sz="2200" dirty="0">
                <a:latin typeface="Times New Roman" panose="02020603050405020304" pitchFamily="18" charset="0"/>
                <a:cs typeface="Times New Roman" panose="02020603050405020304" pitchFamily="18" charset="0"/>
              </a:rPr>
              <a:t>the development of the decision-making </a:t>
            </a:r>
            <a:r>
              <a:rPr lang="en-GB" sz="2200" dirty="0" smtClean="0">
                <a:latin typeface="Times New Roman" panose="02020603050405020304" pitchFamily="18" charset="0"/>
                <a:cs typeface="Times New Roman" panose="02020603050405020304" pitchFamily="18" charset="0"/>
              </a:rPr>
              <a:t>environment.</a:t>
            </a:r>
          </a:p>
          <a:p>
            <a:pPr>
              <a:lnSpc>
                <a:spcPct val="150000"/>
              </a:lnSpc>
            </a:pPr>
            <a:r>
              <a:rPr lang="en-GB" sz="2200" dirty="0" smtClean="0">
                <a:latin typeface="Times New Roman" panose="02020603050405020304" pitchFamily="18" charset="0"/>
                <a:cs typeface="Times New Roman" panose="02020603050405020304" pitchFamily="18" charset="0"/>
              </a:rPr>
              <a:t>Identify </a:t>
            </a:r>
            <a:r>
              <a:rPr lang="en-GB" sz="2200" dirty="0">
                <a:latin typeface="Times New Roman" panose="02020603050405020304" pitchFamily="18" charset="0"/>
                <a:cs typeface="Times New Roman" panose="02020603050405020304" pitchFamily="18" charset="0"/>
              </a:rPr>
              <a:t>the </a:t>
            </a:r>
            <a:r>
              <a:rPr lang="en-GB" sz="2200" dirty="0" smtClean="0">
                <a:latin typeface="Times New Roman" panose="02020603050405020304" pitchFamily="18" charset="0"/>
                <a:cs typeface="Times New Roman" panose="02020603050405020304" pitchFamily="18" charset="0"/>
              </a:rPr>
              <a:t>path </a:t>
            </a:r>
            <a:r>
              <a:rPr lang="en-GB" sz="2200" dirty="0">
                <a:latin typeface="Times New Roman" panose="02020603050405020304" pitchFamily="18" charset="0"/>
                <a:cs typeface="Times New Roman" panose="02020603050405020304" pitchFamily="18" charset="0"/>
              </a:rPr>
              <a:t>of </a:t>
            </a:r>
            <a:r>
              <a:rPr lang="en-GB" sz="2200" dirty="0" smtClean="0">
                <a:latin typeface="Times New Roman" panose="02020603050405020304" pitchFamily="18" charset="0"/>
                <a:cs typeface="Times New Roman" panose="02020603050405020304" pitchFamily="18" charset="0"/>
              </a:rPr>
              <a:t>bias</a:t>
            </a:r>
            <a:r>
              <a:rPr lang="en-TT" sz="2200" dirty="0" smtClean="0">
                <a:latin typeface="Times New Roman" pitchFamily="18" charset="0"/>
                <a:cs typeface="Times New Roman" pitchFamily="18" charset="0"/>
              </a:rPr>
              <a:t>.</a:t>
            </a:r>
            <a:endParaRPr lang="en-TT" sz="2200" dirty="0">
              <a:latin typeface="Times New Roman" pitchFamily="18" charset="0"/>
              <a:cs typeface="Times New Roman" pitchFamily="18" charset="0"/>
            </a:endParaRPr>
          </a:p>
          <a:p>
            <a:pPr>
              <a:lnSpc>
                <a:spcPct val="150000"/>
              </a:lnSpc>
            </a:pPr>
            <a:r>
              <a:rPr lang="en-GB" sz="2200" dirty="0" smtClean="0">
                <a:latin typeface="Times New Roman" panose="02020603050405020304" pitchFamily="18" charset="0"/>
                <a:cs typeface="Times New Roman" panose="02020603050405020304" pitchFamily="18" charset="0"/>
              </a:rPr>
              <a:t>Acknowledge the effect </a:t>
            </a:r>
            <a:r>
              <a:rPr lang="en-GB" sz="2200" dirty="0">
                <a:latin typeface="Times New Roman" panose="02020603050405020304" pitchFamily="18" charset="0"/>
                <a:cs typeface="Times New Roman" panose="02020603050405020304" pitchFamily="18" charset="0"/>
              </a:rPr>
              <a:t>of bias on the variables used in models</a:t>
            </a:r>
            <a:r>
              <a:rPr lang="en-TT" sz="2200" dirty="0" smtClean="0">
                <a:latin typeface="Times New Roman" pitchFamily="18" charset="0"/>
                <a:cs typeface="Times New Roman" pitchFamily="18" charset="0"/>
              </a:rPr>
              <a:t>.</a:t>
            </a:r>
          </a:p>
          <a:p>
            <a:pPr>
              <a:lnSpc>
                <a:spcPct val="150000"/>
              </a:lnSpc>
            </a:pPr>
            <a:r>
              <a:rPr lang="en-TT" sz="2200" dirty="0" smtClean="0">
                <a:latin typeface="Times New Roman" pitchFamily="18" charset="0"/>
                <a:cs typeface="Times New Roman" pitchFamily="18" charset="0"/>
              </a:rPr>
              <a:t>Share some concepts that can assist in the avoidance of bias.</a:t>
            </a:r>
          </a:p>
          <a:p>
            <a:pPr>
              <a:lnSpc>
                <a:spcPct val="150000"/>
              </a:lnSpc>
            </a:pPr>
            <a:r>
              <a:rPr lang="en-TT" sz="2200" dirty="0" smtClean="0">
                <a:latin typeface="Times New Roman" pitchFamily="18" charset="0"/>
                <a:cs typeface="Times New Roman" pitchFamily="18" charset="0"/>
              </a:rPr>
              <a:t>Receive feedback.</a:t>
            </a:r>
            <a:endParaRPr lang="en-TT" sz="2200" dirty="0">
              <a:latin typeface="Times New Roman" pitchFamily="18" charset="0"/>
              <a:cs typeface="Times New Roman" pitchFamily="18" charset="0"/>
            </a:endParaRPr>
          </a:p>
          <a:p>
            <a:pPr marL="0" indent="0">
              <a:lnSpc>
                <a:spcPct val="150000"/>
              </a:lnSpc>
              <a:buNone/>
            </a:pPr>
            <a:endParaRPr lang="en-TT" sz="2200" dirty="0" smtClean="0">
              <a:latin typeface="Times New Roman" pitchFamily="18" charset="0"/>
              <a:cs typeface="Times New Roman" pitchFamily="18" charset="0"/>
            </a:endParaRPr>
          </a:p>
          <a:p>
            <a:pPr>
              <a:lnSpc>
                <a:spcPct val="150000"/>
              </a:lnSpc>
            </a:pPr>
            <a:endParaRPr lang="en-TT" sz="2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82251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METHODOLOGY</a:t>
            </a:r>
          </a:p>
        </p:txBody>
      </p:sp>
      <p:sp>
        <p:nvSpPr>
          <p:cNvPr id="3" name="Subtitle 2"/>
          <p:cNvSpPr>
            <a:spLocks noGrp="1"/>
          </p:cNvSpPr>
          <p:nvPr>
            <p:ph idx="1"/>
          </p:nvPr>
        </p:nvSpPr>
        <p:spPr>
          <a:xfrm>
            <a:off x="457200" y="1155442"/>
            <a:ext cx="8229600" cy="4970721"/>
          </a:xfrm>
        </p:spPr>
        <p:txBody>
          <a:bodyPr>
            <a:normAutofit/>
          </a:bodyPr>
          <a:lstStyle/>
          <a:p>
            <a:pPr>
              <a:lnSpc>
                <a:spcPct val="150000"/>
              </a:lnSpc>
            </a:pPr>
            <a:endParaRPr lang="en-GB" sz="2200" dirty="0" smtClean="0">
              <a:latin typeface="Times New Roman" panose="02020603050405020304" pitchFamily="18" charset="0"/>
              <a:cs typeface="Times New Roman" panose="02020603050405020304" pitchFamily="18" charset="0"/>
            </a:endParaRPr>
          </a:p>
          <a:p>
            <a:pPr>
              <a:lnSpc>
                <a:spcPct val="150000"/>
              </a:lnSpc>
            </a:pPr>
            <a:r>
              <a:rPr lang="en-GB" sz="2200" dirty="0" smtClean="0">
                <a:latin typeface="Times New Roman" panose="02020603050405020304" pitchFamily="18" charset="0"/>
                <a:cs typeface="Times New Roman" panose="02020603050405020304" pitchFamily="18" charset="0"/>
              </a:rPr>
              <a:t>This </a:t>
            </a:r>
            <a:r>
              <a:rPr lang="en-GB" sz="2200" dirty="0">
                <a:latin typeface="Times New Roman" panose="02020603050405020304" pitchFamily="18" charset="0"/>
                <a:cs typeface="Times New Roman" panose="02020603050405020304" pitchFamily="18" charset="0"/>
              </a:rPr>
              <a:t>presentation </a:t>
            </a:r>
            <a:r>
              <a:rPr lang="en-GB" sz="2200" dirty="0" smtClean="0">
                <a:latin typeface="Times New Roman" panose="02020603050405020304" pitchFamily="18" charset="0"/>
                <a:cs typeface="Times New Roman" panose="02020603050405020304" pitchFamily="18" charset="0"/>
              </a:rPr>
              <a:t>embodies </a:t>
            </a:r>
            <a:r>
              <a:rPr lang="en-GB" sz="2200" dirty="0">
                <a:latin typeface="Times New Roman" panose="02020603050405020304" pitchFamily="18" charset="0"/>
                <a:cs typeface="Times New Roman" panose="02020603050405020304" pitchFamily="18" charset="0"/>
              </a:rPr>
              <a:t>the findings at the early stage of </a:t>
            </a:r>
            <a:r>
              <a:rPr lang="en-GB" sz="2200" dirty="0" smtClean="0">
                <a:latin typeface="Times New Roman" panose="02020603050405020304" pitchFamily="18" charset="0"/>
                <a:cs typeface="Times New Roman" panose="02020603050405020304" pitchFamily="18" charset="0"/>
              </a:rPr>
              <a:t>a research to model the </a:t>
            </a:r>
            <a:r>
              <a:rPr lang="en-GB" sz="2200" dirty="0">
                <a:latin typeface="Times New Roman" panose="02020603050405020304" pitchFamily="18" charset="0"/>
                <a:cs typeface="Times New Roman" panose="02020603050405020304" pitchFamily="18" charset="0"/>
              </a:rPr>
              <a:t>manufacture of musical instruments.</a:t>
            </a:r>
          </a:p>
          <a:p>
            <a:pPr>
              <a:lnSpc>
                <a:spcPct val="150000"/>
              </a:lnSpc>
            </a:pPr>
            <a:r>
              <a:rPr lang="en-GB" sz="2200" dirty="0">
                <a:latin typeface="Times New Roman" panose="02020603050405020304" pitchFamily="18" charset="0"/>
                <a:cs typeface="Times New Roman" panose="02020603050405020304" pitchFamily="18" charset="0"/>
              </a:rPr>
              <a:t>D</a:t>
            </a:r>
            <a:r>
              <a:rPr lang="en-GB" sz="2200" dirty="0" smtClean="0">
                <a:latin typeface="Times New Roman" panose="02020603050405020304" pitchFamily="18" charset="0"/>
                <a:cs typeface="Times New Roman" panose="02020603050405020304" pitchFamily="18" charset="0"/>
              </a:rPr>
              <a:t>esk </a:t>
            </a:r>
            <a:r>
              <a:rPr lang="en-GB" sz="2200" dirty="0">
                <a:latin typeface="Times New Roman" panose="02020603050405020304" pitchFamily="18" charset="0"/>
                <a:cs typeface="Times New Roman" panose="02020603050405020304" pitchFamily="18" charset="0"/>
              </a:rPr>
              <a:t>study approach.</a:t>
            </a:r>
          </a:p>
          <a:p>
            <a:pPr>
              <a:lnSpc>
                <a:spcPct val="150000"/>
              </a:lnSpc>
            </a:pPr>
            <a:r>
              <a:rPr lang="en-GB" sz="2200" dirty="0">
                <a:latin typeface="Times New Roman" panose="02020603050405020304" pitchFamily="18" charset="0"/>
                <a:cs typeface="Times New Roman" panose="02020603050405020304" pitchFamily="18" charset="0"/>
              </a:rPr>
              <a:t>A collection of qualitative research </a:t>
            </a:r>
            <a:r>
              <a:rPr lang="en-GB" sz="2200" dirty="0" smtClean="0">
                <a:latin typeface="Times New Roman" panose="02020603050405020304" pitchFamily="18" charset="0"/>
                <a:cs typeface="Times New Roman" panose="02020603050405020304" pitchFamily="18" charset="0"/>
              </a:rPr>
              <a:t>documents on:</a:t>
            </a:r>
            <a:endParaRPr lang="en-GB" sz="2200" dirty="0">
              <a:latin typeface="Times New Roman" panose="02020603050405020304" pitchFamily="18" charset="0"/>
              <a:cs typeface="Times New Roman" panose="02020603050405020304" pitchFamily="18" charset="0"/>
            </a:endParaRPr>
          </a:p>
          <a:p>
            <a:pPr lvl="1">
              <a:lnSpc>
                <a:spcPct val="150000"/>
              </a:lnSpc>
            </a:pPr>
            <a:r>
              <a:rPr lang="en-GB" sz="2200" dirty="0" smtClean="0">
                <a:latin typeface="Times New Roman" panose="02020603050405020304" pitchFamily="18" charset="0"/>
                <a:cs typeface="Times New Roman" panose="02020603050405020304" pitchFamily="18" charset="0"/>
              </a:rPr>
              <a:t>Decision-Making Models.</a:t>
            </a:r>
            <a:endParaRPr lang="en-GB" sz="2200" dirty="0">
              <a:latin typeface="Times New Roman" panose="02020603050405020304" pitchFamily="18" charset="0"/>
              <a:cs typeface="Times New Roman" panose="02020603050405020304" pitchFamily="18" charset="0"/>
            </a:endParaRPr>
          </a:p>
          <a:p>
            <a:pPr lvl="1">
              <a:lnSpc>
                <a:spcPct val="150000"/>
              </a:lnSpc>
            </a:pPr>
            <a:r>
              <a:rPr lang="en-GB" sz="2200" dirty="0" smtClean="0">
                <a:latin typeface="Times New Roman" panose="02020603050405020304" pitchFamily="18" charset="0"/>
                <a:cs typeface="Times New Roman" panose="02020603050405020304" pitchFamily="18" charset="0"/>
              </a:rPr>
              <a:t>Model variables. </a:t>
            </a:r>
            <a:endParaRPr lang="en-GB" sz="2200" dirty="0">
              <a:latin typeface="Times New Roman" panose="02020603050405020304" pitchFamily="18" charset="0"/>
              <a:cs typeface="Times New Roman" panose="02020603050405020304" pitchFamily="18" charset="0"/>
            </a:endParaRPr>
          </a:p>
          <a:p>
            <a:pPr lvl="1">
              <a:lnSpc>
                <a:spcPct val="150000"/>
              </a:lnSpc>
            </a:pPr>
            <a:r>
              <a:rPr lang="en-GB" sz="2200" dirty="0" smtClean="0">
                <a:latin typeface="Times New Roman" panose="02020603050405020304" pitchFamily="18" charset="0"/>
                <a:cs typeface="Times New Roman" panose="02020603050405020304" pitchFamily="18" charset="0"/>
              </a:rPr>
              <a:t>Bias.</a:t>
            </a:r>
            <a:endParaRPr lang="en-GB" sz="2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114765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DECISION-MAKING</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4970721"/>
          </a:xfrm>
        </p:spPr>
        <p:txBody>
          <a:bodyPr>
            <a:normAutofit/>
          </a:bodyPr>
          <a:lstStyle/>
          <a:p>
            <a:pPr>
              <a:lnSpc>
                <a:spcPct val="150000"/>
              </a:lnSpc>
            </a:pPr>
            <a:endParaRPr lang="en-US" sz="2200" dirty="0" smtClean="0">
              <a:latin typeface="Times New Roman" panose="02020603050405020304" pitchFamily="18" charset="0"/>
              <a:cs typeface="Times New Roman" panose="02020603050405020304" pitchFamily="18" charset="0"/>
            </a:endParaRPr>
          </a:p>
          <a:p>
            <a:pPr>
              <a:lnSpc>
                <a:spcPct val="150000"/>
              </a:lnSpc>
            </a:pPr>
            <a:r>
              <a:rPr lang="en-US" sz="2200" dirty="0" smtClean="0">
                <a:latin typeface="Times New Roman" panose="02020603050405020304" pitchFamily="18" charset="0"/>
                <a:cs typeface="Times New Roman" panose="02020603050405020304" pitchFamily="18" charset="0"/>
              </a:rPr>
              <a:t>Decision-making </a:t>
            </a:r>
            <a:r>
              <a:rPr lang="en-US" sz="2200" dirty="0">
                <a:latin typeface="Times New Roman" panose="02020603050405020304" pitchFamily="18" charset="0"/>
                <a:cs typeface="Times New Roman" panose="02020603050405020304" pitchFamily="18" charset="0"/>
              </a:rPr>
              <a:t>models begin when an actor (an individual or team) desire change of an existing state after discovering a </a:t>
            </a:r>
            <a:r>
              <a:rPr lang="en-US" sz="2200" dirty="0" smtClean="0">
                <a:latin typeface="Times New Roman" panose="02020603050405020304" pitchFamily="18" charset="0"/>
                <a:cs typeface="Times New Roman" panose="02020603050405020304" pitchFamily="18" charset="0"/>
              </a:rPr>
              <a:t>problem.</a:t>
            </a:r>
            <a:endParaRPr lang="en-TT" sz="2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pic>
        <p:nvPicPr>
          <p:cNvPr id="6" name="Picture 5" descr="expressions - &quot;Houston, we may have a problem her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392" y="2923717"/>
            <a:ext cx="4003057" cy="3202446"/>
          </a:xfrm>
          <a:prstGeom prst="rect">
            <a:avLst/>
          </a:prstGeom>
        </p:spPr>
      </p:pic>
      <p:pic>
        <p:nvPicPr>
          <p:cNvPr id="8" name="Picture 7" descr="Apollo 13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8140418" y="-3455922"/>
            <a:ext cx="57475" cy="45719"/>
          </a:xfrm>
          <a:prstGeom prst="rect">
            <a:avLst/>
          </a:prstGeom>
        </p:spPr>
      </p:pic>
      <p:pic>
        <p:nvPicPr>
          <p:cNvPr id="9" name="Picture 8" descr="desarrollo personal | Espacio para seguir creciend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509509" y="2923717"/>
            <a:ext cx="4159019" cy="3202446"/>
          </a:xfrm>
          <a:prstGeom prst="rect">
            <a:avLst/>
          </a:prstGeom>
        </p:spPr>
      </p:pic>
    </p:spTree>
    <p:extLst>
      <p:ext uri="{BB962C8B-B14F-4D97-AF65-F5344CB8AC3E}">
        <p14:creationId xmlns:p14="http://schemas.microsoft.com/office/powerpoint/2010/main" val="3484463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STEPS IN DECISION-MAKING</a:t>
            </a:r>
            <a:endParaRPr lang="en-TT" sz="28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pic>
        <p:nvPicPr>
          <p:cNvPr id="2" name="Picture 1"/>
          <p:cNvPicPr>
            <a:picLocks noChangeAspect="1"/>
          </p:cNvPicPr>
          <p:nvPr/>
        </p:nvPicPr>
        <p:blipFill>
          <a:blip r:embed="rId4"/>
          <a:stretch>
            <a:fillRect/>
          </a:stretch>
        </p:blipFill>
        <p:spPr>
          <a:xfrm>
            <a:off x="467544" y="1385629"/>
            <a:ext cx="9085748" cy="4740533"/>
          </a:xfrm>
          <a:prstGeom prst="rect">
            <a:avLst/>
          </a:prstGeom>
        </p:spPr>
      </p:pic>
      <p:sp>
        <p:nvSpPr>
          <p:cNvPr id="3" name="Rectangle 2"/>
          <p:cNvSpPr/>
          <p:nvPr/>
        </p:nvSpPr>
        <p:spPr>
          <a:xfrm>
            <a:off x="1207072" y="5783632"/>
            <a:ext cx="7253359" cy="421654"/>
          </a:xfrm>
          <a:prstGeom prst="rect">
            <a:avLst/>
          </a:prstGeom>
        </p:spPr>
        <p:txBody>
          <a:bodyPr wrap="square">
            <a:spAutoFit/>
          </a:bodyPr>
          <a:lstStyle/>
          <a:p>
            <a:pPr algn="ctr">
              <a:lnSpc>
                <a:spcPct val="107000"/>
              </a:lnSpc>
              <a:spcAft>
                <a:spcPts val="800"/>
              </a:spcAft>
            </a:pP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Figure </a:t>
            </a:r>
            <a:r>
              <a:rPr lang="en-US" sz="2000" b="1" dirty="0">
                <a:latin typeface="Times New Roman" panose="02020603050405020304" pitchFamily="18" charset="0"/>
                <a:ea typeface="Calibri" panose="020F0502020204030204" pitchFamily="34" charset="0"/>
                <a:cs typeface="Times New Roman" panose="02020603050405020304" pitchFamily="18" charset="0"/>
              </a:rPr>
              <a:t>General procedure for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decision-making</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7784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MODELS</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4970721"/>
          </a:xfrm>
        </p:spPr>
        <p:txBody>
          <a:bodyPr>
            <a:noAutofit/>
          </a:bodyPr>
          <a:lstStyle/>
          <a:p>
            <a:pPr>
              <a:lnSpc>
                <a:spcPct val="150000"/>
              </a:lnSpc>
            </a:pPr>
            <a:r>
              <a:rPr lang="en-US" sz="2200" dirty="0">
                <a:latin typeface="Times New Roman" panose="02020603050405020304" pitchFamily="18" charset="0"/>
                <a:cs typeface="Times New Roman" panose="02020603050405020304" pitchFamily="18" charset="0"/>
              </a:rPr>
              <a:t>M</a:t>
            </a:r>
            <a:r>
              <a:rPr lang="en-US" sz="2200" dirty="0" smtClean="0">
                <a:latin typeface="Times New Roman" panose="02020603050405020304" pitchFamily="18" charset="0"/>
                <a:cs typeface="Times New Roman" panose="02020603050405020304" pitchFamily="18" charset="0"/>
              </a:rPr>
              <a:t>odels diligently </a:t>
            </a:r>
            <a:r>
              <a:rPr lang="en-US" sz="2200" dirty="0">
                <a:latin typeface="Times New Roman" panose="02020603050405020304" pitchFamily="18" charset="0"/>
                <a:cs typeface="Times New Roman" panose="02020603050405020304" pitchFamily="18" charset="0"/>
              </a:rPr>
              <a:t>simulate an environment to determine a most accepted and plausible </a:t>
            </a:r>
            <a:r>
              <a:rPr lang="en-US" sz="2200" dirty="0" smtClean="0">
                <a:latin typeface="Times New Roman" panose="02020603050405020304" pitchFamily="18" charset="0"/>
                <a:cs typeface="Times New Roman" panose="02020603050405020304" pitchFamily="18" charset="0"/>
              </a:rPr>
              <a:t>response.</a:t>
            </a:r>
          </a:p>
          <a:p>
            <a:pPr>
              <a:lnSpc>
                <a:spcPct val="150000"/>
              </a:lnSpc>
            </a:pPr>
            <a:r>
              <a:rPr lang="en-US" sz="2200" dirty="0" smtClean="0">
                <a:latin typeface="Times New Roman" panose="02020603050405020304" pitchFamily="18" charset="0"/>
                <a:cs typeface="Times New Roman" panose="02020603050405020304" pitchFamily="18" charset="0"/>
              </a:rPr>
              <a:t>A </a:t>
            </a:r>
            <a:r>
              <a:rPr lang="en-US" sz="2200" dirty="0">
                <a:latin typeface="Times New Roman" panose="02020603050405020304" pitchFamily="18" charset="0"/>
                <a:cs typeface="Times New Roman" panose="02020603050405020304" pitchFamily="18" charset="0"/>
              </a:rPr>
              <a:t>model can be considered a mathematical expression closely </a:t>
            </a:r>
            <a:r>
              <a:rPr lang="en-US" sz="2200" dirty="0" smtClean="0">
                <a:latin typeface="Times New Roman" panose="02020603050405020304" pitchFamily="18" charset="0"/>
                <a:cs typeface="Times New Roman" panose="02020603050405020304" pitchFamily="18" charset="0"/>
              </a:rPr>
              <a:t>emulating </a:t>
            </a:r>
            <a:endParaRPr lang="en-US" sz="2200" dirty="0">
              <a:latin typeface="Times New Roman" panose="02020603050405020304" pitchFamily="18" charset="0"/>
              <a:cs typeface="Times New Roman" panose="02020603050405020304" pitchFamily="18" charset="0"/>
            </a:endParaRPr>
          </a:p>
          <a:p>
            <a:pPr lvl="1">
              <a:lnSpc>
                <a:spcPct val="150000"/>
              </a:lnSpc>
            </a:pPr>
            <a:r>
              <a:rPr lang="en-US" sz="2200" dirty="0" smtClean="0">
                <a:latin typeface="Times New Roman" panose="02020603050405020304" pitchFamily="18" charset="0"/>
                <a:cs typeface="Times New Roman" panose="02020603050405020304" pitchFamily="18" charset="0"/>
              </a:rPr>
              <a:t>Physical </a:t>
            </a:r>
            <a:r>
              <a:rPr lang="en-US" sz="2200" dirty="0">
                <a:latin typeface="Times New Roman" panose="02020603050405020304" pitchFamily="18" charset="0"/>
                <a:cs typeface="Times New Roman" panose="02020603050405020304" pitchFamily="18" charset="0"/>
              </a:rPr>
              <a:t>system or process composed of variables or decision </a:t>
            </a:r>
            <a:r>
              <a:rPr lang="en-US" sz="2200" dirty="0" smtClean="0">
                <a:latin typeface="Times New Roman" panose="02020603050405020304" pitchFamily="18" charset="0"/>
                <a:cs typeface="Times New Roman" panose="02020603050405020304" pitchFamily="18" charset="0"/>
              </a:rPr>
              <a:t>parameters.</a:t>
            </a:r>
          </a:p>
          <a:p>
            <a:pPr lvl="1">
              <a:lnSpc>
                <a:spcPct val="150000"/>
              </a:lnSpc>
            </a:pPr>
            <a:r>
              <a:rPr lang="en-US" sz="2200" dirty="0" smtClean="0">
                <a:latin typeface="Times New Roman" panose="02020603050405020304" pitchFamily="18" charset="0"/>
                <a:cs typeface="Times New Roman" panose="02020603050405020304" pitchFamily="18" charset="0"/>
              </a:rPr>
              <a:t>Constants </a:t>
            </a:r>
            <a:r>
              <a:rPr lang="en-US" sz="2200" dirty="0">
                <a:latin typeface="Times New Roman" panose="02020603050405020304" pitchFamily="18" charset="0"/>
                <a:cs typeface="Times New Roman" panose="02020603050405020304" pitchFamily="18" charset="0"/>
              </a:rPr>
              <a:t>and adjustment </a:t>
            </a:r>
            <a:r>
              <a:rPr lang="en-US" sz="2200" dirty="0" smtClean="0">
                <a:latin typeface="Times New Roman" panose="02020603050405020304" pitchFamily="18" charset="0"/>
                <a:cs typeface="Times New Roman" panose="02020603050405020304" pitchFamily="18" charset="0"/>
              </a:rPr>
              <a:t>parameters.</a:t>
            </a:r>
          </a:p>
          <a:p>
            <a:pPr lvl="1">
              <a:lnSpc>
                <a:spcPct val="150000"/>
              </a:lnSpc>
            </a:pPr>
            <a:r>
              <a:rPr lang="en-US" sz="2200" dirty="0" smtClean="0">
                <a:latin typeface="Times New Roman" panose="02020603050405020304" pitchFamily="18" charset="0"/>
                <a:cs typeface="Times New Roman" panose="02020603050405020304" pitchFamily="18" charset="0"/>
              </a:rPr>
              <a:t>Input </a:t>
            </a:r>
            <a:r>
              <a:rPr lang="en-US" sz="2200" dirty="0">
                <a:latin typeface="Times New Roman" panose="02020603050405020304" pitchFamily="18" charset="0"/>
                <a:cs typeface="Times New Roman" panose="02020603050405020304" pitchFamily="18" charset="0"/>
              </a:rPr>
              <a:t>parameters, </a:t>
            </a:r>
            <a:r>
              <a:rPr lang="en-US" sz="2200" dirty="0" smtClean="0">
                <a:latin typeface="Times New Roman" panose="02020603050405020304" pitchFamily="18" charset="0"/>
                <a:cs typeface="Times New Roman" panose="02020603050405020304" pitchFamily="18" charset="0"/>
              </a:rPr>
              <a:t>data.</a:t>
            </a:r>
          </a:p>
          <a:p>
            <a:pPr lvl="1">
              <a:lnSpc>
                <a:spcPct val="150000"/>
              </a:lnSpc>
            </a:pPr>
            <a:r>
              <a:rPr lang="en-US" sz="2200" dirty="0" smtClean="0">
                <a:latin typeface="Times New Roman" panose="02020603050405020304" pitchFamily="18" charset="0"/>
                <a:cs typeface="Times New Roman" panose="02020603050405020304" pitchFamily="18" charset="0"/>
              </a:rPr>
              <a:t>Phase/output parameters, </a:t>
            </a:r>
            <a:r>
              <a:rPr lang="en-US" sz="2200" dirty="0">
                <a:latin typeface="Times New Roman" panose="02020603050405020304" pitchFamily="18" charset="0"/>
                <a:cs typeface="Times New Roman" panose="02020603050405020304" pitchFamily="18" charset="0"/>
              </a:rPr>
              <a:t>noise and random </a:t>
            </a:r>
            <a:r>
              <a:rPr lang="en-US" sz="2200" dirty="0" smtClean="0">
                <a:latin typeface="Times New Roman" panose="02020603050405020304" pitchFamily="18" charset="0"/>
                <a:cs typeface="Times New Roman" panose="02020603050405020304" pitchFamily="18" charset="0"/>
              </a:rPr>
              <a:t>parameters.</a:t>
            </a:r>
            <a:endParaRPr lang="en-GB" sz="2200" dirty="0" smtClean="0">
              <a:latin typeface="Times New Roman" panose="02020603050405020304" pitchFamily="18" charset="0"/>
              <a:cs typeface="Times New Roman" panose="02020603050405020304" pitchFamily="18" charset="0"/>
            </a:endParaRPr>
          </a:p>
          <a:p>
            <a:pPr marL="0" indent="0">
              <a:lnSpc>
                <a:spcPct val="150000"/>
              </a:lnSpc>
              <a:buNone/>
            </a:pPr>
            <a:endParaRPr lang="en-TT" sz="2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242165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MODELS</a:t>
            </a:r>
            <a:endParaRPr lang="en-TT" sz="28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Subtitle 2"/>
              <p:cNvSpPr>
                <a:spLocks noGrp="1"/>
              </p:cNvSpPr>
              <p:nvPr>
                <p:ph idx="1"/>
              </p:nvPr>
            </p:nvSpPr>
            <p:spPr>
              <a:xfrm>
                <a:off x="457200" y="1155442"/>
                <a:ext cx="8229600" cy="4970721"/>
              </a:xfrm>
            </p:spPr>
            <p:txBody>
              <a:bodyPr>
                <a:noAutofit/>
              </a:bodyPr>
              <a:lstStyle/>
              <a:p>
                <a:pPr>
                  <a:lnSpc>
                    <a:spcPct val="150000"/>
                  </a:lnSpc>
                </a:pPr>
                <a14:m>
                  <m:oMath xmlns:m="http://schemas.openxmlformats.org/officeDocument/2006/math">
                    <m:r>
                      <m:rPr>
                        <m:sty m:val="p"/>
                      </m:rPr>
                      <a:rPr lang="en-US" sz="2200">
                        <a:latin typeface="Cambria Math" panose="02040503050406030204" pitchFamily="18" charset="0"/>
                      </a:rPr>
                      <m:t>Dependent</m:t>
                    </m:r>
                    <m:r>
                      <a:rPr lang="en-US" sz="2200">
                        <a:latin typeface="Cambria Math" panose="02040503050406030204" pitchFamily="18" charset="0"/>
                      </a:rPr>
                      <m:t> </m:t>
                    </m:r>
                    <m:r>
                      <m:rPr>
                        <m:sty m:val="p"/>
                      </m:rPr>
                      <a:rPr lang="en-US" sz="2200">
                        <a:latin typeface="Cambria Math" panose="02040503050406030204" pitchFamily="18" charset="0"/>
                      </a:rPr>
                      <m:t>Variable</m:t>
                    </m:r>
                    <m:r>
                      <a:rPr lang="en-US" sz="2200">
                        <a:latin typeface="Cambria Math" panose="02040503050406030204" pitchFamily="18" charset="0"/>
                      </a:rPr>
                      <m:t> =</m:t>
                    </m:r>
                    <m:r>
                      <a:rPr lang="en-US" sz="2200" i="1">
                        <a:latin typeface="Cambria Math" panose="02040503050406030204" pitchFamily="18" charset="0"/>
                      </a:rPr>
                      <m:t>𝑓</m:t>
                    </m:r>
                    <m:d>
                      <m:dPr>
                        <m:ctrlPr>
                          <a:rPr lang="en-US" sz="2200" i="1">
                            <a:latin typeface="Cambria Math" panose="02040503050406030204" pitchFamily="18" charset="0"/>
                          </a:rPr>
                        </m:ctrlPr>
                      </m:dPr>
                      <m:e>
                        <m:r>
                          <m:rPr>
                            <m:sty m:val="p"/>
                          </m:rPr>
                          <a:rPr lang="en-US" sz="2200">
                            <a:latin typeface="Cambria Math" panose="02040503050406030204" pitchFamily="18" charset="0"/>
                          </a:rPr>
                          <m:t>Independent</m:t>
                        </m:r>
                        <m:r>
                          <a:rPr lang="en-US" sz="2200">
                            <a:latin typeface="Cambria Math" panose="02040503050406030204" pitchFamily="18" charset="0"/>
                          </a:rPr>
                          <m:t> </m:t>
                        </m:r>
                        <m:r>
                          <m:rPr>
                            <m:sty m:val="p"/>
                          </m:rPr>
                          <a:rPr lang="en-US" sz="2200">
                            <a:latin typeface="Cambria Math" panose="02040503050406030204" pitchFamily="18" charset="0"/>
                          </a:rPr>
                          <m:t>Variables</m:t>
                        </m:r>
                        <m:r>
                          <a:rPr lang="en-US" sz="2200">
                            <a:latin typeface="Cambria Math" panose="02040503050406030204" pitchFamily="18" charset="0"/>
                          </a:rPr>
                          <m:t>, </m:t>
                        </m:r>
                        <m:r>
                          <m:rPr>
                            <m:sty m:val="p"/>
                          </m:rPr>
                          <a:rPr lang="en-US" sz="2200">
                            <a:latin typeface="Cambria Math" panose="02040503050406030204" pitchFamily="18" charset="0"/>
                          </a:rPr>
                          <m:t>Parameters</m:t>
                        </m:r>
                        <m:r>
                          <a:rPr lang="en-US" sz="2200">
                            <a:latin typeface="Cambria Math" panose="02040503050406030204" pitchFamily="18" charset="0"/>
                          </a:rPr>
                          <m:t>, </m:t>
                        </m:r>
                        <m:r>
                          <m:rPr>
                            <m:sty m:val="p"/>
                          </m:rPr>
                          <a:rPr lang="en-US" sz="2200">
                            <a:latin typeface="Cambria Math" panose="02040503050406030204" pitchFamily="18" charset="0"/>
                          </a:rPr>
                          <m:t>Forcing</m:t>
                        </m:r>
                        <m:r>
                          <a:rPr lang="en-US" sz="2200">
                            <a:latin typeface="Cambria Math" panose="02040503050406030204" pitchFamily="18" charset="0"/>
                          </a:rPr>
                          <m:t> </m:t>
                        </m:r>
                        <m:r>
                          <m:rPr>
                            <m:sty m:val="p"/>
                          </m:rPr>
                          <a:rPr lang="en-US" sz="2200">
                            <a:latin typeface="Cambria Math" panose="02040503050406030204" pitchFamily="18" charset="0"/>
                          </a:rPr>
                          <m:t>Functions</m:t>
                        </m:r>
                      </m:e>
                    </m:d>
                  </m:oMath>
                </a14:m>
                <a:endParaRPr lang="en-US" sz="2200" dirty="0" smtClean="0">
                  <a:latin typeface="Times New Roman" panose="02020603050405020304" pitchFamily="18" charset="0"/>
                  <a:cs typeface="Times New Roman" panose="02020603050405020304" pitchFamily="18" charset="0"/>
                </a:endParaRPr>
              </a:p>
              <a:p>
                <a:pPr lvl="1">
                  <a:lnSpc>
                    <a:spcPct val="150000"/>
                  </a:lnSpc>
                </a:pPr>
                <a:r>
                  <a:rPr lang="en-US" sz="2200" dirty="0" smtClean="0">
                    <a:latin typeface="Times New Roman" panose="02020603050405020304" pitchFamily="18" charset="0"/>
                    <a:cs typeface="Times New Roman" panose="02020603050405020304" pitchFamily="18" charset="0"/>
                  </a:rPr>
                  <a:t>Dependent </a:t>
                </a:r>
                <a:r>
                  <a:rPr lang="en-US" sz="2200" dirty="0">
                    <a:latin typeface="Times New Roman" panose="02020603050405020304" pitchFamily="18" charset="0"/>
                    <a:cs typeface="Times New Roman" panose="02020603050405020304" pitchFamily="18" charset="0"/>
                  </a:rPr>
                  <a:t>Variable reflect the system </a:t>
                </a:r>
                <a:r>
                  <a:rPr lang="en-US" sz="2200" dirty="0" smtClean="0">
                    <a:latin typeface="Times New Roman" panose="02020603050405020304" pitchFamily="18" charset="0"/>
                    <a:cs typeface="Times New Roman" panose="02020603050405020304" pitchFamily="18" charset="0"/>
                  </a:rPr>
                  <a:t>behavior.</a:t>
                </a:r>
              </a:p>
              <a:p>
                <a:pPr lvl="1">
                  <a:lnSpc>
                    <a:spcPct val="150000"/>
                  </a:lnSpc>
                </a:pPr>
                <a:r>
                  <a:rPr lang="en-US" sz="2200" dirty="0" smtClean="0">
                    <a:latin typeface="Times New Roman" panose="02020603050405020304" pitchFamily="18" charset="0"/>
                    <a:cs typeface="Times New Roman" panose="02020603050405020304" pitchFamily="18" charset="0"/>
                  </a:rPr>
                  <a:t>Independent </a:t>
                </a:r>
                <a:r>
                  <a:rPr lang="en-US" sz="2200" dirty="0">
                    <a:latin typeface="Times New Roman" panose="02020603050405020304" pitchFamily="18" charset="0"/>
                    <a:cs typeface="Times New Roman" panose="02020603050405020304" pitchFamily="18" charset="0"/>
                  </a:rPr>
                  <a:t>Variables are dimensions that determine the </a:t>
                </a:r>
                <a:r>
                  <a:rPr lang="en-US" sz="2200" dirty="0" smtClean="0">
                    <a:latin typeface="Times New Roman" panose="02020603050405020304" pitchFamily="18" charset="0"/>
                    <a:cs typeface="Times New Roman" panose="02020603050405020304" pitchFamily="18" charset="0"/>
                  </a:rPr>
                  <a:t>system behavior.</a:t>
                </a:r>
              </a:p>
              <a:p>
                <a:pPr lvl="1">
                  <a:lnSpc>
                    <a:spcPct val="150000"/>
                  </a:lnSpc>
                </a:pPr>
                <a:r>
                  <a:rPr lang="en-US" sz="2200" dirty="0" smtClean="0">
                    <a:latin typeface="Times New Roman" panose="02020603050405020304" pitchFamily="18" charset="0"/>
                    <a:cs typeface="Times New Roman" panose="02020603050405020304" pitchFamily="18" charset="0"/>
                  </a:rPr>
                  <a:t>Parameters </a:t>
                </a:r>
                <a:r>
                  <a:rPr lang="en-US" sz="2200" dirty="0">
                    <a:latin typeface="Times New Roman" panose="02020603050405020304" pitchFamily="18" charset="0"/>
                    <a:cs typeface="Times New Roman" panose="02020603050405020304" pitchFamily="18" charset="0"/>
                  </a:rPr>
                  <a:t>reflect the system’s properties or </a:t>
                </a:r>
                <a:r>
                  <a:rPr lang="en-US" sz="2200" dirty="0" smtClean="0">
                    <a:latin typeface="Times New Roman" panose="02020603050405020304" pitchFamily="18" charset="0"/>
                    <a:cs typeface="Times New Roman" panose="02020603050405020304" pitchFamily="18" charset="0"/>
                  </a:rPr>
                  <a:t>composition. </a:t>
                </a:r>
                <a:endParaRPr lang="en-US" sz="2200" dirty="0">
                  <a:latin typeface="Times New Roman" panose="02020603050405020304" pitchFamily="18" charset="0"/>
                  <a:cs typeface="Times New Roman" panose="02020603050405020304" pitchFamily="18" charset="0"/>
                </a:endParaRPr>
              </a:p>
              <a:p>
                <a:pPr lvl="1">
                  <a:lnSpc>
                    <a:spcPct val="150000"/>
                  </a:lnSpc>
                </a:pPr>
                <a:r>
                  <a:rPr lang="en-US" sz="2200" dirty="0" smtClean="0">
                    <a:latin typeface="Times New Roman" panose="02020603050405020304" pitchFamily="18" charset="0"/>
                    <a:cs typeface="Times New Roman" panose="02020603050405020304" pitchFamily="18" charset="0"/>
                  </a:rPr>
                  <a:t>Forcing </a:t>
                </a:r>
                <a:r>
                  <a:rPr lang="en-US" sz="2200" dirty="0">
                    <a:latin typeface="Times New Roman" panose="02020603050405020304" pitchFamily="18" charset="0"/>
                    <a:cs typeface="Times New Roman" panose="02020603050405020304" pitchFamily="18" charset="0"/>
                  </a:rPr>
                  <a:t>Functions are the peripheral impacts acting upon the </a:t>
                </a:r>
                <a:r>
                  <a:rPr lang="en-US" sz="2200" dirty="0" smtClean="0">
                    <a:latin typeface="Times New Roman" panose="02020603050405020304" pitchFamily="18" charset="0"/>
                    <a:cs typeface="Times New Roman" panose="02020603050405020304" pitchFamily="18" charset="0"/>
                  </a:rPr>
                  <a:t>system</a:t>
                </a:r>
                <a:r>
                  <a:rPr lang="en-US" sz="2200" dirty="0">
                    <a:latin typeface="Times New Roman" panose="02020603050405020304" pitchFamily="18" charset="0"/>
                    <a:cs typeface="Times New Roman" panose="02020603050405020304" pitchFamily="18" charset="0"/>
                  </a:rPr>
                  <a:t>. </a:t>
                </a:r>
                <a:endParaRPr lang="en-TT" sz="2200" dirty="0">
                  <a:latin typeface="Times New Roman" pitchFamily="18" charset="0"/>
                  <a:cs typeface="Times New Roman" pitchFamily="18" charset="0"/>
                </a:endParaRPr>
              </a:p>
            </p:txBody>
          </p:sp>
        </mc:Choice>
        <mc:Fallback xmlns="">
          <p:sp>
            <p:nvSpPr>
              <p:cNvPr id="3" name="Subtitle 2"/>
              <p:cNvSpPr>
                <a:spLocks noGrp="1" noRot="1" noChangeAspect="1" noMove="1" noResize="1" noEditPoints="1" noAdjustHandles="1" noChangeArrowheads="1" noChangeShapeType="1" noTextEdit="1"/>
              </p:cNvSpPr>
              <p:nvPr>
                <p:ph idx="1"/>
              </p:nvPr>
            </p:nvSpPr>
            <p:spPr>
              <a:xfrm>
                <a:off x="457200" y="1155442"/>
                <a:ext cx="8229600" cy="4970721"/>
              </a:xfrm>
              <a:blipFill>
                <a:blip r:embed="rId3"/>
                <a:stretch>
                  <a:fillRect l="-815" r="-222"/>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290614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FEATURE SELECTION</a:t>
            </a:r>
            <a:endParaRPr lang="en-TT" sz="28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
        <p:nvSpPr>
          <p:cNvPr id="3" name="Content Placeholder 2"/>
          <p:cNvSpPr>
            <a:spLocks noGrp="1"/>
          </p:cNvSpPr>
          <p:nvPr>
            <p:ph idx="1"/>
          </p:nvPr>
        </p:nvSpPr>
        <p:spPr/>
        <p:txBody>
          <a:bodyPr>
            <a:normAutofit/>
          </a:bodyPr>
          <a:lstStyle/>
          <a:p>
            <a:pPr marL="0" indent="0" algn="ctr">
              <a:buNone/>
            </a:pPr>
            <a:r>
              <a:rPr lang="en-TT" sz="2000" b="1" dirty="0" smtClean="0">
                <a:latin typeface="Times New Roman" pitchFamily="18" charset="0"/>
                <a:cs typeface="Times New Roman" pitchFamily="18" charset="0"/>
              </a:rPr>
              <a:t>Table </a:t>
            </a:r>
            <a:r>
              <a:rPr lang="en-US" sz="2000" b="1" dirty="0" smtClean="0">
                <a:latin typeface="Times New Roman" pitchFamily="18" charset="0"/>
                <a:cs typeface="Times New Roman" pitchFamily="18" charset="0"/>
              </a:rPr>
              <a:t>Types </a:t>
            </a:r>
            <a:r>
              <a:rPr lang="en-US" sz="2000" b="1" dirty="0">
                <a:latin typeface="Times New Roman" pitchFamily="18" charset="0"/>
                <a:cs typeface="Times New Roman" pitchFamily="18" charset="0"/>
              </a:rPr>
              <a:t>of variable learning </a:t>
            </a:r>
            <a:r>
              <a:rPr lang="en-US" sz="2000" b="1" dirty="0" smtClean="0">
                <a:latin typeface="Times New Roman" pitchFamily="18" charset="0"/>
                <a:cs typeface="Times New Roman" pitchFamily="18" charset="0"/>
              </a:rPr>
              <a:t>sources</a:t>
            </a:r>
            <a:endParaRPr lang="en-US" sz="2000" b="1" dirty="0">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181257667"/>
              </p:ext>
            </p:extLst>
          </p:nvPr>
        </p:nvGraphicFramePr>
        <p:xfrm>
          <a:off x="539553" y="1988840"/>
          <a:ext cx="8147247" cy="4239768"/>
        </p:xfrm>
        <a:graphic>
          <a:graphicData uri="http://schemas.openxmlformats.org/drawingml/2006/table">
            <a:tbl>
              <a:tblPr firstRow="1" bandRow="1">
                <a:tableStyleId>{5940675A-B579-460E-94D1-54222C63F5DA}</a:tableStyleId>
              </a:tblPr>
              <a:tblGrid>
                <a:gridCol w="2715749">
                  <a:extLst>
                    <a:ext uri="{9D8B030D-6E8A-4147-A177-3AD203B41FA5}">
                      <a16:colId xmlns:a16="http://schemas.microsoft.com/office/drawing/2014/main" val="20000"/>
                    </a:ext>
                  </a:extLst>
                </a:gridCol>
                <a:gridCol w="2715749">
                  <a:extLst>
                    <a:ext uri="{9D8B030D-6E8A-4147-A177-3AD203B41FA5}">
                      <a16:colId xmlns:a16="http://schemas.microsoft.com/office/drawing/2014/main" val="1231962470"/>
                    </a:ext>
                  </a:extLst>
                </a:gridCol>
                <a:gridCol w="2715749">
                  <a:extLst>
                    <a:ext uri="{9D8B030D-6E8A-4147-A177-3AD203B41FA5}">
                      <a16:colId xmlns:a16="http://schemas.microsoft.com/office/drawing/2014/main" val="227965988"/>
                    </a:ext>
                  </a:extLst>
                </a:gridCol>
              </a:tblGrid>
              <a:tr h="309033">
                <a:tc>
                  <a:txBody>
                    <a:bodyPr/>
                    <a:lstStyle/>
                    <a:p>
                      <a:pPr marL="0" marR="0" algn="ctr">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Source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Relation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Data Form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10167">
                <a:tc>
                  <a:txBody>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Direct Sensory Experience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Observations from our sensory organs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Responses from sight, smell, taste, touch, and </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hearing.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9150521"/>
                  </a:ext>
                </a:extLst>
              </a:tr>
              <a:tr h="601133">
                <a:tc>
                  <a:txBody>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Authority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Perceived experiences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From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conversation, reading and </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media.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8602780"/>
                  </a:ext>
                </a:extLst>
              </a:tr>
              <a:tr h="309033">
                <a:tc>
                  <a:txBody>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Electromechanical Sensor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Physical measurements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Data gathering </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instrumentation.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729347"/>
                  </a:ext>
                </a:extLst>
              </a:tr>
              <a:tr h="309034">
                <a:tc>
                  <a:txBody>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Reflection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Reorganized </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thoughts observed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Belief system </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deduced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induced and </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reasoned.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6288076"/>
                  </a:ext>
                </a:extLst>
              </a:tr>
              <a:tr h="309033">
                <a:tc>
                  <a:txBody>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Mystic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Human internalizing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dirty="0" smtClean="0">
                          <a:effectLst/>
                          <a:latin typeface="Times New Roman" panose="02020603050405020304" pitchFamily="18" charset="0"/>
                          <a:ea typeface="Calibri" panose="020F0502020204030204" pitchFamily="34" charset="0"/>
                        </a:rPr>
                        <a:t>Dreams, Subconscious, hallucinations, superstitiously invoked.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2915635"/>
                  </a:ext>
                </a:extLst>
              </a:tr>
            </a:tbl>
          </a:graphicData>
        </a:graphic>
      </p:graphicFrame>
    </p:spTree>
    <p:extLst>
      <p:ext uri="{BB962C8B-B14F-4D97-AF65-F5344CB8AC3E}">
        <p14:creationId xmlns:p14="http://schemas.microsoft.com/office/powerpoint/2010/main" val="3062625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2567</TotalTime>
  <Words>1858</Words>
  <Application>Microsoft Office PowerPoint</Application>
  <PresentationFormat>On-screen Show (4:3)</PresentationFormat>
  <Paragraphs>200</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 Math</vt:lpstr>
      <vt:lpstr>Times New Roman</vt:lpstr>
      <vt:lpstr>Office Theme</vt:lpstr>
      <vt:lpstr> A REVIEW OF BIAS IN DECISION-MAKING MODELS  Peter Poon Chong, Terrence R.M. Lalla</vt:lpstr>
      <vt:lpstr>PowerPoint Presentation</vt:lpstr>
      <vt:lpstr>OBJECTIVES</vt:lpstr>
      <vt:lpstr>METHODOLOGY</vt:lpstr>
      <vt:lpstr>DECISION-MAKING</vt:lpstr>
      <vt:lpstr>STEPS IN DECISION-MAKING</vt:lpstr>
      <vt:lpstr>MODELS</vt:lpstr>
      <vt:lpstr>MODELS</vt:lpstr>
      <vt:lpstr>FEATURE SELECTION</vt:lpstr>
      <vt:lpstr>BIAS</vt:lpstr>
      <vt:lpstr>FINDINGS</vt:lpstr>
      <vt:lpstr>FINDINGS</vt:lpstr>
      <vt:lpstr>DISCUSSION</vt:lpstr>
      <vt:lpstr>DISCUSSION</vt:lpstr>
      <vt:lpstr>VALUE AND PRACTICAL  IMPLICATION </vt:lpstr>
      <vt:lpstr>CONCLUSION</vt:lpstr>
      <vt:lpstr>FUTURE WORK</vt:lpstr>
      <vt:lpstr>REFERENCES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 Author1, Author2,…AuthorN</dc:title>
  <dc:creator>Victor</dc:creator>
  <cp:lastModifiedBy>instruments</cp:lastModifiedBy>
  <cp:revision>102</cp:revision>
  <dcterms:created xsi:type="dcterms:W3CDTF">2019-10-16T16:46:00Z</dcterms:created>
  <dcterms:modified xsi:type="dcterms:W3CDTF">2020-03-06T18:08:44Z</dcterms:modified>
</cp:coreProperties>
</file>