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78" r:id="rId4"/>
    <p:sldId id="279" r:id="rId5"/>
    <p:sldId id="262" r:id="rId6"/>
    <p:sldId id="263" r:id="rId7"/>
    <p:sldId id="267" r:id="rId8"/>
    <p:sldId id="285" r:id="rId9"/>
    <p:sldId id="269" r:id="rId10"/>
    <p:sldId id="271" r:id="rId11"/>
    <p:sldId id="272" r:id="rId12"/>
    <p:sldId id="284" r:id="rId13"/>
    <p:sldId id="281" r:id="rId14"/>
    <p:sldId id="280" r:id="rId15"/>
    <p:sldId id="286" r:id="rId16"/>
    <p:sldId id="283" r:id="rId17"/>
    <p:sldId id="282" r:id="rId18"/>
    <p:sldId id="2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e Dassyne" initials="JD" lastIdx="4" clrIdx="0">
    <p:extLst>
      <p:ext uri="{19B8F6BF-5375-455C-9EA6-DF929625EA0E}">
        <p15:presenceInfo xmlns:p15="http://schemas.microsoft.com/office/powerpoint/2012/main" userId="c88141bbd7e54c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D9E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4651" autoAdjust="0"/>
  </p:normalViewPr>
  <p:slideViewPr>
    <p:cSldViewPr>
      <p:cViewPr varScale="1">
        <p:scale>
          <a:sx n="74" d="100"/>
          <a:sy n="74" d="100"/>
        </p:scale>
        <p:origin x="24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43161-F3CA-44A1-A006-C0F7209AA749}" type="datetimeFigureOut">
              <a:rPr lang="en-TT" smtClean="0"/>
              <a:t>06/03/2020</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5E0DD-3E5A-4224-8718-737DF6F1553E}" type="slidenum">
              <a:rPr lang="en-TT" smtClean="0"/>
              <a:t>‹#›</a:t>
            </a:fld>
            <a:endParaRPr lang="en-TT"/>
          </a:p>
        </p:txBody>
      </p:sp>
    </p:spTree>
    <p:extLst>
      <p:ext uri="{BB962C8B-B14F-4D97-AF65-F5344CB8AC3E}">
        <p14:creationId xmlns:p14="http://schemas.microsoft.com/office/powerpoint/2010/main" val="191923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Organological</a:t>
            </a:r>
          </a:p>
          <a:p>
            <a:r>
              <a:rPr lang="en-US" sz="1200" b="1" i="0" kern="1200" dirty="0" smtClean="0">
                <a:solidFill>
                  <a:schemeClr val="tx1"/>
                </a:solidFill>
                <a:effectLst/>
                <a:latin typeface="+mn-lt"/>
                <a:ea typeface="+mn-ea"/>
                <a:cs typeface="+mn-cs"/>
              </a:rPr>
              <a:t>1. </a:t>
            </a:r>
            <a:r>
              <a:rPr lang="en-US" sz="1200" b="0" i="0" kern="1200" dirty="0" smtClean="0">
                <a:solidFill>
                  <a:schemeClr val="tx1"/>
                </a:solidFill>
                <a:effectLst/>
                <a:latin typeface="+mn-lt"/>
                <a:ea typeface="+mn-ea"/>
                <a:cs typeface="+mn-cs"/>
              </a:rPr>
              <a:t>The branch of biology that deals with the structure and function of organs.</a:t>
            </a:r>
          </a:p>
          <a:p>
            <a:r>
              <a:rPr lang="en-US" sz="1200" b="1" i="0" kern="12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The branch of musicology that deals with musical instruments and their construction, acoustic properties, classification, history, and broader cultural context.</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Idiophones- the sound is formed by the vibrations solely through the instrument’s body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Membranophones- the sound is developed by the vibrations of a tensioned membrane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Chordophones- the sound is established by the vibrations of a tensioned string</a:t>
            </a:r>
            <a:endParaRPr lang="en-US"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Aerophones</a:t>
            </a:r>
            <a:r>
              <a:rPr lang="en-GB" sz="1200" kern="1200" dirty="0" smtClean="0">
                <a:solidFill>
                  <a:schemeClr val="tx1"/>
                </a:solidFill>
                <a:effectLst/>
                <a:latin typeface="+mn-lt"/>
                <a:ea typeface="+mn-ea"/>
                <a:cs typeface="+mn-cs"/>
              </a:rPr>
              <a:t>-  the sound is created by constrained vibrating air</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Electrophones- the sound is sourced from signals built electronically</a:t>
            </a:r>
            <a:endParaRPr lang="en-US" sz="1200" kern="1200" dirty="0" smtClean="0">
              <a:solidFill>
                <a:schemeClr val="tx1"/>
              </a:solidFill>
              <a:effectLst/>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5</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14</a:t>
            </a:fld>
            <a:endParaRPr lang="en-TT"/>
          </a:p>
        </p:txBody>
      </p:sp>
    </p:spTree>
    <p:extLst>
      <p:ext uri="{BB962C8B-B14F-4D97-AF65-F5344CB8AC3E}">
        <p14:creationId xmlns:p14="http://schemas.microsoft.com/office/powerpoint/2010/main" val="51684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15</a:t>
            </a:fld>
            <a:endParaRPr lang="en-TT"/>
          </a:p>
        </p:txBody>
      </p:sp>
    </p:spTree>
    <p:extLst>
      <p:ext uri="{BB962C8B-B14F-4D97-AF65-F5344CB8AC3E}">
        <p14:creationId xmlns:p14="http://schemas.microsoft.com/office/powerpoint/2010/main" val="361606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contents of this paper introduce the portion of a study that involves the redevelopment of a musical instrument. It builds on a structure that identifies requirements for a musical instrument, simultaneously incorporating the views of musicians, audience members, manufacturers, and entrepreneurs. The development or modification stage of the instrument requires that the majority of the features, WHATs throughout the four QFD steps should satisfy its stakeholders. A Fuzzy QFD MCDM environment increases the opportunity to identify and provide acceptable decisions throughout the manufacturing life cycle of the product. This Fuzzy QFD TOPSIS AHP Model accepts qualitative data, measures the relations and ranks both WHATs and HOWs individually and against each other. It also captures the non-technical qualities of the musical instrument at different levels and a variety of sources, reducing the uncertainty gap to have an all-inclusive satisfaction level. </a:t>
            </a:r>
            <a:endParaRPr lang="en-US" sz="1200" kern="1200" dirty="0" smtClean="0">
              <a:solidFill>
                <a:schemeClr val="tx1"/>
              </a:solidFill>
              <a:effectLst/>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16</a:t>
            </a:fld>
            <a:endParaRPr lang="en-TT"/>
          </a:p>
        </p:txBody>
      </p:sp>
    </p:spTree>
    <p:extLst>
      <p:ext uri="{BB962C8B-B14F-4D97-AF65-F5344CB8AC3E}">
        <p14:creationId xmlns:p14="http://schemas.microsoft.com/office/powerpoint/2010/main" val="422230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next stage of this project, a case study will be developed on a common musical instrument to test the model. This should validate the model results and determine any deficiencies involving bias.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effects of capturing the psychological components in the model are also an important feature to compare with a traditional QFD. The similarity between AHP and TOPSIS should also be compared to ensure and correct any discrepancies that would affect the overall results and objectives. </a:t>
            </a:r>
            <a:endParaRPr lang="en-US" sz="1200" kern="1200" dirty="0" smtClean="0">
              <a:solidFill>
                <a:schemeClr val="tx1"/>
              </a:solidFill>
              <a:effectLst/>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17</a:t>
            </a:fld>
            <a:endParaRPr lang="en-TT"/>
          </a:p>
        </p:txBody>
      </p:sp>
    </p:spTree>
    <p:extLst>
      <p:ext uri="{BB962C8B-B14F-4D97-AF65-F5344CB8AC3E}">
        <p14:creationId xmlns:p14="http://schemas.microsoft.com/office/powerpoint/2010/main" val="155629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18</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19</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6</a:t>
            </a:fld>
            <a:endParaRPr lang="en-TT"/>
          </a:p>
        </p:txBody>
      </p:sp>
    </p:spTree>
    <p:extLst>
      <p:ext uri="{BB962C8B-B14F-4D97-AF65-F5344CB8AC3E}">
        <p14:creationId xmlns:p14="http://schemas.microsoft.com/office/powerpoint/2010/main" val="408413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7</a:t>
            </a:fld>
            <a:endParaRPr lang="en-TT"/>
          </a:p>
        </p:txBody>
      </p:sp>
    </p:spTree>
    <p:extLst>
      <p:ext uri="{BB962C8B-B14F-4D97-AF65-F5344CB8AC3E}">
        <p14:creationId xmlns:p14="http://schemas.microsoft.com/office/powerpoint/2010/main" val="281694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8</a:t>
            </a:fld>
            <a:endParaRPr lang="en-TT"/>
          </a:p>
        </p:txBody>
      </p:sp>
    </p:spTree>
    <p:extLst>
      <p:ext uri="{BB962C8B-B14F-4D97-AF65-F5344CB8AC3E}">
        <p14:creationId xmlns:p14="http://schemas.microsoft.com/office/powerpoint/2010/main" val="209588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9</a:t>
            </a:fld>
            <a:endParaRPr lang="en-TT"/>
          </a:p>
        </p:txBody>
      </p:sp>
    </p:spTree>
    <p:extLst>
      <p:ext uri="{BB962C8B-B14F-4D97-AF65-F5344CB8AC3E}">
        <p14:creationId xmlns:p14="http://schemas.microsoft.com/office/powerpoint/2010/main" val="284688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10</a:t>
            </a:fld>
            <a:endParaRPr lang="en-TT"/>
          </a:p>
        </p:txBody>
      </p:sp>
    </p:spTree>
    <p:extLst>
      <p:ext uri="{BB962C8B-B14F-4D97-AF65-F5344CB8AC3E}">
        <p14:creationId xmlns:p14="http://schemas.microsoft.com/office/powerpoint/2010/main" val="309480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11</a:t>
            </a:fld>
            <a:endParaRPr lang="en-TT"/>
          </a:p>
        </p:txBody>
      </p:sp>
    </p:spTree>
    <p:extLst>
      <p:ext uri="{BB962C8B-B14F-4D97-AF65-F5344CB8AC3E}">
        <p14:creationId xmlns:p14="http://schemas.microsoft.com/office/powerpoint/2010/main" val="88425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12</a:t>
            </a:fld>
            <a:endParaRPr lang="en-TT"/>
          </a:p>
        </p:txBody>
      </p:sp>
    </p:spTree>
    <p:extLst>
      <p:ext uri="{BB962C8B-B14F-4D97-AF65-F5344CB8AC3E}">
        <p14:creationId xmlns:p14="http://schemas.microsoft.com/office/powerpoint/2010/main" val="118398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Traditional engineering design has established many methods of making choices for physical components. The psychological component may be less developed potentially losing relevant data hindering the assurance of a satisfied customer.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Capturing the full view of the customer involves a model that ensures the simultaneous compatibility of data derived from tangible and non-tangible features. Tangible features can be assessed with the accepted traditional engineering design principles. The psychological component assesses an individual’s affection, cognition, and emotional state. Table 4 shows the components, highlighting and revealing some key limitations of the symbiotic relationship found in the Fuzzy QFD TOPSIS AHP Model.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musical relationship of the physical parameters with the perceived qualities was discovered to be high for pressure vs loudness, frequency vs pitch, spectrum vs timbre and duration measured vs duration. This provides a datum to monitor the Product Design component in the QFD to ensure the solution is reliable. Finding a pressure ranking that is higher with the pitch over loudness is inconsistent. The assessment may be unreliable and should be reviewed to rectify or at least justify this solution. </a:t>
            </a:r>
            <a:endParaRPr lang="en-TT" dirty="0"/>
          </a:p>
        </p:txBody>
      </p:sp>
      <p:sp>
        <p:nvSpPr>
          <p:cNvPr id="4" name="Slide Number Placeholder 3"/>
          <p:cNvSpPr>
            <a:spLocks noGrp="1"/>
          </p:cNvSpPr>
          <p:nvPr>
            <p:ph type="sldNum" sz="quarter" idx="10"/>
          </p:nvPr>
        </p:nvSpPr>
        <p:spPr/>
        <p:txBody>
          <a:bodyPr/>
          <a:lstStyle/>
          <a:p>
            <a:fld id="{F7C5E0DD-3E5A-4224-8718-737DF6F1553E}" type="slidenum">
              <a:rPr lang="en-TT" smtClean="0"/>
              <a:t>13</a:t>
            </a:fld>
            <a:endParaRPr lang="en-TT"/>
          </a:p>
        </p:txBody>
      </p:sp>
    </p:spTree>
    <p:extLst>
      <p:ext uri="{BB962C8B-B14F-4D97-AF65-F5344CB8AC3E}">
        <p14:creationId xmlns:p14="http://schemas.microsoft.com/office/powerpoint/2010/main" val="21924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TT"/>
          </a:p>
        </p:txBody>
      </p:sp>
      <p:sp>
        <p:nvSpPr>
          <p:cNvPr id="4" name="Date Placeholder 3"/>
          <p:cNvSpPr>
            <a:spLocks noGrp="1"/>
          </p:cNvSpPr>
          <p:nvPr>
            <p:ph type="dt" sz="half" idx="10"/>
          </p:nvPr>
        </p:nvSpPr>
        <p:spPr/>
        <p:txBody>
          <a:bodyPr/>
          <a:lstStyle/>
          <a:p>
            <a:fld id="{5479CB82-6CC3-428D-A68D-67F325A59BD1}" type="datetime1">
              <a:rPr lang="en-TT" smtClean="0"/>
              <a:t>06/03/2020</a:t>
            </a:fld>
            <a:endParaRPr lang="en-TT"/>
          </a:p>
        </p:txBody>
      </p:sp>
      <p:sp>
        <p:nvSpPr>
          <p:cNvPr id="5" name="Footer Placeholder 4"/>
          <p:cNvSpPr>
            <a:spLocks noGrp="1"/>
          </p:cNvSpPr>
          <p:nvPr>
            <p:ph type="ftr" sz="quarter" idx="11"/>
          </p:nvPr>
        </p:nvSpPr>
        <p:spPr/>
        <p:txBody>
          <a:bodyPr/>
          <a:lstStyle/>
          <a:p>
            <a:r>
              <a:rPr lang="en-TT" dirty="0"/>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1261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6848E96-8550-4204-9365-DF86677B923A}"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1770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D873C216-86F7-4589-BB1F-59152E80E299}"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39183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10"/>
          </p:nvPr>
        </p:nvSpPr>
        <p:spPr/>
        <p:txBody>
          <a:bodyPr/>
          <a:lstStyle/>
          <a:p>
            <a:fld id="{135E4723-821F-4045-B2C8-07497B692DBD}"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648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809C9-75BA-493E-818E-F02B87AE07C1}" type="datetime1">
              <a:rPr lang="en-TT" smtClean="0"/>
              <a:t>06/03/2020</a:t>
            </a:fld>
            <a:endParaRPr lang="en-TT"/>
          </a:p>
        </p:txBody>
      </p:sp>
      <p:sp>
        <p:nvSpPr>
          <p:cNvPr id="5" name="Footer Placeholder 4"/>
          <p:cNvSpPr>
            <a:spLocks noGrp="1"/>
          </p:cNvSpPr>
          <p:nvPr>
            <p:ph type="ftr" sz="quarter" idx="11"/>
          </p:nvPr>
        </p:nvSpPr>
        <p:spPr/>
        <p:txBody>
          <a:bodyPr/>
          <a:lstStyle/>
          <a:p>
            <a:r>
              <a:rPr lang="en-TT"/>
              <a:t>IConETech-2020, Faculty of Engineering, The UWI, St. Augustine, Trinidad and Tobago</a:t>
            </a:r>
          </a:p>
        </p:txBody>
      </p:sp>
      <p:sp>
        <p:nvSpPr>
          <p:cNvPr id="6" name="Slide Number Placeholder 5"/>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232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p:cNvSpPr>
            <a:spLocks noGrp="1"/>
          </p:cNvSpPr>
          <p:nvPr>
            <p:ph type="dt" sz="half" idx="10"/>
          </p:nvPr>
        </p:nvSpPr>
        <p:spPr/>
        <p:txBody>
          <a:bodyPr/>
          <a:lstStyle/>
          <a:p>
            <a:fld id="{954F5F58-62AC-4E01-8D54-C33F86F9D0B1}" type="datetime1">
              <a:rPr lang="en-TT" smtClean="0"/>
              <a:t>06/03/2020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70208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p:cNvSpPr>
            <a:spLocks noGrp="1"/>
          </p:cNvSpPr>
          <p:nvPr>
            <p:ph type="dt" sz="half" idx="10"/>
          </p:nvPr>
        </p:nvSpPr>
        <p:spPr/>
        <p:txBody>
          <a:bodyPr/>
          <a:lstStyle/>
          <a:p>
            <a:fld id="{1FA43299-DE22-4AAF-B108-5E478A09669E}" type="datetime1">
              <a:rPr lang="en-TT" smtClean="0"/>
              <a:t>06/03/2020</a:t>
            </a:fld>
            <a:endParaRPr lang="en-TT"/>
          </a:p>
        </p:txBody>
      </p:sp>
      <p:sp>
        <p:nvSpPr>
          <p:cNvPr id="8" name="Footer Placeholder 7"/>
          <p:cNvSpPr>
            <a:spLocks noGrp="1"/>
          </p:cNvSpPr>
          <p:nvPr>
            <p:ph type="ftr" sz="quarter" idx="11"/>
          </p:nvPr>
        </p:nvSpPr>
        <p:spPr/>
        <p:txBody>
          <a:bodyPr/>
          <a:lstStyle/>
          <a:p>
            <a:r>
              <a:rPr lang="en-TT"/>
              <a:t>IConETech-2020, Faculty of Engineering, The UWI, St. Augustine, Trinidad and Tobago</a:t>
            </a:r>
          </a:p>
        </p:txBody>
      </p:sp>
      <p:sp>
        <p:nvSpPr>
          <p:cNvPr id="9" name="Slide Number Placeholder 8"/>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285298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TT"/>
          </a:p>
        </p:txBody>
      </p:sp>
      <p:sp>
        <p:nvSpPr>
          <p:cNvPr id="3" name="Date Placeholder 2"/>
          <p:cNvSpPr>
            <a:spLocks noGrp="1"/>
          </p:cNvSpPr>
          <p:nvPr>
            <p:ph type="dt" sz="half" idx="10"/>
          </p:nvPr>
        </p:nvSpPr>
        <p:spPr/>
        <p:txBody>
          <a:bodyPr/>
          <a:lstStyle/>
          <a:p>
            <a:fld id="{C19193F7-6B76-472E-A7CC-874F93CD227F}" type="datetime1">
              <a:rPr lang="en-TT" smtClean="0"/>
              <a:t>06/03/2020</a:t>
            </a:fld>
            <a:endParaRPr lang="en-TT"/>
          </a:p>
        </p:txBody>
      </p:sp>
      <p:sp>
        <p:nvSpPr>
          <p:cNvPr id="4" name="Footer Placeholder 3"/>
          <p:cNvSpPr>
            <a:spLocks noGrp="1"/>
          </p:cNvSpPr>
          <p:nvPr>
            <p:ph type="ftr" sz="quarter" idx="11"/>
          </p:nvPr>
        </p:nvSpPr>
        <p:spPr/>
        <p:txBody>
          <a:bodyPr/>
          <a:lstStyle/>
          <a:p>
            <a:r>
              <a:rPr lang="en-TT"/>
              <a:t>IConETech-2020, Faculty of Engineering, The UWI, St. Augustine, Trinidad and Tobago</a:t>
            </a:r>
          </a:p>
        </p:txBody>
      </p:sp>
      <p:sp>
        <p:nvSpPr>
          <p:cNvPr id="5" name="Slide Number Placeholder 4"/>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12338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20206-7F9C-423C-88D6-F78F082F97F6}" type="datetime1">
              <a:rPr lang="en-TT" smtClean="0"/>
              <a:t>06/03/2020</a:t>
            </a:fld>
            <a:endParaRPr lang="en-TT"/>
          </a:p>
        </p:txBody>
      </p:sp>
      <p:sp>
        <p:nvSpPr>
          <p:cNvPr id="3" name="Footer Placeholder 2"/>
          <p:cNvSpPr>
            <a:spLocks noGrp="1"/>
          </p:cNvSpPr>
          <p:nvPr>
            <p:ph type="ftr" sz="quarter" idx="11"/>
          </p:nvPr>
        </p:nvSpPr>
        <p:spPr/>
        <p:txBody>
          <a:bodyPr/>
          <a:lstStyle/>
          <a:p>
            <a:r>
              <a:rPr lang="en-TT"/>
              <a:t>IConETech-2020, Faculty of Engineering, The UWI, St. Augustine, Trinidad and Tobago</a:t>
            </a:r>
          </a:p>
        </p:txBody>
      </p:sp>
      <p:sp>
        <p:nvSpPr>
          <p:cNvPr id="4" name="Slide Number Placeholder 3"/>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2561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7EE63-D658-44B7-9146-032B521E8E7E}" type="datetime1">
              <a:rPr lang="en-TT" smtClean="0"/>
              <a:t>06/03/2020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06078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C27CC-71EE-4E1D-B5CF-41C4781523E7}" type="datetime1">
              <a:rPr lang="en-TT" smtClean="0"/>
              <a:t>06/03/2020</a:t>
            </a:fld>
            <a:endParaRPr lang="en-TT"/>
          </a:p>
        </p:txBody>
      </p:sp>
      <p:sp>
        <p:nvSpPr>
          <p:cNvPr id="6" name="Footer Placeholder 5"/>
          <p:cNvSpPr>
            <a:spLocks noGrp="1"/>
          </p:cNvSpPr>
          <p:nvPr>
            <p:ph type="ftr" sz="quarter" idx="11"/>
          </p:nvPr>
        </p:nvSpPr>
        <p:spPr/>
        <p:txBody>
          <a:bodyPr/>
          <a:lstStyle/>
          <a:p>
            <a:r>
              <a:rPr lang="en-TT"/>
              <a:t>IConETech-2020, Faculty of Engineering, The UWI, St. Augustine, Trinidad and Tobago</a:t>
            </a:r>
          </a:p>
        </p:txBody>
      </p:sp>
      <p:sp>
        <p:nvSpPr>
          <p:cNvPr id="7" name="Slide Number Placeholder 6"/>
          <p:cNvSpPr>
            <a:spLocks noGrp="1"/>
          </p:cNvSpPr>
          <p:nvPr>
            <p:ph type="sldNum" sz="quarter" idx="12"/>
          </p:nvPr>
        </p:nvSpPr>
        <p:spPr/>
        <p:txBody>
          <a:bodyPr/>
          <a:lstStyle/>
          <a:p>
            <a:fld id="{0797C527-C0FF-4F30-BF88-633D87C91203}" type="slidenum">
              <a:rPr lang="en-TT" smtClean="0"/>
              <a:t>‹#›</a:t>
            </a:fld>
            <a:endParaRPr lang="en-TT"/>
          </a:p>
        </p:txBody>
      </p:sp>
    </p:spTree>
    <p:extLst>
      <p:ext uri="{BB962C8B-B14F-4D97-AF65-F5344CB8AC3E}">
        <p14:creationId xmlns:p14="http://schemas.microsoft.com/office/powerpoint/2010/main" val="162442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BE9B-811E-48C8-ADAE-81099483855E}" type="datetime1">
              <a:rPr lang="en-TT" smtClean="0"/>
              <a:t>06/03/2020</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TT"/>
              <a:t>IConETech-2020, Faculty of Engineering, The UWI, St. Augustine, Trinidad and Tobago</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7C527-C0FF-4F30-BF88-633D87C91203}" type="slidenum">
              <a:rPr lang="en-TT" smtClean="0"/>
              <a:t>‹#›</a:t>
            </a:fld>
            <a:endParaRPr lang="en-TT"/>
          </a:p>
        </p:txBody>
      </p:sp>
    </p:spTree>
    <p:extLst>
      <p:ext uri="{BB962C8B-B14F-4D97-AF65-F5344CB8AC3E}">
        <p14:creationId xmlns:p14="http://schemas.microsoft.com/office/powerpoint/2010/main" val="202955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7868"/>
            <a:ext cx="9143999"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TT" sz="2800" b="1" dirty="0">
              <a:latin typeface="Times New Roman" pitchFamily="18" charset="0"/>
              <a:cs typeface="Times New Roman" pitchFamily="18" charset="0"/>
            </a:endParaRPr>
          </a:p>
        </p:txBody>
      </p:sp>
      <p:sp>
        <p:nvSpPr>
          <p:cNvPr id="2" name="Title 1"/>
          <p:cNvSpPr>
            <a:spLocks noGrp="1"/>
          </p:cNvSpPr>
          <p:nvPr>
            <p:ph type="ctrTitle"/>
          </p:nvPr>
        </p:nvSpPr>
        <p:spPr>
          <a:xfrm>
            <a:off x="639212" y="2060848"/>
            <a:ext cx="7772400" cy="1470025"/>
          </a:xfrm>
        </p:spPr>
        <p:txBody>
          <a:bodyPr>
            <a:normAutofit fontScale="90000"/>
          </a:bodyPr>
          <a:lstStyle/>
          <a:p>
            <a:r>
              <a:rPr lang="en-GB" b="1" dirty="0" smtClean="0">
                <a:latin typeface="Times New Roman" pitchFamily="18" charset="0"/>
                <a:cs typeface="Times New Roman" pitchFamily="18" charset="0"/>
              </a:rPr>
              <a:t>APPLYING </a:t>
            </a:r>
            <a:r>
              <a:rPr lang="en-GB" b="1" dirty="0">
                <a:latin typeface="Times New Roman" pitchFamily="18" charset="0"/>
                <a:cs typeface="Times New Roman" pitchFamily="18" charset="0"/>
              </a:rPr>
              <a:t>FUZZY QFD MCDM TO </a:t>
            </a:r>
            <a:r>
              <a:rPr lang="en-GB" b="1" dirty="0" smtClean="0">
                <a:latin typeface="Times New Roman" pitchFamily="18" charset="0"/>
                <a:cs typeface="Times New Roman" pitchFamily="18" charset="0"/>
              </a:rPr>
              <a:t>EVALUATE</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GB" b="1" dirty="0" smtClean="0">
                <a:latin typeface="Times New Roman" pitchFamily="18" charset="0"/>
                <a:cs typeface="Times New Roman" pitchFamily="18" charset="0"/>
              </a:rPr>
              <a:t>MUSICAL INSTRUMENTS</a:t>
            </a:r>
            <a:r>
              <a:rPr lang="en-US" dirty="0"/>
              <a:t/>
            </a:r>
            <a:br>
              <a:rPr lang="en-US" dirty="0"/>
            </a:br>
            <a:r>
              <a:rPr lang="en-TT" b="1" dirty="0">
                <a:latin typeface="Times New Roman" pitchFamily="18" charset="0"/>
                <a:cs typeface="Times New Roman" pitchFamily="18" charset="0"/>
              </a:rPr>
              <a:t/>
            </a:r>
            <a:br>
              <a:rPr lang="en-TT" b="1" dirty="0">
                <a:latin typeface="Times New Roman" pitchFamily="18" charset="0"/>
                <a:cs typeface="Times New Roman" pitchFamily="18" charset="0"/>
              </a:rPr>
            </a:br>
            <a:r>
              <a:rPr lang="en-GB" sz="2400" dirty="0">
                <a:latin typeface="Times New Roman" pitchFamily="18" charset="0"/>
                <a:cs typeface="Times New Roman" pitchFamily="18" charset="0"/>
              </a:rPr>
              <a:t>Peter Poon Chong</a:t>
            </a:r>
            <a:r>
              <a:rPr lang="en-TT" sz="2400" dirty="0">
                <a:latin typeface="Times New Roman" pitchFamily="18" charset="0"/>
                <a:cs typeface="Times New Roman" pitchFamily="18" charset="0"/>
              </a:rPr>
              <a:t>, </a:t>
            </a:r>
            <a:r>
              <a:rPr lang="en-GB" sz="2400" dirty="0">
                <a:latin typeface="Times New Roman" pitchFamily="18" charset="0"/>
                <a:cs typeface="Times New Roman" pitchFamily="18" charset="0"/>
              </a:rPr>
              <a:t>Terrence R.M. </a:t>
            </a:r>
            <a:r>
              <a:rPr lang="en-GB" sz="2400" dirty="0" err="1" smtClean="0">
                <a:latin typeface="Times New Roman" pitchFamily="18" charset="0"/>
                <a:cs typeface="Times New Roman" pitchFamily="18" charset="0"/>
              </a:rPr>
              <a:t>Lalla</a:t>
            </a:r>
            <a:endParaRPr lang="en-TT" sz="2400" dirty="0">
              <a:latin typeface="Times New Roman" pitchFamily="18" charset="0"/>
              <a:cs typeface="Times New Roman" pitchFamily="18" charset="0"/>
            </a:endParaRPr>
          </a:p>
        </p:txBody>
      </p:sp>
      <p:sp>
        <p:nvSpPr>
          <p:cNvPr id="3" name="Subtitle 2"/>
          <p:cNvSpPr>
            <a:spLocks noGrp="1"/>
          </p:cNvSpPr>
          <p:nvPr>
            <p:ph type="subTitle" idx="1"/>
          </p:nvPr>
        </p:nvSpPr>
        <p:spPr>
          <a:xfrm>
            <a:off x="1403648" y="4581128"/>
            <a:ext cx="6400800" cy="2016224"/>
          </a:xfrm>
        </p:spPr>
        <p:txBody>
          <a:bodyPr>
            <a:normAutofit/>
          </a:bodyPr>
          <a:lstStyle/>
          <a:p>
            <a:r>
              <a:rPr lang="en-US" sz="2400" dirty="0" smtClean="0">
                <a:solidFill>
                  <a:schemeClr val="accent2">
                    <a:lumMod val="75000"/>
                  </a:schemeClr>
                </a:solidFill>
                <a:latin typeface="Times New Roman" pitchFamily="18" charset="0"/>
                <a:cs typeface="Times New Roman" pitchFamily="18" charset="0"/>
              </a:rPr>
              <a:t>Faculty </a:t>
            </a:r>
            <a:r>
              <a:rPr lang="en-US" sz="2400" dirty="0">
                <a:solidFill>
                  <a:schemeClr val="accent2">
                    <a:lumMod val="75000"/>
                  </a:schemeClr>
                </a:solidFill>
                <a:latin typeface="Times New Roman" pitchFamily="18" charset="0"/>
                <a:cs typeface="Times New Roman" pitchFamily="18" charset="0"/>
              </a:rPr>
              <a:t>of Engineering, </a:t>
            </a:r>
            <a:endParaRPr lang="en-US" sz="2400" dirty="0" smtClean="0">
              <a:solidFill>
                <a:schemeClr val="accent2">
                  <a:lumMod val="75000"/>
                </a:schemeClr>
              </a:solidFill>
              <a:latin typeface="Times New Roman" pitchFamily="18" charset="0"/>
              <a:cs typeface="Times New Roman" pitchFamily="18" charset="0"/>
            </a:endParaRPr>
          </a:p>
          <a:p>
            <a:r>
              <a:rPr lang="en-US" sz="2400" dirty="0" smtClean="0">
                <a:solidFill>
                  <a:schemeClr val="accent2">
                    <a:lumMod val="75000"/>
                  </a:schemeClr>
                </a:solidFill>
                <a:latin typeface="Times New Roman" pitchFamily="18" charset="0"/>
                <a:cs typeface="Times New Roman" pitchFamily="18" charset="0"/>
              </a:rPr>
              <a:t>The </a:t>
            </a:r>
            <a:r>
              <a:rPr lang="en-US" sz="2400" dirty="0">
                <a:solidFill>
                  <a:schemeClr val="accent2">
                    <a:lumMod val="75000"/>
                  </a:schemeClr>
                </a:solidFill>
                <a:latin typeface="Times New Roman" pitchFamily="18" charset="0"/>
                <a:cs typeface="Times New Roman" pitchFamily="18" charset="0"/>
              </a:rPr>
              <a:t>University of the West Indies, </a:t>
            </a:r>
            <a:r>
              <a:rPr lang="en-US" sz="2400" dirty="0" smtClean="0">
                <a:solidFill>
                  <a:schemeClr val="accent2">
                    <a:lumMod val="75000"/>
                  </a:schemeClr>
                </a:solidFill>
                <a:latin typeface="Times New Roman" pitchFamily="18" charset="0"/>
                <a:cs typeface="Times New Roman" pitchFamily="18" charset="0"/>
              </a:rPr>
              <a:t>Trinidad</a:t>
            </a:r>
            <a:endParaRPr lang="en-TT" sz="2400" dirty="0">
              <a:solidFill>
                <a:schemeClr val="accent2">
                  <a:lumMod val="75000"/>
                </a:schemeClr>
              </a:solidFill>
              <a:latin typeface="Times New Roman" pitchFamily="18" charset="0"/>
              <a:cs typeface="Times New Roman" pitchFamily="18" charset="0"/>
            </a:endParaRPr>
          </a:p>
          <a:p>
            <a:endParaRPr lang="en-TT" sz="2400" dirty="0"/>
          </a:p>
        </p:txBody>
      </p:sp>
      <p:sp>
        <p:nvSpPr>
          <p:cNvPr id="4" name="Footer Placeholder 3"/>
          <p:cNvSpPr>
            <a:spLocks noGrp="1"/>
          </p:cNvSpPr>
          <p:nvPr>
            <p:ph type="ftr" sz="quarter" idx="11"/>
          </p:nvPr>
        </p:nvSpPr>
        <p:spPr>
          <a:xfrm>
            <a:off x="0" y="6093296"/>
            <a:ext cx="9144000" cy="628179"/>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351986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solidFill>
                  <a:prstClr val="black"/>
                </a:solidFill>
                <a:latin typeface="Times New Roman" pitchFamily="18" charset="0"/>
                <a:cs typeface="Times New Roman" pitchFamily="18" charset="0"/>
              </a:rPr>
              <a:t>QUALITY </a:t>
            </a:r>
            <a:r>
              <a:rPr lang="en-TT" sz="2800" b="1" dirty="0" smtClean="0">
                <a:solidFill>
                  <a:prstClr val="black"/>
                </a:solidFill>
                <a:latin typeface="Times New Roman" pitchFamily="18" charset="0"/>
                <a:cs typeface="Times New Roman" pitchFamily="18" charset="0"/>
              </a:rPr>
              <a:t>COMPONENTS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5225886"/>
          </a:xfrm>
        </p:spPr>
        <p:txBody>
          <a:bodyPr>
            <a:normAutofit/>
          </a:bodyPr>
          <a:lstStyle/>
          <a:p>
            <a:pPr marL="0" indent="0" algn="ctr">
              <a:lnSpc>
                <a:spcPct val="150000"/>
              </a:lnSpc>
              <a:buNone/>
            </a:pPr>
            <a:r>
              <a:rPr lang="en-TT" sz="2200" b="1" dirty="0" smtClean="0">
                <a:latin typeface="Times New Roman" pitchFamily="18" charset="0"/>
                <a:cs typeface="Times New Roman" pitchFamily="18" charset="0"/>
              </a:rPr>
              <a:t> Table </a:t>
            </a:r>
            <a:r>
              <a:rPr lang="en-GB" sz="2200" b="1" dirty="0">
                <a:latin typeface="Times New Roman" panose="02020603050405020304" pitchFamily="18" charset="0"/>
                <a:cs typeface="Times New Roman" panose="02020603050405020304" pitchFamily="18" charset="0"/>
              </a:rPr>
              <a:t>Integrated QFD Inputs</a:t>
            </a:r>
            <a:endParaRPr lang="en-TT" sz="2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581072953"/>
              </p:ext>
            </p:extLst>
          </p:nvPr>
        </p:nvGraphicFramePr>
        <p:xfrm>
          <a:off x="179511" y="1774696"/>
          <a:ext cx="8856986" cy="4502590"/>
        </p:xfrm>
        <a:graphic>
          <a:graphicData uri="http://schemas.openxmlformats.org/drawingml/2006/table">
            <a:tbl>
              <a:tblPr firstRow="1" bandRow="1">
                <a:tableStyleId>{5940675A-B579-460E-94D1-54222C63F5DA}</a:tableStyleId>
              </a:tblPr>
              <a:tblGrid>
                <a:gridCol w="1884646">
                  <a:extLst>
                    <a:ext uri="{9D8B030D-6E8A-4147-A177-3AD203B41FA5}">
                      <a16:colId xmlns:a16="http://schemas.microsoft.com/office/drawing/2014/main" val="20000"/>
                    </a:ext>
                  </a:extLst>
                </a:gridCol>
                <a:gridCol w="1743085">
                  <a:extLst>
                    <a:ext uri="{9D8B030D-6E8A-4147-A177-3AD203B41FA5}">
                      <a16:colId xmlns:a16="http://schemas.microsoft.com/office/drawing/2014/main" val="2966308178"/>
                    </a:ext>
                  </a:extLst>
                </a:gridCol>
                <a:gridCol w="1743085">
                  <a:extLst>
                    <a:ext uri="{9D8B030D-6E8A-4147-A177-3AD203B41FA5}">
                      <a16:colId xmlns:a16="http://schemas.microsoft.com/office/drawing/2014/main" val="3525438129"/>
                    </a:ext>
                  </a:extLst>
                </a:gridCol>
                <a:gridCol w="1743085">
                  <a:extLst>
                    <a:ext uri="{9D8B030D-6E8A-4147-A177-3AD203B41FA5}">
                      <a16:colId xmlns:a16="http://schemas.microsoft.com/office/drawing/2014/main" val="3948877793"/>
                    </a:ext>
                  </a:extLst>
                </a:gridCol>
                <a:gridCol w="1743085">
                  <a:extLst>
                    <a:ext uri="{9D8B030D-6E8A-4147-A177-3AD203B41FA5}">
                      <a16:colId xmlns:a16="http://schemas.microsoft.com/office/drawing/2014/main" val="1531287545"/>
                    </a:ext>
                  </a:extLst>
                </a:gridCol>
              </a:tblGrid>
              <a:tr h="368245">
                <a:tc gridSpan="3">
                  <a:txBody>
                    <a:bodyPr/>
                    <a:lstStyle/>
                    <a:p>
                      <a:pPr algn="ctr"/>
                      <a:endParaRPr lang="en-TT" sz="20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hMerge="1">
                  <a:txBody>
                    <a:bodyPr/>
                    <a:lstStyle/>
                    <a:p>
                      <a:pPr algn="ctr"/>
                      <a:endParaRPr lang="en-TT" sz="2000" dirty="0"/>
                    </a:p>
                  </a:txBody>
                  <a:tcPr/>
                </a:tc>
                <a:tc hMerge="1">
                  <a:txBody>
                    <a:bodyPr/>
                    <a:lstStyle/>
                    <a:p>
                      <a:pPr algn="ctr"/>
                      <a:endParaRPr lang="en-TT" sz="2000" dirty="0"/>
                    </a:p>
                  </a:txBody>
                  <a:tcPr/>
                </a:tc>
                <a:tc gridSpan="2">
                  <a:txBody>
                    <a:bodyPr/>
                    <a:lstStyle/>
                    <a:p>
                      <a:pPr marL="0" marR="0" algn="ctr">
                        <a:lnSpc>
                          <a:spcPct val="105000"/>
                        </a:lnSpc>
                        <a:spcBef>
                          <a:spcPts val="0"/>
                        </a:spcBef>
                        <a:spcAft>
                          <a:spcPts val="0"/>
                        </a:spcAft>
                      </a:pPr>
                      <a:r>
                        <a:rPr lang="en-US" sz="2000" kern="1200" dirty="0">
                          <a:solidFill>
                            <a:schemeClr val="tx1"/>
                          </a:solidFill>
                          <a:effectLst/>
                          <a:latin typeface="Times New Roman" panose="02020603050405020304" pitchFamily="18" charset="0"/>
                          <a:ea typeface="+mn-ea"/>
                          <a:cs typeface="Times New Roman" panose="02020603050405020304" pitchFamily="18" charset="0"/>
                        </a:rPr>
                        <a:t>OPERATION PLANNING</a:t>
                      </a:r>
                    </a:p>
                  </a:txBody>
                  <a:tcPr marL="68580" marR="68580" marT="0" marB="0"/>
                </a:tc>
                <a:tc hMerge="1">
                  <a:txBody>
                    <a:bodyPr/>
                    <a:lstStyle/>
                    <a:p>
                      <a:pPr algn="ctr"/>
                      <a:endParaRPr lang="en-TT" sz="2000" dirty="0"/>
                    </a:p>
                  </a:txBody>
                  <a:tcPr/>
                </a:tc>
                <a:extLst>
                  <a:ext uri="{0D108BD9-81ED-4DB2-BD59-A6C34878D82A}">
                    <a16:rowId xmlns:a16="http://schemas.microsoft.com/office/drawing/2014/main" val="10000"/>
                  </a:ext>
                </a:extLst>
              </a:tr>
              <a:tr h="368245">
                <a:tc gridSpan="2">
                  <a:txBody>
                    <a:bodyPr/>
                    <a:lstStyle/>
                    <a:p>
                      <a:pPr algn="ctr"/>
                      <a:endParaRPr lang="en-TT" sz="2000" kern="1200" dirty="0">
                        <a:solidFill>
                          <a:schemeClr val="tx1"/>
                        </a:solidFill>
                        <a:latin typeface="Times New Roman" panose="02020603050405020304" pitchFamily="18" charset="0"/>
                        <a:ea typeface="+mn-ea"/>
                        <a:cs typeface="Times New Roman" panose="02020603050405020304" pitchFamily="18" charset="0"/>
                      </a:endParaRPr>
                    </a:p>
                  </a:txBody>
                  <a:tcPr>
                    <a:solidFill>
                      <a:schemeClr val="bg1">
                        <a:lumMod val="95000"/>
                      </a:schemeClr>
                    </a:solidFill>
                  </a:tcPr>
                </a:tc>
                <a:tc hMerge="1">
                  <a:txBody>
                    <a:bodyPr/>
                    <a:lstStyle/>
                    <a:p>
                      <a:pPr algn="ctr"/>
                      <a:endParaRPr lang="en-TT" sz="2000" dirty="0"/>
                    </a:p>
                  </a:txBody>
                  <a:tcPr/>
                </a:tc>
                <a:tc gridSpan="2">
                  <a:txBody>
                    <a:bodyPr/>
                    <a:lstStyle/>
                    <a:p>
                      <a:pPr algn="ctr"/>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PROCESS PLANNING</a:t>
                      </a:r>
                      <a:endParaRPr lang="en-TT" sz="2000" dirty="0">
                        <a:latin typeface="Times New Roman" panose="02020603050405020304" pitchFamily="18" charset="0"/>
                        <a:cs typeface="Times New Roman" panose="02020603050405020304" pitchFamily="18" charset="0"/>
                      </a:endParaRPr>
                    </a:p>
                  </a:txBody>
                  <a:tcPr/>
                </a:tc>
                <a:tc hMerge="1">
                  <a:txBody>
                    <a:bodyPr/>
                    <a:lstStyle/>
                    <a:p>
                      <a:pPr algn="ctr"/>
                      <a:endParaRPr lang="en-TT" sz="2000" dirty="0"/>
                    </a:p>
                  </a:txBody>
                  <a:tcPr/>
                </a:tc>
                <a:tc rowSpan="4">
                  <a:txBody>
                    <a:bodyPr/>
                    <a:lstStyle/>
                    <a:p>
                      <a:endPar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Operations &amp; Control</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i="1"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Quality</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Delivery</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Assembly Schedule</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Inspection</a:t>
                      </a:r>
                      <a:endParaRPr lang="en-TT"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4754904"/>
                  </a:ext>
                </a:extLst>
              </a:tr>
              <a:tr h="368245">
                <a:tc>
                  <a:txBody>
                    <a:bodyPr/>
                    <a:lstStyle/>
                    <a:p>
                      <a:pPr algn="ctr"/>
                      <a:endParaRPr lang="en-TT" sz="20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gridSpan="2">
                  <a:txBody>
                    <a:bodyPr/>
                    <a:lstStyle/>
                    <a:p>
                      <a:pPr algn="ctr"/>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PART DEPLOYMENT</a:t>
                      </a:r>
                      <a:endParaRPr lang="en-TT" sz="2000" dirty="0">
                        <a:latin typeface="Times New Roman" panose="02020603050405020304" pitchFamily="18" charset="0"/>
                        <a:cs typeface="Times New Roman" panose="02020603050405020304" pitchFamily="18" charset="0"/>
                      </a:endParaRPr>
                    </a:p>
                  </a:txBody>
                  <a:tcPr/>
                </a:tc>
                <a:tc hMerge="1">
                  <a:txBody>
                    <a:bodyPr/>
                    <a:lstStyle/>
                    <a:p>
                      <a:pPr algn="ctr"/>
                      <a:endParaRPr lang="en-TT" sz="2000" dirty="0"/>
                    </a:p>
                  </a:txBody>
                  <a:tcPr/>
                </a:tc>
                <a:tc rowSpan="3">
                  <a:txBody>
                    <a:bodyPr/>
                    <a:lstStyle/>
                    <a:p>
                      <a:r>
                        <a:rPr lang="en-GB" sz="20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p>
                    <a:p>
                      <a:endParaRPr lang="en-GB" sz="20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Manufacturing</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Operations</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i="1"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Knowledge</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Skill</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Facility Equipment</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Material</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Utility</a:t>
                      </a:r>
                      <a:endParaRPr lang="en-TT" sz="2000" dirty="0">
                        <a:latin typeface="Times New Roman" panose="02020603050405020304" pitchFamily="18" charset="0"/>
                        <a:cs typeface="Times New Roman" panose="02020603050405020304" pitchFamily="18" charset="0"/>
                      </a:endParaRPr>
                    </a:p>
                  </a:txBody>
                  <a:tcPr/>
                </a:tc>
                <a:tc vMerge="1">
                  <a:txBody>
                    <a:bodyPr/>
                    <a:lstStyle/>
                    <a:p>
                      <a:pPr algn="ctr"/>
                      <a:endParaRPr lang="en-TT" sz="2000" dirty="0"/>
                    </a:p>
                  </a:txBody>
                  <a:tcPr/>
                </a:tc>
                <a:extLst>
                  <a:ext uri="{0D108BD9-81ED-4DB2-BD59-A6C34878D82A}">
                    <a16:rowId xmlns:a16="http://schemas.microsoft.com/office/drawing/2014/main" val="1949555274"/>
                  </a:ext>
                </a:extLst>
              </a:tr>
              <a:tr h="368245">
                <a:tc gridSpan="2">
                  <a:txBody>
                    <a:bodyPr/>
                    <a:lstStyle/>
                    <a:p>
                      <a:pPr algn="ctr"/>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PRODUCT DESIGN</a:t>
                      </a:r>
                      <a:endParaRPr lang="en-TT" sz="2000" dirty="0">
                        <a:latin typeface="Times New Roman" panose="02020603050405020304" pitchFamily="18" charset="0"/>
                        <a:cs typeface="Times New Roman" panose="02020603050405020304" pitchFamily="18" charset="0"/>
                      </a:endParaRPr>
                    </a:p>
                  </a:txBody>
                  <a:tcPr/>
                </a:tc>
                <a:tc hMerge="1">
                  <a:txBody>
                    <a:bodyPr/>
                    <a:lstStyle/>
                    <a:p>
                      <a:pPr algn="ctr"/>
                      <a:endParaRPr lang="en-TT" sz="2000" dirty="0"/>
                    </a:p>
                  </a:txBody>
                  <a:tcPr/>
                </a:tc>
                <a:tc rowSpan="2">
                  <a:txBody>
                    <a:bodyPr/>
                    <a:lstStyle/>
                    <a:p>
                      <a:r>
                        <a:rPr lang="en-GB" sz="20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Product</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Characteristics</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i="1"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End-user</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Regulatory Corporate</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Technical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endParaRPr lang="en-TT" sz="2000" dirty="0">
                        <a:latin typeface="Times New Roman" panose="02020603050405020304" pitchFamily="18" charset="0"/>
                        <a:cs typeface="Times New Roman" panose="02020603050405020304" pitchFamily="18" charset="0"/>
                      </a:endParaRPr>
                    </a:p>
                  </a:txBody>
                  <a:tcPr/>
                </a:tc>
                <a:tc vMerge="1">
                  <a:txBody>
                    <a:bodyPr/>
                    <a:lstStyle/>
                    <a:p>
                      <a:pPr algn="ctr"/>
                      <a:endParaRPr lang="en-TT" sz="2000" dirty="0"/>
                    </a:p>
                  </a:txBody>
                  <a:tcPr/>
                </a:tc>
                <a:tc vMerge="1">
                  <a:txBody>
                    <a:bodyPr/>
                    <a:lstStyle/>
                    <a:p>
                      <a:pPr algn="ctr"/>
                      <a:endParaRPr lang="en-TT" sz="2000" dirty="0"/>
                    </a:p>
                  </a:txBody>
                  <a:tcPr/>
                </a:tc>
                <a:extLst>
                  <a:ext uri="{0D108BD9-81ED-4DB2-BD59-A6C34878D82A}">
                    <a16:rowId xmlns:a16="http://schemas.microsoft.com/office/drawing/2014/main" val="1751876564"/>
                  </a:ext>
                </a:extLst>
              </a:tr>
              <a:tr h="2917630">
                <a:tc>
                  <a:txBody>
                    <a:bodyPr/>
                    <a:lstStyle/>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Customer</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Requirements</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i="1"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Loudness</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Pitch</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Timbre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Duration</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Musicianship</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Physical Control </a:t>
                      </a:r>
                      <a:endParaRPr lang="en-TT" sz="2000" dirty="0">
                        <a:latin typeface="Times New Roman" panose="02020603050405020304" pitchFamily="18" charset="0"/>
                        <a:cs typeface="Times New Roman" panose="02020603050405020304" pitchFamily="18" charset="0"/>
                      </a:endParaRPr>
                    </a:p>
                  </a:txBody>
                  <a:tcPr/>
                </a:tc>
                <a:tc>
                  <a:txBody>
                    <a:bodyPr/>
                    <a:lstStyle/>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Design</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u="sng" kern="1200" dirty="0" smtClean="0">
                          <a:solidFill>
                            <a:schemeClr val="tx1"/>
                          </a:solidFill>
                          <a:effectLst/>
                          <a:latin typeface="Times New Roman" panose="02020603050405020304" pitchFamily="18" charset="0"/>
                          <a:ea typeface="+mn-ea"/>
                          <a:cs typeface="Times New Roman" panose="02020603050405020304" pitchFamily="18" charset="0"/>
                        </a:rPr>
                        <a:t>Requirements</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i="1"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Pressure</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Frequency</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Spectrum Envelope</a:t>
                      </a:r>
                      <a:endParaRPr lang="en-US" sz="20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GB" sz="2000" kern="1200" dirty="0" smtClean="0">
                          <a:solidFill>
                            <a:schemeClr val="tx1"/>
                          </a:solidFill>
                          <a:effectLst/>
                          <a:latin typeface="Times New Roman" panose="02020603050405020304" pitchFamily="18" charset="0"/>
                          <a:ea typeface="+mn-ea"/>
                          <a:cs typeface="Times New Roman" panose="02020603050405020304" pitchFamily="18" charset="0"/>
                        </a:rPr>
                        <a:t>Expression</a:t>
                      </a:r>
                      <a:endParaRPr lang="en-TT" sz="2000" dirty="0">
                        <a:latin typeface="Times New Roman" panose="02020603050405020304" pitchFamily="18" charset="0"/>
                        <a:cs typeface="Times New Roman" panose="02020603050405020304" pitchFamily="18" charset="0"/>
                      </a:endParaRPr>
                    </a:p>
                  </a:txBody>
                  <a:tcPr/>
                </a:tc>
                <a:tc vMerge="1">
                  <a:txBody>
                    <a:bodyPr/>
                    <a:lstStyle/>
                    <a:p>
                      <a:pPr algn="ctr"/>
                      <a:endParaRPr lang="en-TT" sz="2000" dirty="0"/>
                    </a:p>
                  </a:txBody>
                  <a:tcPr/>
                </a:tc>
                <a:tc vMerge="1">
                  <a:txBody>
                    <a:bodyPr/>
                    <a:lstStyle/>
                    <a:p>
                      <a:endParaRPr lang="en-TT" sz="2000" dirty="0"/>
                    </a:p>
                  </a:txBody>
                  <a:tcPr/>
                </a:tc>
                <a:tc vMerge="1">
                  <a:txBody>
                    <a:bodyPr/>
                    <a:lstStyle/>
                    <a:p>
                      <a:endParaRPr lang="en-TT" sz="2000" dirty="0"/>
                    </a:p>
                  </a:txBody>
                  <a:tcPr/>
                </a:tc>
                <a:extLst>
                  <a:ext uri="{0D108BD9-81ED-4DB2-BD59-A6C34878D82A}">
                    <a16:rowId xmlns:a16="http://schemas.microsoft.com/office/drawing/2014/main" val="1728882494"/>
                  </a:ext>
                </a:extLst>
              </a:tr>
            </a:tbl>
          </a:graphicData>
        </a:graphic>
      </p:graphicFrame>
    </p:spTree>
    <p:extLst>
      <p:ext uri="{BB962C8B-B14F-4D97-AF65-F5344CB8AC3E}">
        <p14:creationId xmlns:p14="http://schemas.microsoft.com/office/powerpoint/2010/main" val="3444761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MODEL DEVELOPED</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5225886"/>
          </a:xfrm>
        </p:spPr>
        <p:txBody>
          <a:bodyPr>
            <a:normAutofit fontScale="92500"/>
          </a:bodyPr>
          <a:lstStyle/>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r>
              <a:rPr lang="en-TT" sz="2400" b="1" dirty="0" smtClean="0">
                <a:latin typeface="Times New Roman" pitchFamily="18" charset="0"/>
                <a:cs typeface="Times New Roman" pitchFamily="18" charset="0"/>
              </a:rPr>
              <a:t>Figure </a:t>
            </a:r>
            <a:r>
              <a:rPr lang="en-GB" sz="2400" b="1" dirty="0" smtClean="0">
                <a:latin typeface="Times New Roman" panose="02020603050405020304" pitchFamily="18" charset="0"/>
                <a:cs typeface="Times New Roman" panose="02020603050405020304" pitchFamily="18" charset="0"/>
              </a:rPr>
              <a:t>Fuzzy </a:t>
            </a:r>
            <a:r>
              <a:rPr lang="en-GB" sz="2400" b="1" dirty="0">
                <a:latin typeface="Times New Roman" panose="02020603050405020304" pitchFamily="18" charset="0"/>
                <a:cs typeface="Times New Roman" panose="02020603050405020304" pitchFamily="18" charset="0"/>
              </a:rPr>
              <a:t>QFD TOPSIS AHP Model </a:t>
            </a:r>
            <a:endParaRPr lang="en-TT"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a:blip r:embed="rId4"/>
          <a:stretch>
            <a:fillRect/>
          </a:stretch>
        </p:blipFill>
        <p:spPr>
          <a:xfrm>
            <a:off x="827584" y="1248877"/>
            <a:ext cx="7825707" cy="4556387"/>
          </a:xfrm>
          <a:prstGeom prst="rect">
            <a:avLst/>
          </a:prstGeom>
        </p:spPr>
      </p:pic>
    </p:spTree>
    <p:extLst>
      <p:ext uri="{BB962C8B-B14F-4D97-AF65-F5344CB8AC3E}">
        <p14:creationId xmlns:p14="http://schemas.microsoft.com/office/powerpoint/2010/main" val="43042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MODEL DEVELOPED</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5225886"/>
          </a:xfrm>
        </p:spPr>
        <p:txBody>
          <a:bodyPr>
            <a:normAutofit fontScale="92500"/>
          </a:bodyPr>
          <a:lstStyle/>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r>
              <a:rPr lang="en-TT" sz="2400" b="1" dirty="0" smtClean="0">
                <a:latin typeface="Times New Roman" pitchFamily="18" charset="0"/>
                <a:cs typeface="Times New Roman" pitchFamily="18" charset="0"/>
              </a:rPr>
              <a:t>Figure M</a:t>
            </a:r>
            <a:r>
              <a:rPr lang="en-GB" sz="2400" b="1" dirty="0" err="1" smtClean="0">
                <a:latin typeface="Times New Roman" panose="02020603050405020304" pitchFamily="18" charset="0"/>
                <a:cs typeface="Times New Roman" panose="02020603050405020304" pitchFamily="18" charset="0"/>
              </a:rPr>
              <a:t>ap</a:t>
            </a:r>
            <a:r>
              <a:rPr lang="en-GB" sz="2400" b="1" dirty="0" smtClean="0">
                <a:latin typeface="Times New Roman" panose="02020603050405020304" pitchFamily="18" charset="0"/>
                <a:cs typeface="Times New Roman" panose="02020603050405020304" pitchFamily="18" charset="0"/>
              </a:rPr>
              <a:t> of the model</a:t>
            </a:r>
            <a:endParaRPr lang="en-TT"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a:blip r:embed="rId4"/>
          <a:stretch>
            <a:fillRect/>
          </a:stretch>
        </p:blipFill>
        <p:spPr>
          <a:xfrm>
            <a:off x="5042067" y="3107432"/>
            <a:ext cx="4362793" cy="2540163"/>
          </a:xfrm>
          <a:prstGeom prst="rect">
            <a:avLst/>
          </a:prstGeom>
        </p:spPr>
      </p:pic>
      <p:pic>
        <p:nvPicPr>
          <p:cNvPr id="7" name="Picture 6"/>
          <p:cNvPicPr>
            <a:picLocks noChangeAspect="1"/>
          </p:cNvPicPr>
          <p:nvPr/>
        </p:nvPicPr>
        <p:blipFill>
          <a:blip r:embed="rId5"/>
          <a:stretch>
            <a:fillRect/>
          </a:stretch>
        </p:blipFill>
        <p:spPr>
          <a:xfrm>
            <a:off x="3054772" y="1285502"/>
            <a:ext cx="2477779" cy="1560374"/>
          </a:xfrm>
          <a:prstGeom prst="rect">
            <a:avLst/>
          </a:prstGeom>
        </p:spPr>
      </p:pic>
      <p:sp>
        <p:nvSpPr>
          <p:cNvPr id="11" name="Right Arrow 10"/>
          <p:cNvSpPr/>
          <p:nvPr/>
        </p:nvSpPr>
        <p:spPr>
          <a:xfrm>
            <a:off x="7465260" y="3080538"/>
            <a:ext cx="136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12"/>
          <p:cNvSpPr/>
          <p:nvPr/>
        </p:nvSpPr>
        <p:spPr>
          <a:xfrm>
            <a:off x="5212462" y="4129588"/>
            <a:ext cx="115091" cy="1150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Up Arrow 13"/>
          <p:cNvSpPr/>
          <p:nvPr/>
        </p:nvSpPr>
        <p:spPr>
          <a:xfrm>
            <a:off x="5644510" y="5234163"/>
            <a:ext cx="72008" cy="1440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Cross 16"/>
          <p:cNvSpPr/>
          <p:nvPr/>
        </p:nvSpPr>
        <p:spPr>
          <a:xfrm>
            <a:off x="8638456" y="4090007"/>
            <a:ext cx="144016" cy="14401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ight Arrow 19"/>
          <p:cNvSpPr/>
          <p:nvPr/>
        </p:nvSpPr>
        <p:spPr>
          <a:xfrm>
            <a:off x="7699795" y="5324173"/>
            <a:ext cx="136248" cy="10801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Curved Up Arrow 22"/>
          <p:cNvSpPr/>
          <p:nvPr/>
        </p:nvSpPr>
        <p:spPr>
          <a:xfrm rot="9000000">
            <a:off x="6818594" y="5158186"/>
            <a:ext cx="296962" cy="198022"/>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nvGrpSpPr>
          <p:cNvPr id="56" name="Group 55"/>
          <p:cNvGrpSpPr/>
          <p:nvPr/>
        </p:nvGrpSpPr>
        <p:grpSpPr>
          <a:xfrm>
            <a:off x="482018" y="2945623"/>
            <a:ext cx="2904597" cy="2340664"/>
            <a:chOff x="766234" y="2978045"/>
            <a:chExt cx="2904597" cy="2340664"/>
          </a:xfrm>
        </p:grpSpPr>
        <p:pic>
          <p:nvPicPr>
            <p:cNvPr id="6" name="Picture 5"/>
            <p:cNvPicPr>
              <a:picLocks noChangeAspect="1"/>
            </p:cNvPicPr>
            <p:nvPr/>
          </p:nvPicPr>
          <p:blipFill>
            <a:blip r:embed="rId6"/>
            <a:stretch>
              <a:fillRect/>
            </a:stretch>
          </p:blipFill>
          <p:spPr>
            <a:xfrm>
              <a:off x="923825" y="2978045"/>
              <a:ext cx="2747006" cy="2340664"/>
            </a:xfrm>
            <a:prstGeom prst="rect">
              <a:avLst/>
            </a:prstGeom>
          </p:spPr>
        </p:pic>
        <p:sp>
          <p:nvSpPr>
            <p:cNvPr id="10" name="Donut 9"/>
            <p:cNvSpPr/>
            <p:nvPr/>
          </p:nvSpPr>
          <p:spPr>
            <a:xfrm>
              <a:off x="766234" y="4540467"/>
              <a:ext cx="115091" cy="1150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ight Arrow 11"/>
            <p:cNvSpPr/>
            <p:nvPr/>
          </p:nvSpPr>
          <p:spPr>
            <a:xfrm>
              <a:off x="1557558" y="3985369"/>
              <a:ext cx="136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3127148" y="4908173"/>
              <a:ext cx="72008" cy="1440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Cross 15"/>
            <p:cNvSpPr/>
            <p:nvPr/>
          </p:nvSpPr>
          <p:spPr>
            <a:xfrm>
              <a:off x="2551084" y="3247572"/>
              <a:ext cx="144016" cy="14401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ight Arrow 17"/>
            <p:cNvSpPr/>
            <p:nvPr/>
          </p:nvSpPr>
          <p:spPr>
            <a:xfrm>
              <a:off x="1576126" y="4942535"/>
              <a:ext cx="136248" cy="10801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Curved Up Arrow 23"/>
            <p:cNvSpPr/>
            <p:nvPr/>
          </p:nvSpPr>
          <p:spPr>
            <a:xfrm rot="9000000">
              <a:off x="2601899" y="4129402"/>
              <a:ext cx="296962" cy="198022"/>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cxnSp>
        <p:nvCxnSpPr>
          <p:cNvPr id="27" name="Straight Arrow Connector 26"/>
          <p:cNvCxnSpPr/>
          <p:nvPr/>
        </p:nvCxnSpPr>
        <p:spPr>
          <a:xfrm>
            <a:off x="3421830" y="2843298"/>
            <a:ext cx="1790632" cy="54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75096" y="2799819"/>
            <a:ext cx="1401243" cy="4783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4398080" y="2799819"/>
            <a:ext cx="946004" cy="3846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pSp>
        <p:nvGrpSpPr>
          <p:cNvPr id="81" name="Group 80"/>
          <p:cNvGrpSpPr/>
          <p:nvPr/>
        </p:nvGrpSpPr>
        <p:grpSpPr>
          <a:xfrm>
            <a:off x="6940570" y="1653283"/>
            <a:ext cx="356953" cy="287650"/>
            <a:chOff x="766234" y="2978045"/>
            <a:chExt cx="2904597" cy="2340664"/>
          </a:xfrm>
        </p:grpSpPr>
        <p:pic>
          <p:nvPicPr>
            <p:cNvPr id="82" name="Picture 81"/>
            <p:cNvPicPr>
              <a:picLocks noChangeAspect="1"/>
            </p:cNvPicPr>
            <p:nvPr/>
          </p:nvPicPr>
          <p:blipFill>
            <a:blip r:embed="rId6"/>
            <a:stretch>
              <a:fillRect/>
            </a:stretch>
          </p:blipFill>
          <p:spPr>
            <a:xfrm>
              <a:off x="923825" y="2978045"/>
              <a:ext cx="2747006" cy="2340664"/>
            </a:xfrm>
            <a:prstGeom prst="rect">
              <a:avLst/>
            </a:prstGeom>
          </p:spPr>
        </p:pic>
        <p:sp>
          <p:nvSpPr>
            <p:cNvPr id="83" name="Donut 82"/>
            <p:cNvSpPr/>
            <p:nvPr/>
          </p:nvSpPr>
          <p:spPr>
            <a:xfrm>
              <a:off x="766234" y="4540467"/>
              <a:ext cx="115091" cy="1150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ight Arrow 83"/>
            <p:cNvSpPr/>
            <p:nvPr/>
          </p:nvSpPr>
          <p:spPr>
            <a:xfrm>
              <a:off x="1557558" y="3985369"/>
              <a:ext cx="136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Up Arrow 84"/>
            <p:cNvSpPr/>
            <p:nvPr/>
          </p:nvSpPr>
          <p:spPr>
            <a:xfrm>
              <a:off x="3127148" y="4908173"/>
              <a:ext cx="72008" cy="1440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Cross 85"/>
            <p:cNvSpPr/>
            <p:nvPr/>
          </p:nvSpPr>
          <p:spPr>
            <a:xfrm>
              <a:off x="2551084" y="3247572"/>
              <a:ext cx="144016" cy="14401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7" name="Right Arrow 86"/>
            <p:cNvSpPr/>
            <p:nvPr/>
          </p:nvSpPr>
          <p:spPr>
            <a:xfrm>
              <a:off x="1576126" y="4942535"/>
              <a:ext cx="136248" cy="10801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Curved Up Arrow 87"/>
            <p:cNvSpPr/>
            <p:nvPr/>
          </p:nvSpPr>
          <p:spPr>
            <a:xfrm rot="9000000">
              <a:off x="2601899" y="4129402"/>
              <a:ext cx="296962" cy="198022"/>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grpSp>
        <p:nvGrpSpPr>
          <p:cNvPr id="89" name="Group 88"/>
          <p:cNvGrpSpPr/>
          <p:nvPr/>
        </p:nvGrpSpPr>
        <p:grpSpPr>
          <a:xfrm>
            <a:off x="6657876" y="1764043"/>
            <a:ext cx="356953" cy="287650"/>
            <a:chOff x="766234" y="2978045"/>
            <a:chExt cx="2904597" cy="2340664"/>
          </a:xfrm>
        </p:grpSpPr>
        <p:pic>
          <p:nvPicPr>
            <p:cNvPr id="90" name="Picture 89"/>
            <p:cNvPicPr>
              <a:picLocks noChangeAspect="1"/>
            </p:cNvPicPr>
            <p:nvPr/>
          </p:nvPicPr>
          <p:blipFill>
            <a:blip r:embed="rId6"/>
            <a:stretch>
              <a:fillRect/>
            </a:stretch>
          </p:blipFill>
          <p:spPr>
            <a:xfrm>
              <a:off x="923825" y="2978045"/>
              <a:ext cx="2747006" cy="2340664"/>
            </a:xfrm>
            <a:prstGeom prst="rect">
              <a:avLst/>
            </a:prstGeom>
          </p:spPr>
        </p:pic>
        <p:sp>
          <p:nvSpPr>
            <p:cNvPr id="91" name="Donut 90"/>
            <p:cNvSpPr/>
            <p:nvPr/>
          </p:nvSpPr>
          <p:spPr>
            <a:xfrm>
              <a:off x="766234" y="4540467"/>
              <a:ext cx="115091" cy="1150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ight Arrow 91"/>
            <p:cNvSpPr/>
            <p:nvPr/>
          </p:nvSpPr>
          <p:spPr>
            <a:xfrm>
              <a:off x="1557558" y="3985369"/>
              <a:ext cx="136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Up Arrow 92"/>
            <p:cNvSpPr/>
            <p:nvPr/>
          </p:nvSpPr>
          <p:spPr>
            <a:xfrm>
              <a:off x="3127148" y="4908173"/>
              <a:ext cx="72008" cy="1440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Cross 93"/>
            <p:cNvSpPr/>
            <p:nvPr/>
          </p:nvSpPr>
          <p:spPr>
            <a:xfrm>
              <a:off x="2551084" y="3247572"/>
              <a:ext cx="144016" cy="14401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Right Arrow 94"/>
            <p:cNvSpPr/>
            <p:nvPr/>
          </p:nvSpPr>
          <p:spPr>
            <a:xfrm>
              <a:off x="1576126" y="4942535"/>
              <a:ext cx="136248" cy="10801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Curved Up Arrow 95"/>
            <p:cNvSpPr/>
            <p:nvPr/>
          </p:nvSpPr>
          <p:spPr>
            <a:xfrm rot="9000000">
              <a:off x="2601899" y="4129402"/>
              <a:ext cx="296962" cy="198022"/>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grpSp>
        <p:nvGrpSpPr>
          <p:cNvPr id="97" name="Group 96"/>
          <p:cNvGrpSpPr/>
          <p:nvPr/>
        </p:nvGrpSpPr>
        <p:grpSpPr>
          <a:xfrm>
            <a:off x="6372375" y="1877495"/>
            <a:ext cx="356953" cy="287650"/>
            <a:chOff x="766234" y="2978045"/>
            <a:chExt cx="2904597" cy="2340664"/>
          </a:xfrm>
        </p:grpSpPr>
        <p:pic>
          <p:nvPicPr>
            <p:cNvPr id="98" name="Picture 97"/>
            <p:cNvPicPr>
              <a:picLocks noChangeAspect="1"/>
            </p:cNvPicPr>
            <p:nvPr/>
          </p:nvPicPr>
          <p:blipFill>
            <a:blip r:embed="rId6"/>
            <a:stretch>
              <a:fillRect/>
            </a:stretch>
          </p:blipFill>
          <p:spPr>
            <a:xfrm>
              <a:off x="923825" y="2978045"/>
              <a:ext cx="2747006" cy="2340664"/>
            </a:xfrm>
            <a:prstGeom prst="rect">
              <a:avLst/>
            </a:prstGeom>
          </p:spPr>
        </p:pic>
        <p:sp>
          <p:nvSpPr>
            <p:cNvPr id="99" name="Donut 98"/>
            <p:cNvSpPr/>
            <p:nvPr/>
          </p:nvSpPr>
          <p:spPr>
            <a:xfrm>
              <a:off x="766234" y="4540467"/>
              <a:ext cx="115091" cy="1150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ight Arrow 99"/>
            <p:cNvSpPr/>
            <p:nvPr/>
          </p:nvSpPr>
          <p:spPr>
            <a:xfrm>
              <a:off x="1557558" y="3985369"/>
              <a:ext cx="136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Up Arrow 100"/>
            <p:cNvSpPr/>
            <p:nvPr/>
          </p:nvSpPr>
          <p:spPr>
            <a:xfrm>
              <a:off x="3127148" y="4908173"/>
              <a:ext cx="72008" cy="1440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2" name="Cross 101"/>
            <p:cNvSpPr/>
            <p:nvPr/>
          </p:nvSpPr>
          <p:spPr>
            <a:xfrm>
              <a:off x="2551084" y="3247572"/>
              <a:ext cx="144016" cy="14401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Right Arrow 102"/>
            <p:cNvSpPr/>
            <p:nvPr/>
          </p:nvSpPr>
          <p:spPr>
            <a:xfrm>
              <a:off x="1576126" y="4942535"/>
              <a:ext cx="136248" cy="10801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Curved Up Arrow 103"/>
            <p:cNvSpPr/>
            <p:nvPr/>
          </p:nvSpPr>
          <p:spPr>
            <a:xfrm rot="9000000">
              <a:off x="2601899" y="4129402"/>
              <a:ext cx="296962" cy="198022"/>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6091963" y="2001241"/>
            <a:ext cx="356953" cy="287650"/>
            <a:chOff x="766234" y="2978045"/>
            <a:chExt cx="2904597" cy="2340664"/>
          </a:xfrm>
        </p:grpSpPr>
        <p:pic>
          <p:nvPicPr>
            <p:cNvPr id="106" name="Picture 105"/>
            <p:cNvPicPr>
              <a:picLocks noChangeAspect="1"/>
            </p:cNvPicPr>
            <p:nvPr/>
          </p:nvPicPr>
          <p:blipFill>
            <a:blip r:embed="rId6"/>
            <a:stretch>
              <a:fillRect/>
            </a:stretch>
          </p:blipFill>
          <p:spPr>
            <a:xfrm>
              <a:off x="923825" y="2978045"/>
              <a:ext cx="2747006" cy="2340664"/>
            </a:xfrm>
            <a:prstGeom prst="rect">
              <a:avLst/>
            </a:prstGeom>
          </p:spPr>
        </p:pic>
        <p:sp>
          <p:nvSpPr>
            <p:cNvPr id="107" name="Donut 106"/>
            <p:cNvSpPr/>
            <p:nvPr/>
          </p:nvSpPr>
          <p:spPr>
            <a:xfrm>
              <a:off x="766234" y="4540467"/>
              <a:ext cx="115091" cy="115091"/>
            </a:xfrm>
            <a:prstGeom prst="don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Right Arrow 107"/>
            <p:cNvSpPr/>
            <p:nvPr/>
          </p:nvSpPr>
          <p:spPr>
            <a:xfrm>
              <a:off x="1557558" y="3985369"/>
              <a:ext cx="136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Up Arrow 108"/>
            <p:cNvSpPr/>
            <p:nvPr/>
          </p:nvSpPr>
          <p:spPr>
            <a:xfrm>
              <a:off x="3127148" y="4908173"/>
              <a:ext cx="72008" cy="1440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Cross 109"/>
            <p:cNvSpPr/>
            <p:nvPr/>
          </p:nvSpPr>
          <p:spPr>
            <a:xfrm>
              <a:off x="2551084" y="3247572"/>
              <a:ext cx="144016" cy="144016"/>
            </a:xfrm>
            <a:prstGeom prst="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Right Arrow 110"/>
            <p:cNvSpPr/>
            <p:nvPr/>
          </p:nvSpPr>
          <p:spPr>
            <a:xfrm>
              <a:off x="1576126" y="4942535"/>
              <a:ext cx="136248" cy="10801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Curved Up Arrow 111"/>
            <p:cNvSpPr/>
            <p:nvPr/>
          </p:nvSpPr>
          <p:spPr>
            <a:xfrm rot="9000000">
              <a:off x="2601899" y="4129402"/>
              <a:ext cx="296962" cy="198022"/>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cxnSp>
        <p:nvCxnSpPr>
          <p:cNvPr id="133" name="Elbow Connector 132"/>
          <p:cNvCxnSpPr>
            <a:stCxn id="2" idx="0"/>
          </p:cNvCxnSpPr>
          <p:nvPr/>
        </p:nvCxnSpPr>
        <p:spPr>
          <a:xfrm rot="16200000" flipV="1">
            <a:off x="5378347" y="1262314"/>
            <a:ext cx="433397" cy="325683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rot="10800000">
            <a:off x="4445675" y="2646314"/>
            <a:ext cx="2823394" cy="564250"/>
          </a:xfrm>
          <a:prstGeom prst="bentConnector3">
            <a:avLst>
              <a:gd name="adj1" fmla="val 7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7" name="Elbow Connector 136"/>
          <p:cNvCxnSpPr/>
          <p:nvPr/>
        </p:nvCxnSpPr>
        <p:spPr>
          <a:xfrm rot="10800000">
            <a:off x="4934156" y="2592845"/>
            <a:ext cx="2444077" cy="602237"/>
          </a:xfrm>
          <a:prstGeom prst="bentConnector3">
            <a:avLst>
              <a:gd name="adj1" fmla="val 116"/>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9" name="Elbow Connector 138"/>
          <p:cNvCxnSpPr/>
          <p:nvPr/>
        </p:nvCxnSpPr>
        <p:spPr>
          <a:xfrm rot="10800000">
            <a:off x="5401629" y="2558778"/>
            <a:ext cx="2024199" cy="587996"/>
          </a:xfrm>
          <a:prstGeom prst="bentConnector3">
            <a:avLst>
              <a:gd name="adj1" fmla="val 12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53" name="Straight Arrow Connector 152"/>
          <p:cNvCxnSpPr/>
          <p:nvPr/>
        </p:nvCxnSpPr>
        <p:spPr>
          <a:xfrm>
            <a:off x="4739460" y="2786273"/>
            <a:ext cx="691651" cy="3267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55" name="Oval Callout 154"/>
          <p:cNvSpPr/>
          <p:nvPr/>
        </p:nvSpPr>
        <p:spPr>
          <a:xfrm>
            <a:off x="5653572" y="1580385"/>
            <a:ext cx="2191533" cy="878239"/>
          </a:xfrm>
          <a:prstGeom prst="wedgeEllipseCallout">
            <a:avLst>
              <a:gd name="adj1" fmla="val -55313"/>
              <a:gd name="adj2" fmla="val 306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a:endCxn id="106" idx="0"/>
          </p:cNvCxnSpPr>
          <p:nvPr/>
        </p:nvCxnSpPr>
        <p:spPr>
          <a:xfrm>
            <a:off x="3995936" y="1676779"/>
            <a:ext cx="2284187" cy="324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98" idx="0"/>
          </p:cNvCxnSpPr>
          <p:nvPr/>
        </p:nvCxnSpPr>
        <p:spPr>
          <a:xfrm>
            <a:off x="4503239" y="1613370"/>
            <a:ext cx="2057296" cy="2641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1" name="Straight Arrow Connector 70"/>
          <p:cNvCxnSpPr>
            <a:endCxn id="90" idx="0"/>
          </p:cNvCxnSpPr>
          <p:nvPr/>
        </p:nvCxnSpPr>
        <p:spPr>
          <a:xfrm>
            <a:off x="4971997" y="1540506"/>
            <a:ext cx="1874039" cy="2235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3" name="Straight Arrow Connector 72"/>
          <p:cNvCxnSpPr>
            <a:endCxn id="82" idx="0"/>
          </p:cNvCxnSpPr>
          <p:nvPr/>
        </p:nvCxnSpPr>
        <p:spPr>
          <a:xfrm>
            <a:off x="5427736" y="1468986"/>
            <a:ext cx="1700994" cy="18429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81914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DISCUSSION</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r>
              <a:rPr lang="en-GB" sz="2200" dirty="0">
                <a:latin typeface="Times New Roman" panose="02020603050405020304" pitchFamily="18" charset="0"/>
                <a:cs typeface="Times New Roman" panose="02020603050405020304" pitchFamily="18" charset="0"/>
              </a:rPr>
              <a:t>P</a:t>
            </a:r>
            <a:r>
              <a:rPr lang="en-GB" sz="2200" dirty="0" smtClean="0">
                <a:latin typeface="Times New Roman" panose="02020603050405020304" pitchFamily="18" charset="0"/>
                <a:cs typeface="Times New Roman" panose="02020603050405020304" pitchFamily="18" charset="0"/>
              </a:rPr>
              <a:t>sychological component</a:t>
            </a:r>
          </a:p>
          <a:p>
            <a:pPr lvl="1">
              <a:lnSpc>
                <a:spcPct val="150000"/>
              </a:lnSpc>
            </a:pPr>
            <a:r>
              <a:rPr lang="en-GB" sz="2200" dirty="0">
                <a:latin typeface="Times New Roman" panose="02020603050405020304" pitchFamily="18" charset="0"/>
                <a:cs typeface="Times New Roman" panose="02020603050405020304" pitchFamily="18" charset="0"/>
              </a:rPr>
              <a:t>R</a:t>
            </a:r>
            <a:r>
              <a:rPr lang="en-GB" sz="2200" dirty="0" smtClean="0">
                <a:latin typeface="Times New Roman" panose="02020603050405020304" pitchFamily="18" charset="0"/>
                <a:cs typeface="Times New Roman" panose="02020603050405020304" pitchFamily="18" charset="0"/>
              </a:rPr>
              <a:t>educe loss </a:t>
            </a:r>
            <a:r>
              <a:rPr lang="en-GB" sz="2200" dirty="0">
                <a:latin typeface="Times New Roman" panose="02020603050405020304" pitchFamily="18" charset="0"/>
                <a:cs typeface="Times New Roman" panose="02020603050405020304" pitchFamily="18" charset="0"/>
              </a:rPr>
              <a:t>of relevant </a:t>
            </a:r>
            <a:r>
              <a:rPr lang="en-GB" sz="2200" dirty="0" smtClean="0">
                <a:latin typeface="Times New Roman" panose="02020603050405020304" pitchFamily="18" charset="0"/>
                <a:cs typeface="Times New Roman" panose="02020603050405020304" pitchFamily="18" charset="0"/>
              </a:rPr>
              <a:t>data.</a:t>
            </a:r>
            <a:endParaRPr lang="en-GB" sz="2200" dirty="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Physical parameters</a:t>
            </a:r>
            <a:endParaRPr lang="en-GB" sz="2200" dirty="0">
              <a:latin typeface="Times New Roman" panose="02020603050405020304" pitchFamily="18" charset="0"/>
              <a:cs typeface="Times New Roman" panose="02020603050405020304" pitchFamily="18" charset="0"/>
            </a:endParaRPr>
          </a:p>
          <a:p>
            <a:pPr lvl="1">
              <a:lnSpc>
                <a:spcPct val="150000"/>
              </a:lnSpc>
            </a:pPr>
            <a:r>
              <a:rPr lang="en-GB" sz="2200" dirty="0" smtClean="0">
                <a:latin typeface="Times New Roman" panose="02020603050405020304" pitchFamily="18" charset="0"/>
                <a:cs typeface="Times New Roman" panose="02020603050405020304" pitchFamily="18" charset="0"/>
              </a:rPr>
              <a:t>Engineering.</a:t>
            </a:r>
          </a:p>
          <a:p>
            <a:pPr lvl="1">
              <a:lnSpc>
                <a:spcPct val="150000"/>
              </a:lnSpc>
            </a:pPr>
            <a:r>
              <a:rPr lang="en-GB" sz="2200" dirty="0" smtClean="0">
                <a:latin typeface="Times New Roman" panose="02020603050405020304" pitchFamily="18" charset="0"/>
                <a:cs typeface="Times New Roman" panose="02020603050405020304" pitchFamily="18" charset="0"/>
              </a:rPr>
              <a:t>Perceived qualities.</a:t>
            </a:r>
          </a:p>
          <a:p>
            <a:pPr>
              <a:lnSpc>
                <a:spcPct val="150000"/>
              </a:lnSpc>
            </a:pPr>
            <a:r>
              <a:rPr lang="en-GB" sz="2200" dirty="0" smtClean="0">
                <a:latin typeface="Times New Roman" panose="02020603050405020304" pitchFamily="18" charset="0"/>
                <a:cs typeface="Times New Roman" panose="02020603050405020304" pitchFamily="18" charset="0"/>
              </a:rPr>
              <a:t>Assess </a:t>
            </a:r>
            <a:r>
              <a:rPr lang="en-GB" sz="2200" dirty="0">
                <a:latin typeface="Times New Roman" panose="02020603050405020304" pitchFamily="18" charset="0"/>
                <a:cs typeface="Times New Roman" panose="02020603050405020304" pitchFamily="18" charset="0"/>
              </a:rPr>
              <a:t>individual’s </a:t>
            </a:r>
          </a:p>
          <a:p>
            <a:pPr lvl="1">
              <a:lnSpc>
                <a:spcPct val="150000"/>
              </a:lnSpc>
            </a:pPr>
            <a:r>
              <a:rPr lang="en-GB" sz="2200" dirty="0">
                <a:latin typeface="Times New Roman" panose="02020603050405020304" pitchFamily="18" charset="0"/>
                <a:cs typeface="Times New Roman" panose="02020603050405020304" pitchFamily="18" charset="0"/>
              </a:rPr>
              <a:t>Affection, cognition, and emotional state.</a:t>
            </a:r>
            <a:endParaRPr lang="en-TT" sz="2200" b="1" dirty="0">
              <a:latin typeface="Times New Roman" pitchFamily="18" charset="0"/>
              <a:cs typeface="Times New Roman" pitchFamily="18" charset="0"/>
            </a:endParaRPr>
          </a:p>
          <a:p>
            <a:pPr lvl="1">
              <a:lnSpc>
                <a:spcPct val="150000"/>
              </a:lnSpc>
            </a:pPr>
            <a:endParaRPr lang="en-GB" sz="18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428935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PRACTICAL IMPLICATION</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3" name="Content Placeholder 2"/>
          <p:cNvSpPr>
            <a:spLocks noGrp="1"/>
          </p:cNvSpPr>
          <p:nvPr>
            <p:ph idx="1"/>
          </p:nvPr>
        </p:nvSpPr>
        <p:spPr/>
        <p:txBody>
          <a:bodyPr>
            <a:normAutofit/>
          </a:bodyPr>
          <a:lstStyle/>
          <a:p>
            <a:pPr marL="0" indent="0">
              <a:buNone/>
            </a:pPr>
            <a:r>
              <a:rPr lang="en-TT" sz="2000" b="1" dirty="0" smtClean="0">
                <a:latin typeface="Times New Roman" pitchFamily="18" charset="0"/>
                <a:cs typeface="Times New Roman" pitchFamily="18" charset="0"/>
              </a:rPr>
              <a:t>Table </a:t>
            </a:r>
            <a:r>
              <a:rPr lang="en-GB" sz="2000" b="1" dirty="0">
                <a:latin typeface="Times New Roman" panose="02020603050405020304" pitchFamily="18" charset="0"/>
                <a:cs typeface="Times New Roman" panose="02020603050405020304" pitchFamily="18" charset="0"/>
              </a:rPr>
              <a:t>Summary of the Fuzzy QFD TOPSIS AHP Model </a:t>
            </a:r>
            <a:r>
              <a:rPr lang="en-GB" sz="2000" b="1" dirty="0" smtClean="0">
                <a:latin typeface="Times New Roman" panose="02020603050405020304" pitchFamily="18" charset="0"/>
                <a:cs typeface="Times New Roman" panose="02020603050405020304" pitchFamily="18" charset="0"/>
              </a:rPr>
              <a:t>Components </a:t>
            </a:r>
            <a:endParaRPr lang="en-US" sz="2000"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15722708"/>
              </p:ext>
            </p:extLst>
          </p:nvPr>
        </p:nvGraphicFramePr>
        <p:xfrm>
          <a:off x="539553" y="2002778"/>
          <a:ext cx="8147247" cy="4377182"/>
        </p:xfrm>
        <a:graphic>
          <a:graphicData uri="http://schemas.openxmlformats.org/drawingml/2006/table">
            <a:tbl>
              <a:tblPr firstRow="1" bandRow="1">
                <a:tableStyleId>{5940675A-B579-460E-94D1-54222C63F5DA}</a:tableStyleId>
              </a:tblPr>
              <a:tblGrid>
                <a:gridCol w="2715749">
                  <a:extLst>
                    <a:ext uri="{9D8B030D-6E8A-4147-A177-3AD203B41FA5}">
                      <a16:colId xmlns:a16="http://schemas.microsoft.com/office/drawing/2014/main" val="20000"/>
                    </a:ext>
                  </a:extLst>
                </a:gridCol>
                <a:gridCol w="2715749">
                  <a:extLst>
                    <a:ext uri="{9D8B030D-6E8A-4147-A177-3AD203B41FA5}">
                      <a16:colId xmlns:a16="http://schemas.microsoft.com/office/drawing/2014/main" val="3071961721"/>
                    </a:ext>
                  </a:extLst>
                </a:gridCol>
                <a:gridCol w="2715749">
                  <a:extLst>
                    <a:ext uri="{9D8B030D-6E8A-4147-A177-3AD203B41FA5}">
                      <a16:colId xmlns:a16="http://schemas.microsoft.com/office/drawing/2014/main" val="3513652741"/>
                    </a:ext>
                  </a:extLst>
                </a:gridCol>
              </a:tblGrid>
              <a:tr h="463550">
                <a:tc>
                  <a:txBody>
                    <a:bodyPr/>
                    <a:lstStyle/>
                    <a:p>
                      <a:pPr marL="0" marR="0" algn="ctr">
                        <a:lnSpc>
                          <a:spcPct val="107000"/>
                        </a:lnSpc>
                        <a:spcBef>
                          <a:spcPts val="0"/>
                        </a:spcBef>
                        <a:spcAft>
                          <a:spcPts val="0"/>
                        </a:spcAft>
                      </a:pP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Purpose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of Component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2000">
                          <a:effectLst/>
                          <a:latin typeface="Times New Roman" panose="02020603050405020304" pitchFamily="18" charset="0"/>
                          <a:ea typeface="Calibri" panose="020F0502020204030204" pitchFamily="34" charset="0"/>
                          <a:cs typeface="Times New Roman" panose="02020603050405020304" pitchFamily="18" charset="0"/>
                        </a:rPr>
                        <a:t>Benefits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Limitations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3550">
                <a:tc>
                  <a:txBody>
                    <a:bodyPr/>
                    <a:lstStyle/>
                    <a:p>
                      <a:pPr marL="0" marR="0">
                        <a:lnSpc>
                          <a:spcPct val="107000"/>
                        </a:lnSpc>
                        <a:spcBef>
                          <a:spcPts val="0"/>
                        </a:spcBef>
                        <a:spcAft>
                          <a:spcPts val="0"/>
                        </a:spcAft>
                      </a:pPr>
                      <a:r>
                        <a:rPr lang="en-GB" sz="2000" u="sng" dirty="0" smtClean="0">
                          <a:effectLst/>
                          <a:latin typeface="Times New Roman" panose="02020603050405020304" pitchFamily="18" charset="0"/>
                          <a:ea typeface="Calibri" panose="020F0502020204030204" pitchFamily="34" charset="0"/>
                          <a:cs typeface="Times New Roman" panose="02020603050405020304" pitchFamily="18" charset="0"/>
                        </a:rPr>
                        <a:t>QFD</a:t>
                      </a:r>
                      <a:endParaRPr lang="en-US" sz="2000" u="none"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Identify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and prioritize the solution </a:t>
                      </a:r>
                      <a:endParaRPr lang="en-GB"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HOWs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translated from customer WHATs </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Processes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customer views.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Improves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product performance.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Can be complicated.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Takes considerable time</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5597333"/>
                  </a:ext>
                </a:extLst>
              </a:tr>
              <a:tr h="927100">
                <a:tc>
                  <a:txBody>
                    <a:bodyPr/>
                    <a:lstStyle/>
                    <a:p>
                      <a:pPr marL="0" marR="0">
                        <a:lnSpc>
                          <a:spcPct val="107000"/>
                        </a:lnSpc>
                        <a:spcBef>
                          <a:spcPts val="0"/>
                        </a:spcBef>
                        <a:spcAft>
                          <a:spcPts val="0"/>
                        </a:spcAft>
                      </a:pPr>
                      <a:r>
                        <a:rPr lang="en-GB" sz="2000" u="sng" dirty="0">
                          <a:effectLst/>
                          <a:latin typeface="Times New Roman" panose="02020603050405020304" pitchFamily="18" charset="0"/>
                          <a:ea typeface="Calibri" panose="020F0502020204030204" pitchFamily="34" charset="0"/>
                          <a:cs typeface="Times New Roman" panose="02020603050405020304" pitchFamily="18" charset="0"/>
                        </a:rPr>
                        <a:t>Fuzzy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Provides a compatible path to process the quantitative and qualitative </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data.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Allows subjectively vague data.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Simultaneously retrieve data from different levels of groups.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a:spcAft>
                          <a:spcPts val="0"/>
                        </a:spcAft>
                      </a:pPr>
                      <a:r>
                        <a:rPr lang="en-GB" sz="2000" dirty="0">
                          <a:effectLst/>
                          <a:latin typeface="Times New Roman" panose="02020603050405020304" pitchFamily="18" charset="0"/>
                          <a:cs typeface="Times New Roman" panose="02020603050405020304" pitchFamily="18" charset="0"/>
                        </a:rPr>
                        <a:t>Adds more complex calculations.</a:t>
                      </a:r>
                      <a:endParaRPr lang="en-US" sz="20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50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2843908"/>
                  </a:ext>
                </a:extLst>
              </a:tr>
            </a:tbl>
          </a:graphicData>
        </a:graphic>
      </p:graphicFrame>
    </p:spTree>
    <p:extLst>
      <p:ext uri="{BB962C8B-B14F-4D97-AF65-F5344CB8AC3E}">
        <p14:creationId xmlns:p14="http://schemas.microsoft.com/office/powerpoint/2010/main" val="393574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PRACTICAL IMPLICATION</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3" name="Content Placeholder 2"/>
          <p:cNvSpPr>
            <a:spLocks noGrp="1"/>
          </p:cNvSpPr>
          <p:nvPr>
            <p:ph idx="1"/>
          </p:nvPr>
        </p:nvSpPr>
        <p:spPr/>
        <p:txBody>
          <a:bodyPr>
            <a:normAutofit/>
          </a:bodyPr>
          <a:lstStyle/>
          <a:p>
            <a:pPr marL="0" indent="0">
              <a:buNone/>
            </a:pPr>
            <a:r>
              <a:rPr lang="en-TT" sz="2000" b="1" dirty="0" smtClean="0">
                <a:latin typeface="Times New Roman" pitchFamily="18" charset="0"/>
                <a:cs typeface="Times New Roman" pitchFamily="18" charset="0"/>
              </a:rPr>
              <a:t>Table </a:t>
            </a:r>
            <a:r>
              <a:rPr lang="en-GB" sz="2000" b="1" dirty="0">
                <a:latin typeface="Times New Roman" panose="02020603050405020304" pitchFamily="18" charset="0"/>
                <a:cs typeface="Times New Roman" panose="02020603050405020304" pitchFamily="18" charset="0"/>
              </a:rPr>
              <a:t>Summary of the Fuzzy QFD TOPSIS AHP Model </a:t>
            </a:r>
            <a:r>
              <a:rPr lang="en-GB" sz="2000" b="1" dirty="0" smtClean="0">
                <a:latin typeface="Times New Roman" panose="02020603050405020304" pitchFamily="18" charset="0"/>
                <a:cs typeface="Times New Roman" panose="02020603050405020304" pitchFamily="18" charset="0"/>
              </a:rPr>
              <a:t>Components</a:t>
            </a:r>
            <a:endParaRPr lang="en-US" sz="2000"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41531816"/>
              </p:ext>
            </p:extLst>
          </p:nvPr>
        </p:nvGraphicFramePr>
        <p:xfrm>
          <a:off x="457200" y="1988840"/>
          <a:ext cx="8147247" cy="4312631"/>
        </p:xfrm>
        <a:graphic>
          <a:graphicData uri="http://schemas.openxmlformats.org/drawingml/2006/table">
            <a:tbl>
              <a:tblPr firstRow="1" bandRow="1">
                <a:tableStyleId>{5940675A-B579-460E-94D1-54222C63F5DA}</a:tableStyleId>
              </a:tblPr>
              <a:tblGrid>
                <a:gridCol w="2715749">
                  <a:extLst>
                    <a:ext uri="{9D8B030D-6E8A-4147-A177-3AD203B41FA5}">
                      <a16:colId xmlns:a16="http://schemas.microsoft.com/office/drawing/2014/main" val="20000"/>
                    </a:ext>
                  </a:extLst>
                </a:gridCol>
                <a:gridCol w="2715749">
                  <a:extLst>
                    <a:ext uri="{9D8B030D-6E8A-4147-A177-3AD203B41FA5}">
                      <a16:colId xmlns:a16="http://schemas.microsoft.com/office/drawing/2014/main" val="3071961721"/>
                    </a:ext>
                  </a:extLst>
                </a:gridCol>
                <a:gridCol w="2715749">
                  <a:extLst>
                    <a:ext uri="{9D8B030D-6E8A-4147-A177-3AD203B41FA5}">
                      <a16:colId xmlns:a16="http://schemas.microsoft.com/office/drawing/2014/main" val="3513652741"/>
                    </a:ext>
                  </a:extLst>
                </a:gridCol>
              </a:tblGrid>
              <a:tr h="388725">
                <a:tc>
                  <a:txBody>
                    <a:bodyPr/>
                    <a:lstStyle/>
                    <a:p>
                      <a:pPr marL="0" marR="0" algn="ctr">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Purpose of Component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2000">
                          <a:effectLst/>
                          <a:latin typeface="Times New Roman" panose="02020603050405020304" pitchFamily="18" charset="0"/>
                          <a:ea typeface="Calibri" panose="020F0502020204030204" pitchFamily="34" charset="0"/>
                          <a:cs typeface="Times New Roman" panose="02020603050405020304" pitchFamily="18" charset="0"/>
                        </a:rPr>
                        <a:t>Benefits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Limitations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07644">
                <a:tc>
                  <a:txBody>
                    <a:bodyPr/>
                    <a:lstStyle/>
                    <a:p>
                      <a:pPr marL="0" marR="0" algn="l">
                        <a:lnSpc>
                          <a:spcPct val="107000"/>
                        </a:lnSpc>
                        <a:spcBef>
                          <a:spcPts val="0"/>
                        </a:spcBef>
                        <a:spcAft>
                          <a:spcPts val="0"/>
                        </a:spcAft>
                      </a:pPr>
                      <a:r>
                        <a:rPr lang="en-GB" sz="2000" u="sng" dirty="0">
                          <a:effectLst/>
                          <a:latin typeface="Times New Roman" panose="02020603050405020304" pitchFamily="18" charset="0"/>
                          <a:ea typeface="Calibri" panose="020F0502020204030204" pitchFamily="34" charset="0"/>
                          <a:cs typeface="Times New Roman" panose="02020603050405020304" pitchFamily="18" charset="0"/>
                        </a:rPr>
                        <a:t>TOPSIS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Determines and ranks the interrelations between the WHATs and </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HOWs.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Ranking of real situations.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Measure relative distances to positive ideal solution and negative ideal solutions</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Not compatible with crisp values.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50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5597333"/>
                  </a:ext>
                </a:extLst>
              </a:tr>
              <a:tr h="1640954">
                <a:tc>
                  <a:txBody>
                    <a:bodyPr/>
                    <a:lstStyle/>
                    <a:p>
                      <a:pPr marL="0" marR="0" algn="l">
                        <a:lnSpc>
                          <a:spcPct val="107000"/>
                        </a:lnSpc>
                        <a:spcBef>
                          <a:spcPts val="0"/>
                        </a:spcBef>
                        <a:spcAft>
                          <a:spcPts val="0"/>
                        </a:spcAft>
                      </a:pPr>
                      <a:r>
                        <a:rPr lang="en-GB" sz="2000" u="sng" dirty="0">
                          <a:effectLst/>
                          <a:latin typeface="Times New Roman" panose="02020603050405020304" pitchFamily="18" charset="0"/>
                          <a:ea typeface="Calibri" panose="020F0502020204030204" pitchFamily="34" charset="0"/>
                          <a:cs typeface="Times New Roman" panose="02020603050405020304" pitchFamily="18" charset="0"/>
                        </a:rPr>
                        <a:t>AHP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Determines and ranks the isolated individual relations on the WHATs and </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HOWs.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Pairwise comparison.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Computation tests the validity of internal ranks</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More complex computations</a:t>
                      </a:r>
                      <a:r>
                        <a:rPr lang="en-GB"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2843908"/>
                  </a:ext>
                </a:extLst>
              </a:tr>
            </a:tbl>
          </a:graphicData>
        </a:graphic>
      </p:graphicFrame>
    </p:spTree>
    <p:extLst>
      <p:ext uri="{BB962C8B-B14F-4D97-AF65-F5344CB8AC3E}">
        <p14:creationId xmlns:p14="http://schemas.microsoft.com/office/powerpoint/2010/main" val="299093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CONCLUSION</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Autofit/>
          </a:bodyPr>
          <a:lstStyle/>
          <a:p>
            <a:pPr>
              <a:lnSpc>
                <a:spcPct val="150000"/>
              </a:lnSpc>
            </a:pPr>
            <a:endParaRPr lang="en-GB" sz="2200" dirty="0" smtClean="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Structure to identify requirements for </a:t>
            </a:r>
            <a:r>
              <a:rPr lang="en-GB" sz="2200" dirty="0">
                <a:latin typeface="Times New Roman" panose="02020603050405020304" pitchFamily="18" charset="0"/>
                <a:cs typeface="Times New Roman" panose="02020603050405020304" pitchFamily="18" charset="0"/>
              </a:rPr>
              <a:t>musical </a:t>
            </a:r>
            <a:r>
              <a:rPr lang="en-GB" sz="2200" dirty="0" smtClean="0">
                <a:latin typeface="Times New Roman" panose="02020603050405020304" pitchFamily="18" charset="0"/>
                <a:cs typeface="Times New Roman" panose="02020603050405020304" pitchFamily="18" charset="0"/>
              </a:rPr>
              <a:t>instruments</a:t>
            </a:r>
          </a:p>
          <a:p>
            <a:pPr>
              <a:lnSpc>
                <a:spcPct val="150000"/>
              </a:lnSpc>
            </a:pPr>
            <a:r>
              <a:rPr lang="en-GB" sz="2200" dirty="0">
                <a:latin typeface="Times New Roman" panose="02020603050405020304" pitchFamily="18" charset="0"/>
                <a:cs typeface="Times New Roman" panose="02020603050405020304" pitchFamily="18" charset="0"/>
              </a:rPr>
              <a:t>Fuzzy QFD TOPSIS AHP </a:t>
            </a:r>
            <a:r>
              <a:rPr lang="en-GB" sz="2200" dirty="0" smtClean="0">
                <a:latin typeface="Times New Roman" panose="02020603050405020304" pitchFamily="18" charset="0"/>
                <a:cs typeface="Times New Roman" panose="02020603050405020304" pitchFamily="18" charset="0"/>
              </a:rPr>
              <a:t>Model</a:t>
            </a:r>
          </a:p>
          <a:p>
            <a:pPr marL="457200" lvl="1" indent="0">
              <a:lnSpc>
                <a:spcPct val="150000"/>
              </a:lnSpc>
              <a:buNone/>
            </a:pPr>
            <a:r>
              <a:rPr lang="en-GB" sz="2200" dirty="0" smtClean="0">
                <a:latin typeface="Times New Roman" panose="02020603050405020304" pitchFamily="18" charset="0"/>
                <a:cs typeface="Times New Roman" panose="02020603050405020304" pitchFamily="18" charset="0"/>
              </a:rPr>
              <a:t>-Qualitative data</a:t>
            </a:r>
          </a:p>
          <a:p>
            <a:pPr marL="457200" lvl="1" indent="0">
              <a:lnSpc>
                <a:spcPct val="150000"/>
              </a:lnSpc>
              <a:buNone/>
            </a:pPr>
            <a:r>
              <a:rPr lang="en-GB" sz="2200" dirty="0" smtClean="0">
                <a:latin typeface="Times New Roman" panose="02020603050405020304" pitchFamily="18" charset="0"/>
                <a:cs typeface="Times New Roman" panose="02020603050405020304" pitchFamily="18" charset="0"/>
              </a:rPr>
              <a:t>-Measures </a:t>
            </a:r>
            <a:r>
              <a:rPr lang="en-GB" sz="2200" dirty="0">
                <a:latin typeface="Times New Roman" panose="02020603050405020304" pitchFamily="18" charset="0"/>
                <a:cs typeface="Times New Roman" panose="02020603050405020304" pitchFamily="18" charset="0"/>
              </a:rPr>
              <a:t>the relations </a:t>
            </a:r>
          </a:p>
          <a:p>
            <a:pPr marL="457200" lvl="1" indent="0">
              <a:lnSpc>
                <a:spcPct val="150000"/>
              </a:lnSpc>
              <a:buNone/>
            </a:pPr>
            <a:r>
              <a:rPr lang="en-GB" sz="2200" dirty="0" smtClean="0">
                <a:latin typeface="Times New Roman" panose="02020603050405020304" pitchFamily="18" charset="0"/>
                <a:cs typeface="Times New Roman" panose="02020603050405020304" pitchFamily="18" charset="0"/>
              </a:rPr>
              <a:t>-Ranks </a:t>
            </a:r>
            <a:r>
              <a:rPr lang="en-GB" sz="2200" dirty="0">
                <a:latin typeface="Times New Roman" panose="02020603050405020304" pitchFamily="18" charset="0"/>
                <a:cs typeface="Times New Roman" panose="02020603050405020304" pitchFamily="18" charset="0"/>
              </a:rPr>
              <a:t>both WHATs and </a:t>
            </a:r>
            <a:r>
              <a:rPr lang="en-GB" sz="2200" dirty="0" smtClean="0">
                <a:latin typeface="Times New Roman" panose="02020603050405020304" pitchFamily="18" charset="0"/>
                <a:cs typeface="Times New Roman" panose="02020603050405020304" pitchFamily="18" charset="0"/>
              </a:rPr>
              <a:t>HOWs (individually and against)</a:t>
            </a:r>
          </a:p>
          <a:p>
            <a:pPr>
              <a:lnSpc>
                <a:spcPct val="150000"/>
              </a:lnSpc>
            </a:pPr>
            <a:r>
              <a:rPr lang="en-GB" sz="2200" dirty="0" smtClean="0">
                <a:latin typeface="Times New Roman" panose="02020603050405020304" pitchFamily="18" charset="0"/>
                <a:cs typeface="Times New Roman" panose="02020603050405020304" pitchFamily="18" charset="0"/>
              </a:rPr>
              <a:t>Incorporate </a:t>
            </a:r>
            <a:r>
              <a:rPr lang="en-GB" sz="2200" dirty="0">
                <a:latin typeface="Times New Roman" panose="02020603050405020304" pitchFamily="18" charset="0"/>
                <a:cs typeface="Times New Roman" panose="02020603050405020304" pitchFamily="18" charset="0"/>
              </a:rPr>
              <a:t>views </a:t>
            </a:r>
            <a:endParaRPr lang="en-GB" sz="2200" dirty="0" smtClean="0">
              <a:latin typeface="Times New Roman" panose="02020603050405020304" pitchFamily="18" charset="0"/>
              <a:cs typeface="Times New Roman" panose="02020603050405020304" pitchFamily="18" charset="0"/>
            </a:endParaRPr>
          </a:p>
          <a:p>
            <a:pPr marL="457200" lvl="1" indent="0">
              <a:lnSpc>
                <a:spcPct val="150000"/>
              </a:lnSpc>
              <a:buNone/>
            </a:pPr>
            <a:r>
              <a:rPr lang="en-GB" sz="2200" dirty="0">
                <a:latin typeface="Times New Roman" panose="02020603050405020304" pitchFamily="18" charset="0"/>
                <a:cs typeface="Times New Roman" panose="02020603050405020304" pitchFamily="18" charset="0"/>
              </a:rPr>
              <a:t>-</a:t>
            </a:r>
            <a:r>
              <a:rPr lang="en-GB" sz="2200" dirty="0" smtClean="0">
                <a:latin typeface="Times New Roman" panose="02020603050405020304" pitchFamily="18" charset="0"/>
                <a:cs typeface="Times New Roman" panose="02020603050405020304" pitchFamily="18" charset="0"/>
              </a:rPr>
              <a:t>Musicians		-Audience members</a:t>
            </a:r>
          </a:p>
          <a:p>
            <a:pPr marL="457200" lvl="1" indent="0">
              <a:lnSpc>
                <a:spcPct val="150000"/>
              </a:lnSpc>
              <a:buNone/>
            </a:pPr>
            <a:r>
              <a:rPr lang="en-GB" sz="2200" dirty="0" smtClean="0">
                <a:latin typeface="Times New Roman" panose="02020603050405020304" pitchFamily="18" charset="0"/>
                <a:cs typeface="Times New Roman" panose="02020603050405020304" pitchFamily="18" charset="0"/>
              </a:rPr>
              <a:t>-Manufacturers	-Entrepreneurs</a:t>
            </a:r>
            <a:r>
              <a:rPr lang="en-GB" sz="2200" dirty="0">
                <a:latin typeface="Times New Roman" panose="02020603050405020304" pitchFamily="18" charset="0"/>
                <a:cs typeface="Times New Roman" panose="02020603050405020304" pitchFamily="18" charset="0"/>
              </a:rPr>
              <a:t>. </a:t>
            </a:r>
            <a:endParaRPr lang="en-TT" sz="2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2204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FUTURE WORK</a:t>
            </a: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GB" sz="2200" dirty="0" smtClean="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A </a:t>
            </a:r>
            <a:r>
              <a:rPr lang="en-GB" sz="2200" dirty="0">
                <a:latin typeface="Times New Roman" panose="02020603050405020304" pitchFamily="18" charset="0"/>
                <a:cs typeface="Times New Roman" panose="02020603050405020304" pitchFamily="18" charset="0"/>
              </a:rPr>
              <a:t>case study will be developed on a common musical instrument to test the model. </a:t>
            </a:r>
            <a:endParaRPr lang="en-GB" sz="2200" dirty="0" smtClean="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Validate </a:t>
            </a:r>
            <a:r>
              <a:rPr lang="en-GB" sz="2200" dirty="0">
                <a:latin typeface="Times New Roman" panose="02020603050405020304" pitchFamily="18" charset="0"/>
                <a:cs typeface="Times New Roman" panose="02020603050405020304" pitchFamily="18" charset="0"/>
              </a:rPr>
              <a:t>the model results </a:t>
            </a:r>
          </a:p>
          <a:p>
            <a:pPr>
              <a:lnSpc>
                <a:spcPct val="150000"/>
              </a:lnSpc>
            </a:pPr>
            <a:r>
              <a:rPr lang="en-GB" sz="2200" dirty="0" smtClean="0">
                <a:latin typeface="Times New Roman" panose="02020603050405020304" pitchFamily="18" charset="0"/>
                <a:cs typeface="Times New Roman" panose="02020603050405020304" pitchFamily="18" charset="0"/>
              </a:rPr>
              <a:t>Determine </a:t>
            </a:r>
            <a:r>
              <a:rPr lang="en-GB" sz="2200" dirty="0">
                <a:latin typeface="Times New Roman" panose="02020603050405020304" pitchFamily="18" charset="0"/>
                <a:cs typeface="Times New Roman" panose="02020603050405020304" pitchFamily="18" charset="0"/>
              </a:rPr>
              <a:t>any deficiencies involving bias. </a:t>
            </a:r>
            <a:br>
              <a:rPr lang="en-GB" sz="2200" dirty="0">
                <a:latin typeface="Times New Roman" panose="02020603050405020304" pitchFamily="18" charset="0"/>
                <a:cs typeface="Times New Roman" panose="02020603050405020304" pitchFamily="18" charset="0"/>
              </a:rPr>
            </a:br>
            <a:endParaRPr lang="en-TT" sz="2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19063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REFERENCES</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2" name="Content Placeholder 1"/>
          <p:cNvSpPr>
            <a:spLocks noGrp="1"/>
          </p:cNvSpPr>
          <p:nvPr>
            <p:ph idx="1"/>
          </p:nvPr>
        </p:nvSpPr>
        <p:spPr/>
        <p:txBody>
          <a:bodyPr>
            <a:normAutofit fontScale="62500" lnSpcReduction="20000"/>
          </a:bodyPr>
          <a:lstStyle/>
          <a:p>
            <a:r>
              <a:rPr lang="en-US" dirty="0" smtClean="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rPr>
              <a:t>. G. </a:t>
            </a:r>
            <a:r>
              <a:rPr lang="en-US" dirty="0" err="1">
                <a:latin typeface="Times New Roman" panose="02020603050405020304" pitchFamily="18" charset="0"/>
                <a:cs typeface="Times New Roman" panose="02020603050405020304" pitchFamily="18" charset="0"/>
              </a:rPr>
              <a:t>Wegst</a:t>
            </a:r>
            <a:r>
              <a:rPr lang="en-US" dirty="0">
                <a:latin typeface="Times New Roman" panose="02020603050405020304" pitchFamily="18" charset="0"/>
                <a:cs typeface="Times New Roman" panose="02020603050405020304" pitchFamily="18" charset="0"/>
              </a:rPr>
              <a:t>. Bamboo and wood in musical instruments. </a:t>
            </a:r>
            <a:r>
              <a:rPr lang="en-US" i="1" dirty="0">
                <a:latin typeface="Times New Roman" panose="02020603050405020304" pitchFamily="18" charset="0"/>
                <a:cs typeface="Times New Roman" panose="02020603050405020304" pitchFamily="18" charset="0"/>
              </a:rPr>
              <a:t>Annual Review of Materials Research</a:t>
            </a:r>
            <a:r>
              <a:rPr lang="en-US" dirty="0">
                <a:latin typeface="Times New Roman" panose="02020603050405020304" pitchFamily="18" charset="0"/>
                <a:cs typeface="Times New Roman" panose="02020603050405020304" pitchFamily="18" charset="0"/>
              </a:rPr>
              <a:t> 38 no. 1, (2008) 323–349.</a:t>
            </a:r>
          </a:p>
          <a:p>
            <a:r>
              <a:rPr lang="en-US" dirty="0" smtClean="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Paine. New Musical Instrument Design Considerations. </a:t>
            </a:r>
            <a:r>
              <a:rPr lang="en-US" i="1" dirty="0">
                <a:latin typeface="Times New Roman" panose="02020603050405020304" pitchFamily="18" charset="0"/>
                <a:cs typeface="Times New Roman" panose="02020603050405020304" pitchFamily="18" charset="0"/>
              </a:rPr>
              <a:t>IEEE </a:t>
            </a:r>
            <a:r>
              <a:rPr lang="en-US" i="1" dirty="0" err="1">
                <a:latin typeface="Times New Roman" panose="02020603050405020304" pitchFamily="18" charset="0"/>
                <a:cs typeface="Times New Roman" panose="02020603050405020304" pitchFamily="18" charset="0"/>
              </a:rPr>
              <a:t>MultiMedia</a:t>
            </a:r>
            <a:r>
              <a:rPr lang="en-US" dirty="0">
                <a:latin typeface="Times New Roman" panose="02020603050405020304" pitchFamily="18" charset="0"/>
                <a:cs typeface="Times New Roman" panose="02020603050405020304" pitchFamily="18" charset="0"/>
              </a:rPr>
              <a:t> 20 no. 4, (2013) 76-84.</a:t>
            </a:r>
          </a:p>
          <a:p>
            <a:r>
              <a:rPr lang="en-US" dirty="0" smtClean="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Rossing</a:t>
            </a:r>
            <a:r>
              <a:rPr lang="en-US" dirty="0">
                <a:latin typeface="Times New Roman" panose="02020603050405020304" pitchFamily="18" charset="0"/>
                <a:cs typeface="Times New Roman" panose="02020603050405020304" pitchFamily="18" charset="0"/>
              </a:rPr>
              <a:t>, 2002. </a:t>
            </a:r>
            <a:r>
              <a:rPr lang="en-US" i="1" dirty="0">
                <a:latin typeface="Times New Roman" panose="02020603050405020304" pitchFamily="18" charset="0"/>
                <a:cs typeface="Times New Roman" panose="02020603050405020304" pitchFamily="18" charset="0"/>
              </a:rPr>
              <a:t>The science of sound. </a:t>
            </a:r>
            <a:r>
              <a:rPr lang="en-US" dirty="0">
                <a:latin typeface="Times New Roman" panose="02020603050405020304" pitchFamily="18" charset="0"/>
                <a:cs typeface="Times New Roman" panose="02020603050405020304" pitchFamily="18" charset="0"/>
              </a:rPr>
              <a:t>Addison Wesley</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K. S. Rounds, J. Cooper. Development of product design requirements using taxonomies of environmental issues. </a:t>
            </a:r>
            <a:r>
              <a:rPr lang="en-US" i="1" dirty="0" err="1">
                <a:latin typeface="Times New Roman" panose="02020603050405020304" pitchFamily="18" charset="0"/>
                <a:cs typeface="Times New Roman" panose="02020603050405020304" pitchFamily="18" charset="0"/>
              </a:rPr>
              <a:t>Resarch</a:t>
            </a:r>
            <a:r>
              <a:rPr lang="en-US" i="1" dirty="0">
                <a:latin typeface="Times New Roman" panose="02020603050405020304" pitchFamily="18" charset="0"/>
                <a:cs typeface="Times New Roman" panose="02020603050405020304" pitchFamily="18" charset="0"/>
              </a:rPr>
              <a:t> in Engineering Design</a:t>
            </a:r>
            <a:r>
              <a:rPr lang="en-US" dirty="0">
                <a:latin typeface="Times New Roman" panose="02020603050405020304" pitchFamily="18" charset="0"/>
                <a:cs typeface="Times New Roman" panose="02020603050405020304" pitchFamily="18" charset="0"/>
              </a:rPr>
              <a:t> 13 no. 2, (2002) 94-108.</a:t>
            </a:r>
          </a:p>
          <a:p>
            <a:r>
              <a:rPr lang="en-GB" dirty="0" smtClean="0">
                <a:latin typeface="Times New Roman" panose="02020603050405020304" pitchFamily="18" charset="0"/>
                <a:cs typeface="Times New Roman" panose="02020603050405020304" pitchFamily="18" charset="0"/>
              </a:rPr>
              <a:t>G</a:t>
            </a:r>
            <a:r>
              <a:rPr lang="en-GB" dirty="0">
                <a:latin typeface="Times New Roman" panose="02020603050405020304" pitchFamily="18" charset="0"/>
                <a:cs typeface="Times New Roman" panose="02020603050405020304" pitchFamily="18" charset="0"/>
              </a:rPr>
              <a:t>. Z. </a:t>
            </a:r>
            <a:r>
              <a:rPr lang="en-GB" dirty="0" err="1">
                <a:latin typeface="Times New Roman" panose="02020603050405020304" pitchFamily="18" charset="0"/>
                <a:cs typeface="Times New Roman" panose="02020603050405020304" pitchFamily="18" charset="0"/>
              </a:rPr>
              <a:t>Jia</a:t>
            </a:r>
            <a:r>
              <a:rPr lang="en-GB" dirty="0">
                <a:latin typeface="Times New Roman" panose="02020603050405020304" pitchFamily="18" charset="0"/>
                <a:cs typeface="Times New Roman" panose="02020603050405020304" pitchFamily="18" charset="0"/>
              </a:rPr>
              <a:t> and M. Bai. An approach for manufacturing strategy development based on fuzzy-QFD. </a:t>
            </a:r>
            <a:endParaRPr lang="en-GB"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 </a:t>
            </a:r>
            <a:r>
              <a:rPr lang="en-US" dirty="0" err="1">
                <a:latin typeface="Times New Roman" panose="02020603050405020304" pitchFamily="18" charset="0"/>
                <a:cs typeface="Times New Roman" panose="02020603050405020304" pitchFamily="18" charset="0"/>
              </a:rPr>
              <a:t>Moayeri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Shahvarani</a:t>
            </a:r>
            <a:r>
              <a:rPr lang="en-US" dirty="0">
                <a:latin typeface="Times New Roman" panose="02020603050405020304" pitchFamily="18" charset="0"/>
                <a:cs typeface="Times New Roman" panose="02020603050405020304" pitchFamily="18" charset="0"/>
              </a:rPr>
              <a:t>, M. H. </a:t>
            </a:r>
            <a:r>
              <a:rPr lang="en-US" dirty="0" err="1">
                <a:latin typeface="Times New Roman" panose="02020603050405020304" pitchFamily="18" charset="0"/>
                <a:cs typeface="Times New Roman" panose="02020603050405020304" pitchFamily="18" charset="0"/>
              </a:rPr>
              <a:t>Behzadi</a:t>
            </a:r>
            <a:r>
              <a:rPr lang="en-US" dirty="0">
                <a:latin typeface="Times New Roman" panose="02020603050405020304" pitchFamily="18" charset="0"/>
                <a:cs typeface="Times New Roman" panose="02020603050405020304" pitchFamily="18" charset="0"/>
              </a:rPr>
              <a:t>, and F. </a:t>
            </a:r>
            <a:r>
              <a:rPr lang="en-US" dirty="0" err="1">
                <a:latin typeface="Times New Roman" panose="02020603050405020304" pitchFamily="18" charset="0"/>
                <a:cs typeface="Times New Roman" panose="02020603050405020304" pitchFamily="18" charset="0"/>
              </a:rPr>
              <a:t>Hosseinzadeh-Lotfi</a:t>
            </a:r>
            <a:r>
              <a:rPr lang="en-US" dirty="0">
                <a:latin typeface="Times New Roman" panose="02020603050405020304" pitchFamily="18" charset="0"/>
                <a:cs typeface="Times New Roman" panose="02020603050405020304" pitchFamily="18" charset="0"/>
              </a:rPr>
              <a:t>. Comparison of Fuzzy AHP and Fuzzy TOPSIS Methods for Math Teachers Selection. </a:t>
            </a:r>
            <a:r>
              <a:rPr lang="en-US" i="1" dirty="0">
                <a:latin typeface="Times New Roman" panose="02020603050405020304" pitchFamily="18" charset="0"/>
                <a:cs typeface="Times New Roman" panose="02020603050405020304" pitchFamily="18" charset="0"/>
              </a:rPr>
              <a:t>Indian Journal of Science and Technology</a:t>
            </a:r>
            <a:r>
              <a:rPr lang="en-US" dirty="0">
                <a:latin typeface="Times New Roman" panose="02020603050405020304" pitchFamily="18" charset="0"/>
                <a:cs typeface="Times New Roman" panose="02020603050405020304" pitchFamily="18" charset="0"/>
              </a:rPr>
              <a:t> 8 no. 13, (2015).</a:t>
            </a:r>
          </a:p>
          <a:p>
            <a:r>
              <a:rPr lang="en-US" dirty="0" smtClean="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Ertuğrul</a:t>
            </a:r>
            <a:r>
              <a:rPr lang="en-US" dirty="0">
                <a:latin typeface="Times New Roman" panose="02020603050405020304" pitchFamily="18" charset="0"/>
                <a:cs typeface="Times New Roman" panose="02020603050405020304" pitchFamily="18" charset="0"/>
              </a:rPr>
              <a:t>. Comparison of fuzzy AHP and fuzzy TOPSIS methods for facility location selection.</a:t>
            </a:r>
            <a:r>
              <a:rPr lang="en-US" i="1" dirty="0">
                <a:latin typeface="Times New Roman" panose="02020603050405020304" pitchFamily="18" charset="0"/>
                <a:cs typeface="Times New Roman" panose="02020603050405020304" pitchFamily="18" charset="0"/>
              </a:rPr>
              <a:t> International Journal of Advanced Manufacturing Technology</a:t>
            </a:r>
            <a:r>
              <a:rPr lang="en-US" dirty="0">
                <a:latin typeface="Times New Roman" panose="02020603050405020304" pitchFamily="18" charset="0"/>
                <a:cs typeface="Times New Roman" panose="02020603050405020304" pitchFamily="18" charset="0"/>
              </a:rPr>
              <a:t> 39 no. 7, (2008) 783-795.</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692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95536" y="1196752"/>
            <a:ext cx="8229600" cy="4970721"/>
          </a:xfrm>
        </p:spPr>
        <p:txBody>
          <a:bodyPr>
            <a:normAutofit/>
          </a:bodyPr>
          <a:lstStyle/>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endParaRPr lang="en-TT" sz="2400" dirty="0">
              <a:latin typeface="Times New Roman" pitchFamily="18" charset="0"/>
              <a:cs typeface="Times New Roman" pitchFamily="18" charset="0"/>
            </a:endParaRPr>
          </a:p>
          <a:p>
            <a:pPr marL="0" indent="0" algn="ctr">
              <a:lnSpc>
                <a:spcPct val="150000"/>
              </a:lnSpc>
              <a:buNone/>
            </a:pPr>
            <a:r>
              <a:rPr lang="en-TT" sz="5400" dirty="0">
                <a:solidFill>
                  <a:schemeClr val="accent6"/>
                </a:solidFill>
                <a:latin typeface="Times New Roman" pitchFamily="18" charset="0"/>
                <a:cs typeface="Times New Roman" pitchFamily="18" charset="0"/>
              </a:rPr>
              <a:t>THANK YOU!</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spTree>
    <p:extLst>
      <p:ext uri="{BB962C8B-B14F-4D97-AF65-F5344CB8AC3E}">
        <p14:creationId xmlns:p14="http://schemas.microsoft.com/office/powerpoint/2010/main" val="2670513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7868"/>
            <a:ext cx="9144000"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TT" sz="2800" b="1" dirty="0">
                <a:latin typeface="Times New Roman" pitchFamily="18" charset="0"/>
                <a:cs typeface="Times New Roman" pitchFamily="18" charset="0"/>
              </a:rPr>
              <a:t>INTRODUCTION</a:t>
            </a:r>
          </a:p>
        </p:txBody>
      </p:sp>
      <p:sp>
        <p:nvSpPr>
          <p:cNvPr id="3" name="Subtitle 2"/>
          <p:cNvSpPr>
            <a:spLocks noGrp="1"/>
          </p:cNvSpPr>
          <p:nvPr>
            <p:ph idx="1"/>
          </p:nvPr>
        </p:nvSpPr>
        <p:spPr>
          <a:xfrm>
            <a:off x="457200" y="1268760"/>
            <a:ext cx="8229600" cy="4857403"/>
          </a:xfrm>
        </p:spPr>
        <p:txBody>
          <a:bodyPr>
            <a:normAutofit/>
          </a:bodyPr>
          <a:lstStyle/>
          <a:p>
            <a:pPr>
              <a:lnSpc>
                <a:spcPct val="150000"/>
              </a:lnSpc>
            </a:pPr>
            <a:endParaRPr lang="en-GB" sz="2200" dirty="0" smtClean="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anose="02020603050405020304" pitchFamily="18" charset="0"/>
              <a:cs typeface="Times New Roman" panose="02020603050405020304" pitchFamily="18" charset="0"/>
            </a:endParaRPr>
          </a:p>
          <a:p>
            <a:pPr>
              <a:lnSpc>
                <a:spcPct val="150000"/>
              </a:lnSpc>
            </a:pPr>
            <a:endParaRPr lang="en-GB" sz="2200" dirty="0" smtClean="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To </a:t>
            </a:r>
            <a:r>
              <a:rPr lang="en-GB" sz="2200" dirty="0">
                <a:latin typeface="Times New Roman" panose="02020603050405020304" pitchFamily="18" charset="0"/>
                <a:cs typeface="Times New Roman" panose="02020603050405020304" pitchFamily="18" charset="0"/>
              </a:rPr>
              <a:t>improve the quality of musical </a:t>
            </a:r>
            <a:r>
              <a:rPr lang="en-GB" sz="2200" dirty="0" smtClean="0">
                <a:latin typeface="Times New Roman" panose="02020603050405020304" pitchFamily="18" charset="0"/>
                <a:cs typeface="Times New Roman" panose="02020603050405020304" pitchFamily="18" charset="0"/>
              </a:rPr>
              <a:t>instruments. </a:t>
            </a:r>
          </a:p>
          <a:p>
            <a:pPr>
              <a:lnSpc>
                <a:spcPct val="150000"/>
              </a:lnSpc>
            </a:pPr>
            <a:r>
              <a:rPr lang="en-GB" sz="2200" dirty="0">
                <a:latin typeface="Times New Roman" panose="02020603050405020304" pitchFamily="18" charset="0"/>
                <a:cs typeface="Times New Roman" panose="02020603050405020304" pitchFamily="18" charset="0"/>
              </a:rPr>
              <a:t>Optimizing the manufacture of musical instruments.</a:t>
            </a:r>
            <a:endParaRPr lang="en-TT" sz="2200" dirty="0">
              <a:latin typeface="Times New Roman" pitchFamily="18" charset="0"/>
              <a:cs typeface="Times New Roman" pitchFamily="18" charset="0"/>
            </a:endParaRPr>
          </a:p>
          <a:p>
            <a:pPr>
              <a:lnSpc>
                <a:spcPct val="150000"/>
              </a:lnSpc>
            </a:pPr>
            <a:r>
              <a:rPr lang="en-GB" sz="2200" dirty="0">
                <a:latin typeface="Times New Roman" pitchFamily="18" charset="0"/>
                <a:cs typeface="Times New Roman" pitchFamily="18" charset="0"/>
              </a:rPr>
              <a:t>QFD Environment. </a:t>
            </a:r>
          </a:p>
          <a:p>
            <a:pPr>
              <a:lnSpc>
                <a:spcPct val="150000"/>
              </a:lnSpc>
            </a:pPr>
            <a:r>
              <a:rPr lang="en-GB" sz="2200" dirty="0" smtClean="0">
                <a:latin typeface="Times New Roman" panose="02020603050405020304" pitchFamily="18" charset="0"/>
                <a:cs typeface="Times New Roman" panose="02020603050405020304" pitchFamily="18" charset="0"/>
              </a:rPr>
              <a:t>Multi-Criteria </a:t>
            </a:r>
            <a:r>
              <a:rPr lang="en-GB" sz="2200" dirty="0">
                <a:latin typeface="Times New Roman" panose="02020603050405020304" pitchFamily="18" charset="0"/>
                <a:cs typeface="Times New Roman" panose="02020603050405020304" pitchFamily="18" charset="0"/>
              </a:rPr>
              <a:t>Decision </a:t>
            </a:r>
            <a:r>
              <a:rPr lang="en-GB" sz="2200" dirty="0" smtClean="0">
                <a:latin typeface="Times New Roman" panose="02020603050405020304" pitchFamily="18" charset="0"/>
                <a:cs typeface="Times New Roman" panose="02020603050405020304" pitchFamily="18" charset="0"/>
              </a:rPr>
              <a:t>Making (MCDM) models.</a:t>
            </a: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9" name="Picture 8" descr="John Russell (musician)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304" y="1268759"/>
            <a:ext cx="1739873" cy="1371600"/>
          </a:xfrm>
          <a:prstGeom prst="rect">
            <a:avLst/>
          </a:prstGeom>
        </p:spPr>
      </p:pic>
      <p:pic>
        <p:nvPicPr>
          <p:cNvPr id="10" name="Picture 9" descr="Nasri (musician)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1268760"/>
            <a:ext cx="859488" cy="1371600"/>
          </a:xfrm>
          <a:prstGeom prst="rect">
            <a:avLst/>
          </a:prstGeom>
        </p:spPr>
      </p:pic>
      <p:pic>
        <p:nvPicPr>
          <p:cNvPr id="11" name="Picture 10" descr="John Cooper (musician)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51" y="1268766"/>
            <a:ext cx="1150993" cy="1371600"/>
          </a:xfrm>
          <a:prstGeom prst="rect">
            <a:avLst/>
          </a:prstGeom>
        </p:spPr>
      </p:pic>
      <p:pic>
        <p:nvPicPr>
          <p:cNvPr id="12" name="Picture 11" descr="Slash (musician) - Wikipedia"/>
          <p:cNvPicPr>
            <a:picLocks noChangeAspect="1"/>
          </p:cNvPicPr>
          <p:nvPr/>
        </p:nvPicPr>
        <p:blipFill rotWithShape="1">
          <a:blip r:embed="rId6" cstate="print">
            <a:extLst>
              <a:ext uri="{28A0092B-C50C-407E-A947-70E740481C1C}">
                <a14:useLocalDpi xmlns:a14="http://schemas.microsoft.com/office/drawing/2010/main" val="0"/>
              </a:ext>
            </a:extLst>
          </a:blip>
          <a:srcRect l="13283" r="19781"/>
          <a:stretch/>
        </p:blipFill>
        <p:spPr>
          <a:xfrm>
            <a:off x="1691680" y="1268763"/>
            <a:ext cx="1224136" cy="1371600"/>
          </a:xfrm>
          <a:prstGeom prst="rect">
            <a:avLst/>
          </a:prstGeom>
        </p:spPr>
      </p:pic>
      <p:pic>
        <p:nvPicPr>
          <p:cNvPr id="14" name="Picture 13" descr="Una ripresa ancora difficile | A Proposito di Jazz - Di e ..."/>
          <p:cNvPicPr>
            <a:picLocks noChangeAspect="1"/>
          </p:cNvPicPr>
          <p:nvPr/>
        </p:nvPicPr>
        <p:blipFill rotWithShape="1">
          <a:blip r:embed="rId7" cstate="print">
            <a:extLst>
              <a:ext uri="{28A0092B-C50C-407E-A947-70E740481C1C}">
                <a14:useLocalDpi xmlns:a14="http://schemas.microsoft.com/office/drawing/2010/main" val="0"/>
              </a:ext>
            </a:extLst>
          </a:blip>
          <a:srcRect l="5530" r="51023"/>
          <a:stretch/>
        </p:blipFill>
        <p:spPr>
          <a:xfrm>
            <a:off x="7523902" y="1266987"/>
            <a:ext cx="892767" cy="1371600"/>
          </a:xfrm>
          <a:prstGeom prst="rect">
            <a:avLst/>
          </a:prstGeom>
        </p:spPr>
      </p:pic>
      <p:pic>
        <p:nvPicPr>
          <p:cNvPr id="15" name="Picture 14" descr="Free stock photo of bard, musician, street artist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8602" y="1268759"/>
            <a:ext cx="929018" cy="1371600"/>
          </a:xfrm>
          <a:prstGeom prst="rect">
            <a:avLst/>
          </a:prstGeom>
        </p:spPr>
      </p:pic>
      <p:pic>
        <p:nvPicPr>
          <p:cNvPr id="16" name="Picture 15" descr="File:Raja Ravi Varma, Lady playing Sitar.jpg - Wikimedia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6622" y="1266987"/>
            <a:ext cx="1097280" cy="1371600"/>
          </a:xfrm>
          <a:prstGeom prst="rect">
            <a:avLst/>
          </a:prstGeom>
        </p:spPr>
      </p:pic>
    </p:spTree>
    <p:extLst>
      <p:ext uri="{BB962C8B-B14F-4D97-AF65-F5344CB8AC3E}">
        <p14:creationId xmlns:p14="http://schemas.microsoft.com/office/powerpoint/2010/main" val="20070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7868"/>
            <a:ext cx="9144000" cy="1137574"/>
          </a:xfrm>
          <a:prstGeom prst="rect">
            <a:avLst/>
          </a:prstGeom>
          <a:solidFill>
            <a:srgbClr val="EBF6F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TT" sz="2800" b="1" dirty="0">
                <a:latin typeface="Times New Roman" pitchFamily="18" charset="0"/>
                <a:cs typeface="Times New Roman" pitchFamily="18" charset="0"/>
              </a:rPr>
              <a:t>OBJECTIVES</a:t>
            </a:r>
          </a:p>
        </p:txBody>
      </p:sp>
      <p:sp>
        <p:nvSpPr>
          <p:cNvPr id="3" name="Subtitle 2"/>
          <p:cNvSpPr>
            <a:spLocks noGrp="1"/>
          </p:cNvSpPr>
          <p:nvPr>
            <p:ph idx="1"/>
          </p:nvPr>
        </p:nvSpPr>
        <p:spPr>
          <a:xfrm>
            <a:off x="457200" y="1268760"/>
            <a:ext cx="8229600" cy="4857403"/>
          </a:xfrm>
        </p:spPr>
        <p:txBody>
          <a:bodyPr>
            <a:normAutofit/>
          </a:bodyPr>
          <a:lstStyle/>
          <a:p>
            <a:pPr>
              <a:lnSpc>
                <a:spcPct val="150000"/>
              </a:lnSpc>
            </a:pPr>
            <a:r>
              <a:rPr lang="en-GB" sz="2200" dirty="0" smtClean="0">
                <a:latin typeface="Times New Roman" panose="02020603050405020304" pitchFamily="18" charset="0"/>
                <a:cs typeface="Times New Roman" panose="02020603050405020304" pitchFamily="18" charset="0"/>
              </a:rPr>
              <a:t>Optimizing </a:t>
            </a:r>
            <a:r>
              <a:rPr lang="en-GB" sz="2200" dirty="0">
                <a:latin typeface="Times New Roman" panose="02020603050405020304" pitchFamily="18" charset="0"/>
                <a:cs typeface="Times New Roman" panose="02020603050405020304" pitchFamily="18" charset="0"/>
              </a:rPr>
              <a:t>the manufacture of musical instruments. </a:t>
            </a:r>
          </a:p>
          <a:p>
            <a:pPr>
              <a:lnSpc>
                <a:spcPct val="150000"/>
              </a:lnSpc>
            </a:pPr>
            <a:r>
              <a:rPr lang="en-GB" sz="2200" dirty="0">
                <a:latin typeface="Times New Roman" panose="02020603050405020304" pitchFamily="18" charset="0"/>
                <a:cs typeface="Times New Roman" panose="02020603050405020304" pitchFamily="18" charset="0"/>
              </a:rPr>
              <a:t>Determine the best features/variables.</a:t>
            </a:r>
          </a:p>
          <a:p>
            <a:pPr>
              <a:lnSpc>
                <a:spcPct val="150000"/>
              </a:lnSpc>
            </a:pPr>
            <a:r>
              <a:rPr lang="en-GB" sz="2200" dirty="0" smtClean="0">
                <a:latin typeface="Times New Roman" panose="02020603050405020304" pitchFamily="18" charset="0"/>
                <a:cs typeface="Times New Roman" panose="02020603050405020304" pitchFamily="18" charset="0"/>
              </a:rPr>
              <a:t>Build a model to evaluate the manufacture of musical instruments.</a:t>
            </a:r>
          </a:p>
          <a:p>
            <a:pPr>
              <a:lnSpc>
                <a:spcPct val="150000"/>
              </a:lnSpc>
            </a:pPr>
            <a:endParaRPr lang="en-TT"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9" name="Picture 8" descr="John Russell (musician)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4869653"/>
            <a:ext cx="1739873" cy="1371600"/>
          </a:xfrm>
          <a:prstGeom prst="rect">
            <a:avLst/>
          </a:prstGeom>
        </p:spPr>
      </p:pic>
      <p:pic>
        <p:nvPicPr>
          <p:cNvPr id="10" name="Picture 9" descr="Nasri (musician)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432" y="4869654"/>
            <a:ext cx="859488" cy="1371600"/>
          </a:xfrm>
          <a:prstGeom prst="rect">
            <a:avLst/>
          </a:prstGeom>
        </p:spPr>
      </p:pic>
      <p:pic>
        <p:nvPicPr>
          <p:cNvPr id="11" name="Picture 10" descr="John Cooper (musician)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67" y="4869660"/>
            <a:ext cx="1150993" cy="1371600"/>
          </a:xfrm>
          <a:prstGeom prst="rect">
            <a:avLst/>
          </a:prstGeom>
        </p:spPr>
      </p:pic>
      <p:pic>
        <p:nvPicPr>
          <p:cNvPr id="12" name="Picture 11" descr="Slash (musician) - Wikipedia"/>
          <p:cNvPicPr>
            <a:picLocks noChangeAspect="1"/>
          </p:cNvPicPr>
          <p:nvPr/>
        </p:nvPicPr>
        <p:blipFill rotWithShape="1">
          <a:blip r:embed="rId6" cstate="print">
            <a:extLst>
              <a:ext uri="{28A0092B-C50C-407E-A947-70E740481C1C}">
                <a14:useLocalDpi xmlns:a14="http://schemas.microsoft.com/office/drawing/2010/main" val="0"/>
              </a:ext>
            </a:extLst>
          </a:blip>
          <a:srcRect l="13283" r="19781"/>
          <a:stretch/>
        </p:blipFill>
        <p:spPr>
          <a:xfrm>
            <a:off x="1768296" y="4869657"/>
            <a:ext cx="1224136" cy="1371600"/>
          </a:xfrm>
          <a:prstGeom prst="rect">
            <a:avLst/>
          </a:prstGeom>
        </p:spPr>
      </p:pic>
      <p:pic>
        <p:nvPicPr>
          <p:cNvPr id="14" name="Picture 13" descr="Una ripresa ancora difficile | A Proposito di Jazz - Di e ..."/>
          <p:cNvPicPr>
            <a:picLocks noChangeAspect="1"/>
          </p:cNvPicPr>
          <p:nvPr/>
        </p:nvPicPr>
        <p:blipFill rotWithShape="1">
          <a:blip r:embed="rId7" cstate="print">
            <a:extLst>
              <a:ext uri="{28A0092B-C50C-407E-A947-70E740481C1C}">
                <a14:useLocalDpi xmlns:a14="http://schemas.microsoft.com/office/drawing/2010/main" val="0"/>
              </a:ext>
            </a:extLst>
          </a:blip>
          <a:srcRect l="5530" r="51023"/>
          <a:stretch/>
        </p:blipFill>
        <p:spPr>
          <a:xfrm>
            <a:off x="7600518" y="4867881"/>
            <a:ext cx="892767" cy="1371600"/>
          </a:xfrm>
          <a:prstGeom prst="rect">
            <a:avLst/>
          </a:prstGeom>
        </p:spPr>
      </p:pic>
      <p:pic>
        <p:nvPicPr>
          <p:cNvPr id="15" name="Picture 14" descr="Free stock photo of bard, musician, street artist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5218" y="4869653"/>
            <a:ext cx="929018" cy="1371600"/>
          </a:xfrm>
          <a:prstGeom prst="rect">
            <a:avLst/>
          </a:prstGeom>
        </p:spPr>
      </p:pic>
      <p:pic>
        <p:nvPicPr>
          <p:cNvPr id="16" name="Picture 15" descr="File:Raja Ravi Varma, Lady playing Sitar.jpg - Wikimedia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03238" y="4867881"/>
            <a:ext cx="1097280" cy="1371600"/>
          </a:xfrm>
          <a:prstGeom prst="rect">
            <a:avLst/>
          </a:prstGeom>
        </p:spPr>
      </p:pic>
      <p:pic>
        <p:nvPicPr>
          <p:cNvPr id="17" name="Picture 16" descr="The third step to reforming America, with music | Fabius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24841" y="3190922"/>
            <a:ext cx="2779801" cy="1563638"/>
          </a:xfrm>
          <a:prstGeom prst="ellipse">
            <a:avLst/>
          </a:prstGeom>
          <a:ln>
            <a:noFill/>
          </a:ln>
          <a:effectLst>
            <a:softEdge rad="112500"/>
          </a:effectLst>
        </p:spPr>
      </p:pic>
    </p:spTree>
    <p:extLst>
      <p:ext uri="{BB962C8B-B14F-4D97-AF65-F5344CB8AC3E}">
        <p14:creationId xmlns:p14="http://schemas.microsoft.com/office/powerpoint/2010/main" val="45044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7868"/>
            <a:ext cx="9143999" cy="1137574"/>
          </a:xfrm>
          <a:solidFill>
            <a:srgbClr val="EBF6F9"/>
          </a:solidFill>
        </p:spPr>
        <p:txBody>
          <a:bodyPr>
            <a:normAutofit/>
          </a:bodyPr>
          <a:lstStyle/>
          <a:p>
            <a:r>
              <a:rPr lang="en-TT" sz="2800" b="1" dirty="0">
                <a:latin typeface="Times New Roman" pitchFamily="18" charset="0"/>
                <a:cs typeface="Times New Roman" pitchFamily="18" charset="0"/>
              </a:rPr>
              <a:t>METHODOLOGY</a:t>
            </a:r>
          </a:p>
        </p:txBody>
      </p:sp>
      <p:sp>
        <p:nvSpPr>
          <p:cNvPr id="3" name="Subtitle 2"/>
          <p:cNvSpPr>
            <a:spLocks noGrp="1"/>
          </p:cNvSpPr>
          <p:nvPr>
            <p:ph idx="1"/>
          </p:nvPr>
        </p:nvSpPr>
        <p:spPr>
          <a:xfrm>
            <a:off x="457200" y="1155442"/>
            <a:ext cx="8229600" cy="4970721"/>
          </a:xfrm>
        </p:spPr>
        <p:txBody>
          <a:bodyPr>
            <a:noAutofit/>
          </a:bodyPr>
          <a:lstStyle/>
          <a:p>
            <a:pPr>
              <a:lnSpc>
                <a:spcPct val="150000"/>
              </a:lnSpc>
            </a:pPr>
            <a:r>
              <a:rPr lang="en-GB" sz="2200" dirty="0">
                <a:latin typeface="Times New Roman" panose="02020603050405020304" pitchFamily="18" charset="0"/>
                <a:cs typeface="Times New Roman" panose="02020603050405020304" pitchFamily="18" charset="0"/>
              </a:rPr>
              <a:t>This </a:t>
            </a:r>
            <a:r>
              <a:rPr lang="en-GB" sz="2200" dirty="0" smtClean="0">
                <a:latin typeface="Times New Roman" panose="02020603050405020304" pitchFamily="18" charset="0"/>
                <a:cs typeface="Times New Roman" panose="02020603050405020304" pitchFamily="18" charset="0"/>
              </a:rPr>
              <a:t>presentation represents the findings at the early stage of the research to understanding the manufacture of musical instruments.</a:t>
            </a:r>
          </a:p>
          <a:p>
            <a:pPr>
              <a:lnSpc>
                <a:spcPct val="150000"/>
              </a:lnSpc>
            </a:pPr>
            <a:r>
              <a:rPr lang="en-GB" sz="2200" dirty="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esk study approach.</a:t>
            </a:r>
          </a:p>
          <a:p>
            <a:pPr>
              <a:lnSpc>
                <a:spcPct val="150000"/>
              </a:lnSpc>
            </a:pPr>
            <a:r>
              <a:rPr lang="en-GB" sz="2200" dirty="0">
                <a:latin typeface="Times New Roman" panose="02020603050405020304" pitchFamily="18" charset="0"/>
                <a:cs typeface="Times New Roman" panose="02020603050405020304" pitchFamily="18" charset="0"/>
              </a:rPr>
              <a:t>A collection of qualitative research documents on:</a:t>
            </a:r>
          </a:p>
          <a:p>
            <a:pPr lvl="1">
              <a:lnSpc>
                <a:spcPct val="150000"/>
              </a:lnSpc>
            </a:pPr>
            <a:r>
              <a:rPr lang="en-GB" sz="2200" dirty="0" smtClean="0">
                <a:latin typeface="Times New Roman" panose="02020603050405020304" pitchFamily="18" charset="0"/>
                <a:cs typeface="Times New Roman" panose="02020603050405020304" pitchFamily="18" charset="0"/>
              </a:rPr>
              <a:t>Musical Instruments</a:t>
            </a:r>
          </a:p>
          <a:p>
            <a:pPr lvl="2">
              <a:lnSpc>
                <a:spcPct val="150000"/>
              </a:lnSpc>
              <a:buFont typeface="Wingdings" panose="05000000000000000000" pitchFamily="2" charset="2"/>
              <a:buChar char="§"/>
            </a:pPr>
            <a:r>
              <a:rPr lang="en-GB" sz="2200" dirty="0" smtClean="0">
                <a:latin typeface="Times New Roman" panose="02020603050405020304" pitchFamily="18" charset="0"/>
                <a:cs typeface="Times New Roman" panose="02020603050405020304" pitchFamily="18" charset="0"/>
              </a:rPr>
              <a:t>Science.</a:t>
            </a:r>
          </a:p>
          <a:p>
            <a:pPr lvl="2">
              <a:lnSpc>
                <a:spcPct val="150000"/>
              </a:lnSpc>
              <a:buFont typeface="Wingdings" panose="05000000000000000000" pitchFamily="2" charset="2"/>
              <a:buChar char="§"/>
            </a:pPr>
            <a:r>
              <a:rPr lang="en-GB" sz="2200" dirty="0" smtClean="0">
                <a:latin typeface="Times New Roman" panose="02020603050405020304" pitchFamily="18" charset="0"/>
                <a:cs typeface="Times New Roman" panose="02020603050405020304" pitchFamily="18" charset="0"/>
              </a:rPr>
              <a:t>Manufacture.</a:t>
            </a:r>
          </a:p>
          <a:p>
            <a:pPr lvl="1">
              <a:lnSpc>
                <a:spcPct val="150000"/>
              </a:lnSpc>
            </a:pPr>
            <a:r>
              <a:rPr lang="en-GB" sz="2200" dirty="0" smtClean="0">
                <a:latin typeface="Times New Roman" panose="02020603050405020304" pitchFamily="18" charset="0"/>
                <a:cs typeface="Times New Roman" panose="02020603050405020304" pitchFamily="18" charset="0"/>
              </a:rPr>
              <a:t>Decision-Making (#PEOPLE).</a:t>
            </a:r>
          </a:p>
          <a:p>
            <a:pPr lvl="1">
              <a:lnSpc>
                <a:spcPct val="150000"/>
              </a:lnSpc>
            </a:pPr>
            <a:r>
              <a:rPr lang="en-GB" sz="2200" dirty="0" smtClean="0">
                <a:latin typeface="Times New Roman" panose="02020603050405020304" pitchFamily="18" charset="0"/>
                <a:cs typeface="Times New Roman" panose="02020603050405020304" pitchFamily="18" charset="0"/>
              </a:rPr>
              <a:t>MCDM.</a:t>
            </a:r>
          </a:p>
          <a:p>
            <a:pPr lvl="1">
              <a:lnSpc>
                <a:spcPct val="150000"/>
              </a:lnSpc>
            </a:pPr>
            <a:endParaRPr lang="en-GB" sz="2200" dirty="0" smtClean="0">
              <a:latin typeface="Times New Roman" panose="02020603050405020304" pitchFamily="18" charset="0"/>
              <a:cs typeface="Times New Roman" panose="02020603050405020304" pitchFamily="18" charset="0"/>
            </a:endParaRPr>
          </a:p>
          <a:p>
            <a:pPr marL="457200" lvl="1" indent="0">
              <a:lnSpc>
                <a:spcPct val="150000"/>
              </a:lnSpc>
              <a:buNone/>
            </a:pPr>
            <a:endParaRPr lang="en-TT" sz="2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3867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MUSICAL INSTRUMENTS</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4970721"/>
          </a:xfrm>
        </p:spPr>
        <p:txBody>
          <a:bodyPr>
            <a:normAutofit/>
          </a:bodyPr>
          <a:lstStyle/>
          <a:p>
            <a:pPr>
              <a:lnSpc>
                <a:spcPct val="150000"/>
              </a:lnSpc>
            </a:pPr>
            <a:endParaRPr lang="en-GB" sz="2200" dirty="0" smtClean="0">
              <a:latin typeface="Times New Roman" panose="02020603050405020304" pitchFamily="18" charset="0"/>
              <a:cs typeface="Times New Roman" panose="02020603050405020304" pitchFamily="18" charset="0"/>
            </a:endParaRPr>
          </a:p>
          <a:p>
            <a:pPr>
              <a:lnSpc>
                <a:spcPct val="150000"/>
              </a:lnSpc>
            </a:pPr>
            <a:r>
              <a:rPr lang="en-GB" sz="2200" dirty="0" smtClean="0">
                <a:latin typeface="Times New Roman" panose="02020603050405020304" pitchFamily="18" charset="0"/>
                <a:cs typeface="Times New Roman" panose="02020603050405020304" pitchFamily="18" charset="0"/>
              </a:rPr>
              <a:t>There </a:t>
            </a:r>
            <a:r>
              <a:rPr lang="en-GB" sz="2200" dirty="0">
                <a:latin typeface="Times New Roman" panose="02020603050405020304" pitchFamily="18" charset="0"/>
                <a:cs typeface="Times New Roman" panose="02020603050405020304" pitchFamily="18" charset="0"/>
              </a:rPr>
              <a:t>are five (5) organological </a:t>
            </a:r>
            <a:r>
              <a:rPr lang="en-GB" sz="2200" dirty="0" smtClean="0">
                <a:latin typeface="Times New Roman" panose="02020603050405020304" pitchFamily="18" charset="0"/>
                <a:cs typeface="Times New Roman" panose="02020603050405020304" pitchFamily="18" charset="0"/>
              </a:rPr>
              <a:t>categories </a:t>
            </a:r>
          </a:p>
          <a:p>
            <a:pPr lvl="1"/>
            <a:r>
              <a:rPr lang="en-GB" sz="2200" dirty="0" smtClean="0">
                <a:latin typeface="Times New Roman" panose="02020603050405020304" pitchFamily="18" charset="0"/>
                <a:cs typeface="Times New Roman" panose="02020603050405020304" pitchFamily="18" charset="0"/>
              </a:rPr>
              <a:t>Idiophones.</a:t>
            </a:r>
          </a:p>
          <a:p>
            <a:pPr lvl="1"/>
            <a:r>
              <a:rPr lang="en-GB" sz="2200" dirty="0" smtClean="0">
                <a:latin typeface="Times New Roman" panose="02020603050405020304" pitchFamily="18" charset="0"/>
                <a:cs typeface="Times New Roman" panose="02020603050405020304" pitchFamily="18" charset="0"/>
              </a:rPr>
              <a:t>Membranophones.</a:t>
            </a:r>
            <a:endParaRPr lang="en-US" sz="2200" dirty="0">
              <a:latin typeface="Times New Roman" panose="02020603050405020304" pitchFamily="18" charset="0"/>
              <a:cs typeface="Times New Roman" panose="02020603050405020304" pitchFamily="18" charset="0"/>
            </a:endParaRPr>
          </a:p>
          <a:p>
            <a:pPr lvl="1"/>
            <a:r>
              <a:rPr lang="en-GB" sz="2200" dirty="0" smtClean="0">
                <a:latin typeface="Times New Roman" panose="02020603050405020304" pitchFamily="18" charset="0"/>
                <a:cs typeface="Times New Roman" panose="02020603050405020304" pitchFamily="18" charset="0"/>
              </a:rPr>
              <a:t>Chordophones</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a:r>
              <a:rPr lang="en-GB" sz="2200" dirty="0" err="1" smtClean="0">
                <a:latin typeface="Times New Roman" panose="02020603050405020304" pitchFamily="18" charset="0"/>
                <a:cs typeface="Times New Roman" panose="02020603050405020304" pitchFamily="18" charset="0"/>
              </a:rPr>
              <a:t>Aerophones</a:t>
            </a:r>
            <a:r>
              <a:rPr lang="en-GB" sz="2200" dirty="0" smtClean="0">
                <a:latin typeface="Times New Roman" panose="02020603050405020304" pitchFamily="18" charset="0"/>
                <a:cs typeface="Times New Roman" panose="02020603050405020304" pitchFamily="18" charset="0"/>
              </a:rPr>
              <a:t>.</a:t>
            </a:r>
          </a:p>
          <a:p>
            <a:pPr lvl="1"/>
            <a:r>
              <a:rPr lang="en-GB" sz="2200" dirty="0" smtClean="0">
                <a:latin typeface="Times New Roman" panose="02020603050405020304" pitchFamily="18" charset="0"/>
                <a:cs typeface="Times New Roman" panose="02020603050405020304" pitchFamily="18" charset="0"/>
              </a:rPr>
              <a:t>Electrophones.</a:t>
            </a:r>
            <a:endParaRPr lang="en-TT" sz="2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Tree>
    <p:extLst>
      <p:ext uri="{BB962C8B-B14F-4D97-AF65-F5344CB8AC3E}">
        <p14:creationId xmlns:p14="http://schemas.microsoft.com/office/powerpoint/2010/main" val="58297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PARAMETERS OF A </a:t>
            </a:r>
            <a:br>
              <a:rPr lang="en-TT" sz="2800" b="1" dirty="0" smtClean="0">
                <a:latin typeface="Times New Roman" pitchFamily="18" charset="0"/>
                <a:cs typeface="Times New Roman" pitchFamily="18" charset="0"/>
              </a:rPr>
            </a:br>
            <a:r>
              <a:rPr lang="en-TT" sz="2800" b="1" dirty="0" smtClean="0">
                <a:latin typeface="Times New Roman" pitchFamily="18" charset="0"/>
                <a:cs typeface="Times New Roman" pitchFamily="18" charset="0"/>
              </a:rPr>
              <a:t>MUSICAL INSTRUMENT</a:t>
            </a:r>
            <a:endParaRPr lang="en-TT" sz="28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sp>
        <p:nvSpPr>
          <p:cNvPr id="2" name="Content Placeholder 1"/>
          <p:cNvSpPr>
            <a:spLocks noGrp="1"/>
          </p:cNvSpPr>
          <p:nvPr>
            <p:ph idx="1"/>
          </p:nvPr>
        </p:nvSpPr>
        <p:spPr/>
        <p:txBody>
          <a:bodyPr>
            <a:normAutofit/>
          </a:bodyPr>
          <a:lstStyle/>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r>
              <a:rPr lang="en-US" sz="2200" b="1" dirty="0" smtClean="0">
                <a:latin typeface="Times New Roman" panose="02020603050405020304" pitchFamily="18" charset="0"/>
                <a:cs typeface="Times New Roman" panose="02020603050405020304" pitchFamily="18" charset="0"/>
              </a:rPr>
              <a:t>		Figure </a:t>
            </a:r>
            <a:r>
              <a:rPr lang="en-US" sz="2200" b="1" dirty="0">
                <a:latin typeface="Times New Roman" panose="02020603050405020304" pitchFamily="18" charset="0"/>
                <a:cs typeface="Times New Roman" panose="02020603050405020304" pitchFamily="18" charset="0"/>
              </a:rPr>
              <a:t>Overview of </a:t>
            </a:r>
            <a:r>
              <a:rPr lang="en-US" sz="2200" b="1" dirty="0" smtClean="0">
                <a:latin typeface="Times New Roman" panose="02020603050405020304" pitchFamily="18" charset="0"/>
                <a:cs typeface="Times New Roman" panose="02020603050405020304" pitchFamily="18" charset="0"/>
              </a:rPr>
              <a:t>Parameters </a:t>
            </a:r>
            <a:endParaRPr lang="en-US" sz="2200" b="1" dirty="0">
              <a:latin typeface="Times New Roman" panose="02020603050405020304" pitchFamily="18" charset="0"/>
              <a:cs typeface="Times New Roman" panose="02020603050405020304" pitchFamily="18" charset="0"/>
            </a:endParaRPr>
          </a:p>
          <a:p>
            <a:pPr marL="457200" lvl="1" indent="0">
              <a:buNone/>
            </a:pPr>
            <a:endParaRPr lang="en-US" sz="24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115616" y="2060848"/>
            <a:ext cx="11024056" cy="3056732"/>
          </a:xfrm>
          <a:prstGeom prst="rect">
            <a:avLst/>
          </a:prstGeom>
        </p:spPr>
      </p:pic>
    </p:spTree>
    <p:extLst>
      <p:ext uri="{BB962C8B-B14F-4D97-AF65-F5344CB8AC3E}">
        <p14:creationId xmlns:p14="http://schemas.microsoft.com/office/powerpoint/2010/main" val="66135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ACOUSTIC PERCEPTION RELATION</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5225886"/>
          </a:xfrm>
        </p:spPr>
        <p:txBody>
          <a:bodyPr>
            <a:normAutofit/>
          </a:bodyPr>
          <a:lstStyle/>
          <a:p>
            <a:pPr marL="0" indent="0" algn="ctr">
              <a:lnSpc>
                <a:spcPct val="150000"/>
              </a:lnSpc>
              <a:buNone/>
            </a:pPr>
            <a:r>
              <a:rPr lang="en-US" sz="2200" b="1" dirty="0" smtClean="0">
                <a:latin typeface="Times New Roman" pitchFamily="18" charset="0"/>
                <a:cs typeface="Times New Roman" pitchFamily="18" charset="0"/>
              </a:rPr>
              <a:t>Table </a:t>
            </a:r>
            <a:r>
              <a:rPr lang="en-US" sz="2200" b="1" dirty="0">
                <a:latin typeface="Times New Roman" pitchFamily="18" charset="0"/>
                <a:cs typeface="Times New Roman" pitchFamily="18" charset="0"/>
              </a:rPr>
              <a:t>A</a:t>
            </a:r>
            <a:r>
              <a:rPr lang="en-US" sz="2200" b="1" dirty="0" smtClean="0">
                <a:latin typeface="Times New Roman" pitchFamily="18" charset="0"/>
                <a:cs typeface="Times New Roman" pitchFamily="18" charset="0"/>
              </a:rPr>
              <a:t>coustic dependency levels of the perceived </a:t>
            </a:r>
          </a:p>
          <a:p>
            <a:pPr marL="0" indent="0" algn="ctr">
              <a:lnSpc>
                <a:spcPct val="150000"/>
              </a:lnSpc>
              <a:buNone/>
            </a:pPr>
            <a:r>
              <a:rPr lang="en-US" sz="2200" b="1" dirty="0" smtClean="0">
                <a:latin typeface="Times New Roman" pitchFamily="18" charset="0"/>
                <a:cs typeface="Times New Roman" pitchFamily="18" charset="0"/>
              </a:rPr>
              <a:t>quality of sound on physical parameters</a:t>
            </a:r>
            <a:endParaRPr lang="en-TT" sz="2200" b="1" dirty="0" smtClean="0">
              <a:latin typeface="Times New Roman" pitchFamily="18" charset="0"/>
              <a:cs typeface="Times New Roman" pitchFamily="18" charset="0"/>
            </a:endParaRPr>
          </a:p>
          <a:p>
            <a:pPr marL="0" indent="0" algn="ctr">
              <a:lnSpc>
                <a:spcPct val="150000"/>
              </a:lnSpc>
              <a:buNone/>
            </a:pPr>
            <a:endParaRPr lang="en-TT" sz="2200" b="1" dirty="0" smtClean="0">
              <a:latin typeface="Times New Roman" pitchFamily="18" charset="0"/>
              <a:cs typeface="Times New Roman" pitchFamily="18" charset="0"/>
            </a:endParaRPr>
          </a:p>
          <a:p>
            <a:pPr marL="0" indent="0" algn="ctr">
              <a:lnSpc>
                <a:spcPct val="150000"/>
              </a:lnSpc>
              <a:buNone/>
            </a:pPr>
            <a:endParaRPr lang="en-TT" sz="2200" b="1" dirty="0" smtClean="0">
              <a:latin typeface="Times New Roman" pitchFamily="18" charset="0"/>
              <a:cs typeface="Times New Roman" pitchFamily="18" charset="0"/>
            </a:endParaRPr>
          </a:p>
          <a:p>
            <a:pPr marL="0" indent="0" algn="ctr">
              <a:lnSpc>
                <a:spcPct val="150000"/>
              </a:lnSpc>
              <a:buNone/>
            </a:pPr>
            <a:endParaRPr lang="en-TT" sz="2200" b="1" dirty="0" smtClean="0">
              <a:latin typeface="Times New Roman" pitchFamily="18" charset="0"/>
              <a:cs typeface="Times New Roman" pitchFamily="18" charset="0"/>
            </a:endParaRPr>
          </a:p>
          <a:p>
            <a:pPr marL="0" indent="0" algn="ctr">
              <a:lnSpc>
                <a:spcPct val="150000"/>
              </a:lnSpc>
              <a:buNone/>
            </a:pPr>
            <a:endParaRPr lang="en-TT" sz="2200" b="1" dirty="0" smtClean="0">
              <a:latin typeface="Times New Roman" pitchFamily="18" charset="0"/>
              <a:cs typeface="Times New Roman" pitchFamily="18" charset="0"/>
            </a:endParaRPr>
          </a:p>
          <a:p>
            <a:pPr marL="0" indent="0" algn="ctr">
              <a:lnSpc>
                <a:spcPct val="150000"/>
              </a:lnSpc>
              <a:buNone/>
            </a:pPr>
            <a:endParaRPr lang="en-TT" sz="2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16228766"/>
              </p:ext>
            </p:extLst>
          </p:nvPr>
        </p:nvGraphicFramePr>
        <p:xfrm>
          <a:off x="472332" y="2434763"/>
          <a:ext cx="8229601" cy="3352800"/>
        </p:xfrm>
        <a:graphic>
          <a:graphicData uri="http://schemas.openxmlformats.org/drawingml/2006/table">
            <a:tbl>
              <a:tblPr firstRow="1" firstCol="1" bandRow="1"/>
              <a:tblGrid>
                <a:gridCol w="2324797">
                  <a:extLst>
                    <a:ext uri="{9D8B030D-6E8A-4147-A177-3AD203B41FA5}">
                      <a16:colId xmlns:a16="http://schemas.microsoft.com/office/drawing/2014/main" val="3961234081"/>
                    </a:ext>
                  </a:extLst>
                </a:gridCol>
                <a:gridCol w="1476201">
                  <a:extLst>
                    <a:ext uri="{9D8B030D-6E8A-4147-A177-3AD203B41FA5}">
                      <a16:colId xmlns:a16="http://schemas.microsoft.com/office/drawing/2014/main" val="3376000082"/>
                    </a:ext>
                  </a:extLst>
                </a:gridCol>
                <a:gridCol w="1476201">
                  <a:extLst>
                    <a:ext uri="{9D8B030D-6E8A-4147-A177-3AD203B41FA5}">
                      <a16:colId xmlns:a16="http://schemas.microsoft.com/office/drawing/2014/main" val="2426254953"/>
                    </a:ext>
                  </a:extLst>
                </a:gridCol>
                <a:gridCol w="1476201">
                  <a:extLst>
                    <a:ext uri="{9D8B030D-6E8A-4147-A177-3AD203B41FA5}">
                      <a16:colId xmlns:a16="http://schemas.microsoft.com/office/drawing/2014/main" val="503016597"/>
                    </a:ext>
                  </a:extLst>
                </a:gridCol>
                <a:gridCol w="1476201">
                  <a:extLst>
                    <a:ext uri="{9D8B030D-6E8A-4147-A177-3AD203B41FA5}">
                      <a16:colId xmlns:a16="http://schemas.microsoft.com/office/drawing/2014/main" val="3454350579"/>
                    </a:ext>
                  </a:extLst>
                </a:gridCol>
              </a:tblGrid>
              <a:tr h="252028">
                <a:tc rowSpan="2">
                  <a:txBody>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PHYSICAL</a:t>
                      </a:r>
                    </a:p>
                    <a:p>
                      <a:pPr marL="0" marR="0" algn="ctr">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spcBef>
                          <a:spcPts val="0"/>
                        </a:spcBef>
                        <a:spcAft>
                          <a:spcPts val="0"/>
                        </a:spcAft>
                      </a:pPr>
                      <a:r>
                        <a:rPr lang="en-US" sz="2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PERCEIVED </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0049558"/>
                  </a:ext>
                </a:extLst>
              </a:tr>
              <a:tr h="378042">
                <a:tc vMerge="1">
                  <a:txBody>
                    <a:bodyPr/>
                    <a:lstStyle/>
                    <a:p>
                      <a:endParaRPr lang="en-US"/>
                    </a:p>
                  </a:txBody>
                  <a:tcPr/>
                </a:tc>
                <a:tc>
                  <a:txBody>
                    <a:bodyPr/>
                    <a:lstStyle/>
                    <a:p>
                      <a:pPr marL="0" marR="0" algn="ctr">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Loudness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Duration</a:t>
                      </a:r>
                    </a:p>
                    <a:p>
                      <a:pPr marL="0" marR="0" algn="ctr">
                        <a:lnSpc>
                          <a:spcPct val="50000"/>
                        </a:lnSpc>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958768"/>
                  </a:ext>
                </a:extLst>
              </a:tr>
              <a:tr h="378042">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p>
                      <a:pPr marL="0" marR="0" algn="just">
                        <a:lnSpc>
                          <a:spcPct val="50000"/>
                        </a:lnSpc>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186358"/>
                  </a:ext>
                </a:extLst>
              </a:tr>
              <a:tr h="378042">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p>
                      <a:pPr marL="0" marR="0" algn="just">
                        <a:lnSpc>
                          <a:spcPct val="50000"/>
                        </a:lnSpc>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831453"/>
                  </a:ext>
                </a:extLst>
              </a:tr>
              <a:tr h="378042">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Spectrum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p>
                      <a:pPr marL="0" marR="0" algn="just">
                        <a:lnSpc>
                          <a:spcPct val="50000"/>
                        </a:lnSpc>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311481"/>
                  </a:ext>
                </a:extLst>
              </a:tr>
              <a:tr h="378042">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Duration </a:t>
                      </a:r>
                      <a:r>
                        <a:rPr lang="en-US" sz="2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Measured</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High</a:t>
                      </a:r>
                    </a:p>
                    <a:p>
                      <a:pPr marL="0" marR="0" algn="just">
                        <a:lnSpc>
                          <a:spcPct val="5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55374"/>
                  </a:ext>
                </a:extLst>
              </a:tr>
              <a:tr h="378042">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Envelope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kern="12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Medium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p>
                    <a:p>
                      <a:pPr marL="0" marR="0" algn="just">
                        <a:lnSpc>
                          <a:spcPct val="5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237990"/>
                  </a:ext>
                </a:extLst>
              </a:tr>
            </a:tbl>
          </a:graphicData>
        </a:graphic>
      </p:graphicFrame>
    </p:spTree>
    <p:extLst>
      <p:ext uri="{BB962C8B-B14F-4D97-AF65-F5344CB8AC3E}">
        <p14:creationId xmlns:p14="http://schemas.microsoft.com/office/powerpoint/2010/main" val="293141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smtClean="0">
                <a:latin typeface="Times New Roman" pitchFamily="18" charset="0"/>
                <a:cs typeface="Times New Roman" pitchFamily="18" charset="0"/>
              </a:rPr>
              <a:t>GERSHENSON’S TAXONOMY</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5225886"/>
          </a:xfrm>
        </p:spPr>
        <p:txBody>
          <a:bodyPr>
            <a:normAutofit/>
          </a:bodyPr>
          <a:lstStyle/>
          <a:p>
            <a:pPr marL="0" indent="0" algn="ctr">
              <a:lnSpc>
                <a:spcPct val="150000"/>
              </a:lnSpc>
              <a:buNone/>
            </a:pPr>
            <a:r>
              <a:rPr lang="en-US" sz="2200" b="1" dirty="0" smtClean="0">
                <a:latin typeface="Times New Roman" pitchFamily="18" charset="0"/>
                <a:cs typeface="Times New Roman" pitchFamily="18" charset="0"/>
              </a:rPr>
              <a:t>Table</a:t>
            </a:r>
            <a:r>
              <a:rPr lang="en-TT" sz="2200" b="1" dirty="0" smtClean="0">
                <a:latin typeface="Times New Roman" pitchFamily="18" charset="0"/>
                <a:cs typeface="Times New Roman" pitchFamily="18" charset="0"/>
              </a:rPr>
              <a:t> </a:t>
            </a:r>
            <a:r>
              <a:rPr lang="en-GB" sz="2200" b="1" dirty="0" smtClean="0">
                <a:latin typeface="Times New Roman" panose="02020603050405020304" pitchFamily="18" charset="0"/>
                <a:cs typeface="Times New Roman" panose="02020603050405020304" pitchFamily="18" charset="0"/>
              </a:rPr>
              <a:t>Requirements </a:t>
            </a:r>
            <a:r>
              <a:rPr lang="en-GB" sz="2200" b="1" dirty="0">
                <a:latin typeface="Times New Roman" panose="02020603050405020304" pitchFamily="18" charset="0"/>
                <a:cs typeface="Times New Roman" panose="02020603050405020304" pitchFamily="18" charset="0"/>
              </a:rPr>
              <a:t>for </a:t>
            </a:r>
            <a:r>
              <a:rPr lang="en-GB" sz="2200" b="1" dirty="0" smtClean="0">
                <a:latin typeface="Times New Roman" panose="02020603050405020304" pitchFamily="18" charset="0"/>
                <a:cs typeface="Times New Roman" panose="02020603050405020304" pitchFamily="18" charset="0"/>
              </a:rPr>
              <a:t>engineering categories </a:t>
            </a:r>
            <a:endParaRPr lang="en-TT" sz="22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41880949"/>
              </p:ext>
            </p:extLst>
          </p:nvPr>
        </p:nvGraphicFramePr>
        <p:xfrm>
          <a:off x="608946" y="1911063"/>
          <a:ext cx="8229600" cy="4326255"/>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52542085"/>
                    </a:ext>
                  </a:extLst>
                </a:gridCol>
                <a:gridCol w="6172200">
                  <a:extLst>
                    <a:ext uri="{9D8B030D-6E8A-4147-A177-3AD203B41FA5}">
                      <a16:colId xmlns:a16="http://schemas.microsoft.com/office/drawing/2014/main" val="1369695350"/>
                    </a:ext>
                  </a:extLst>
                </a:gridCol>
              </a:tblGrid>
              <a:tr h="324232">
                <a:tc>
                  <a:txBody>
                    <a:bodyPr/>
                    <a:lstStyle/>
                    <a:p>
                      <a:pPr algn="ctr"/>
                      <a:r>
                        <a:rPr lang="en-GB" sz="2200" kern="1200" dirty="0" smtClean="0">
                          <a:solidFill>
                            <a:schemeClr val="tx1"/>
                          </a:solidFill>
                          <a:effectLst/>
                          <a:latin typeface="Times New Roman" panose="02020603050405020304" pitchFamily="18" charset="0"/>
                          <a:ea typeface="+mn-ea"/>
                          <a:cs typeface="Times New Roman" panose="02020603050405020304" pitchFamily="18" charset="0"/>
                        </a:rPr>
                        <a:t>Category</a:t>
                      </a:r>
                      <a:endParaRPr lang="en-TT" sz="2200" dirty="0">
                        <a:latin typeface="Times New Roman" panose="02020603050405020304" pitchFamily="18" charset="0"/>
                        <a:cs typeface="Times New Roman" panose="02020603050405020304" pitchFamily="18" charset="0"/>
                      </a:endParaRPr>
                    </a:p>
                  </a:txBody>
                  <a:tcPr/>
                </a:tc>
                <a:tc>
                  <a:txBody>
                    <a:bodyPr/>
                    <a:lstStyle/>
                    <a:p>
                      <a:pPr algn="ctr"/>
                      <a:r>
                        <a:rPr lang="en-GB" sz="2200" kern="1200" dirty="0" smtClean="0">
                          <a:solidFill>
                            <a:schemeClr val="tx1"/>
                          </a:solidFill>
                          <a:effectLst/>
                          <a:latin typeface="Times New Roman" panose="02020603050405020304" pitchFamily="18" charset="0"/>
                          <a:ea typeface="+mn-ea"/>
                          <a:cs typeface="Times New Roman" panose="02020603050405020304" pitchFamily="18" charset="0"/>
                        </a:rPr>
                        <a:t>Requirements</a:t>
                      </a:r>
                      <a:endParaRPr lang="en-TT"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7794523"/>
                  </a:ext>
                </a:extLst>
              </a:tr>
              <a:tr h="370840">
                <a:tc>
                  <a:txBody>
                    <a:bodyPr/>
                    <a:lstStyle/>
                    <a:p>
                      <a:pPr marL="0" marR="0" algn="just">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End-user</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Performance characteristics, usability, aesthetics, and styling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50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458692"/>
                  </a:ext>
                </a:extLst>
              </a:tr>
              <a:tr h="370840">
                <a:tc>
                  <a:txBody>
                    <a:bodyPr/>
                    <a:lstStyle/>
                    <a:p>
                      <a:pPr marL="0" marR="0" algn="just">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Regulatory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Safety, health, environment, and product retirement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50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9723968"/>
                  </a:ext>
                </a:extLst>
              </a:tr>
              <a:tr h="370840">
                <a:tc>
                  <a:txBody>
                    <a:bodyPr/>
                    <a:lstStyle/>
                    <a:p>
                      <a:pPr marL="0" marR="0" algn="just">
                        <a:lnSpc>
                          <a:spcPct val="107000"/>
                        </a:lnSpc>
                        <a:spcBef>
                          <a:spcPts val="0"/>
                        </a:spcBef>
                        <a:spcAft>
                          <a:spcPts val="0"/>
                        </a:spcAft>
                      </a:pPr>
                      <a:r>
                        <a:rPr lang="en-GB" sz="2200">
                          <a:effectLst/>
                          <a:latin typeface="Times New Roman" panose="02020603050405020304" pitchFamily="18" charset="0"/>
                          <a:ea typeface="Calibri" panose="020F0502020204030204" pitchFamily="34" charset="0"/>
                          <a:cs typeface="Times New Roman" panose="02020603050405020304" pitchFamily="18" charset="0"/>
                        </a:rPr>
                        <a:t>Corporate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Marketing, business environment, strategic management, finance, accounting, and product manufacturing, distribution, support and service, and retirement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50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3773809"/>
                  </a:ext>
                </a:extLst>
              </a:tr>
              <a:tr h="370840">
                <a:tc>
                  <a:txBody>
                    <a:bodyPr/>
                    <a:lstStyle/>
                    <a:p>
                      <a:pPr marL="0" marR="0" algn="just">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Technical</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Product manufacturing, material, and parts availability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50000"/>
                        </a:lnSpc>
                        <a:spcBef>
                          <a:spcPts val="0"/>
                        </a:spcBef>
                        <a:spcAft>
                          <a:spcPts val="0"/>
                        </a:spcAft>
                      </a:pPr>
                      <a:r>
                        <a:rPr lang="en-GB"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0187873"/>
                  </a:ext>
                </a:extLst>
              </a:tr>
            </a:tbl>
          </a:graphicData>
        </a:graphic>
      </p:graphicFrame>
    </p:spTree>
    <p:extLst>
      <p:ext uri="{BB962C8B-B14F-4D97-AF65-F5344CB8AC3E}">
        <p14:creationId xmlns:p14="http://schemas.microsoft.com/office/powerpoint/2010/main" val="2474787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7868"/>
            <a:ext cx="9143999" cy="1137574"/>
          </a:xfrm>
          <a:solidFill>
            <a:srgbClr val="EBF6F9"/>
          </a:solidFill>
        </p:spPr>
        <p:txBody>
          <a:bodyPr>
            <a:normAutofit/>
          </a:bodyPr>
          <a:lstStyle/>
          <a:p>
            <a:r>
              <a:rPr lang="en-TT" sz="2800" b="1" dirty="0">
                <a:solidFill>
                  <a:prstClr val="black"/>
                </a:solidFill>
                <a:latin typeface="Times New Roman" pitchFamily="18" charset="0"/>
                <a:cs typeface="Times New Roman" pitchFamily="18" charset="0"/>
              </a:rPr>
              <a:t>QUALITY FUNCTION DEPLOYMENT </a:t>
            </a:r>
            <a:br>
              <a:rPr lang="en-TT" sz="2800" b="1" dirty="0">
                <a:solidFill>
                  <a:prstClr val="black"/>
                </a:solidFill>
                <a:latin typeface="Times New Roman" pitchFamily="18" charset="0"/>
                <a:cs typeface="Times New Roman" pitchFamily="18" charset="0"/>
              </a:rPr>
            </a:br>
            <a:r>
              <a:rPr lang="en-TT" sz="2800" b="1" dirty="0">
                <a:solidFill>
                  <a:prstClr val="black"/>
                </a:solidFill>
                <a:latin typeface="Times New Roman" pitchFamily="18" charset="0"/>
                <a:cs typeface="Times New Roman" pitchFamily="18" charset="0"/>
              </a:rPr>
              <a:t>(QFD)</a:t>
            </a:r>
            <a:endParaRPr lang="en-TT" sz="2800" b="1" dirty="0">
              <a:latin typeface="Times New Roman" pitchFamily="18" charset="0"/>
              <a:cs typeface="Times New Roman" pitchFamily="18" charset="0"/>
            </a:endParaRPr>
          </a:p>
        </p:txBody>
      </p:sp>
      <p:sp>
        <p:nvSpPr>
          <p:cNvPr id="3" name="Subtitle 2"/>
          <p:cNvSpPr>
            <a:spLocks noGrp="1"/>
          </p:cNvSpPr>
          <p:nvPr>
            <p:ph idx="1"/>
          </p:nvPr>
        </p:nvSpPr>
        <p:spPr>
          <a:xfrm>
            <a:off x="457200" y="1155442"/>
            <a:ext cx="8229600" cy="5225886"/>
          </a:xfrm>
        </p:spPr>
        <p:txBody>
          <a:bodyPr>
            <a:normAutofit fontScale="92500"/>
          </a:bodyPr>
          <a:lstStyle/>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endParaRPr lang="en-TT" sz="2400" b="1" dirty="0">
              <a:latin typeface="Times New Roman" pitchFamily="18" charset="0"/>
              <a:cs typeface="Times New Roman" pitchFamily="18" charset="0"/>
            </a:endParaRPr>
          </a:p>
          <a:p>
            <a:pPr marL="0" indent="0" algn="ctr">
              <a:lnSpc>
                <a:spcPct val="150000"/>
              </a:lnSpc>
              <a:buNone/>
            </a:pPr>
            <a:r>
              <a:rPr lang="en-TT" sz="2400" b="1" dirty="0">
                <a:latin typeface="Times New Roman" pitchFamily="18" charset="0"/>
                <a:cs typeface="Times New Roman" pitchFamily="18" charset="0"/>
              </a:rPr>
              <a:t>Figure </a:t>
            </a:r>
            <a:r>
              <a:rPr lang="en-GB" sz="2400" b="1" dirty="0">
                <a:latin typeface="Times New Roman" pitchFamily="18" charset="0"/>
                <a:cs typeface="Times New Roman" pitchFamily="18" charset="0"/>
              </a:rPr>
              <a:t>House of Quality (HOQ</a:t>
            </a:r>
            <a:r>
              <a:rPr lang="en-GB" sz="2400" b="1" dirty="0" smtClean="0">
                <a:latin typeface="Times New Roman" pitchFamily="18" charset="0"/>
                <a:cs typeface="Times New Roman" pitchFamily="18" charset="0"/>
              </a:rPr>
              <a:t>)</a:t>
            </a:r>
            <a:endParaRPr lang="en-TT" sz="24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0267" y="6356350"/>
            <a:ext cx="9113733" cy="365125"/>
          </a:xfrm>
        </p:spPr>
        <p:txBody>
          <a:bodyPr/>
          <a:lstStyle/>
          <a:p>
            <a:r>
              <a:rPr lang="en-TT" sz="1800" dirty="0">
                <a:solidFill>
                  <a:srgbClr val="0070C0"/>
                </a:solidFill>
                <a:latin typeface="Times New Roman" pitchFamily="18" charset="0"/>
                <a:cs typeface="Times New Roman" pitchFamily="18" charset="0"/>
              </a:rPr>
              <a:t>IConETech-2020, Faculty of Engineering, The UWI, St. Augustine, Trinidad and Tobago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7" y="17868"/>
            <a:ext cx="1157358" cy="1137574"/>
          </a:xfrm>
          <a:prstGeom prst="rect">
            <a:avLst/>
          </a:prstGeom>
        </p:spPr>
      </p:pic>
      <p:pic>
        <p:nvPicPr>
          <p:cNvPr id="2" name="Picture 1"/>
          <p:cNvPicPr>
            <a:picLocks noChangeAspect="1"/>
          </p:cNvPicPr>
          <p:nvPr/>
        </p:nvPicPr>
        <p:blipFill>
          <a:blip r:embed="rId4"/>
          <a:stretch>
            <a:fillRect/>
          </a:stretch>
        </p:blipFill>
        <p:spPr>
          <a:xfrm>
            <a:off x="1835696" y="1097076"/>
            <a:ext cx="5688632" cy="4847947"/>
          </a:xfrm>
          <a:prstGeom prst="rect">
            <a:avLst/>
          </a:prstGeom>
        </p:spPr>
      </p:pic>
    </p:spTree>
    <p:extLst>
      <p:ext uri="{BB962C8B-B14F-4D97-AF65-F5344CB8AC3E}">
        <p14:creationId xmlns:p14="http://schemas.microsoft.com/office/powerpoint/2010/main" val="3587295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2438</TotalTime>
  <Words>1733</Words>
  <Application>Microsoft Office PowerPoint</Application>
  <PresentationFormat>On-screen Show (4:3)</PresentationFormat>
  <Paragraphs>306</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APPLYING FUZZY QFD MCDM TO EVALUATE MUSICAL INSTRUMENTS  Peter Poon Chong, Terrence R.M. Lalla</vt:lpstr>
      <vt:lpstr>PowerPoint Presentation</vt:lpstr>
      <vt:lpstr>PowerPoint Presentation</vt:lpstr>
      <vt:lpstr>METHODOLOGY</vt:lpstr>
      <vt:lpstr>MUSICAL INSTRUMENTS</vt:lpstr>
      <vt:lpstr>PARAMETERS OF A  MUSICAL INSTRUMENT</vt:lpstr>
      <vt:lpstr>ACOUSTIC PERCEPTION RELATION</vt:lpstr>
      <vt:lpstr>GERSHENSON’S TAXONOMY</vt:lpstr>
      <vt:lpstr>QUALITY FUNCTION DEPLOYMENT  (QFD)</vt:lpstr>
      <vt:lpstr>QUALITY COMPONENTS</vt:lpstr>
      <vt:lpstr>MODEL DEVELOPED</vt:lpstr>
      <vt:lpstr>MODEL DEVELOPED</vt:lpstr>
      <vt:lpstr>DISCUSSION</vt:lpstr>
      <vt:lpstr>PRACTICAL IMPLICATION</vt:lpstr>
      <vt:lpstr>PRACTICAL IMPLICATION</vt:lpstr>
      <vt:lpstr>CONCLUSION</vt:lpstr>
      <vt:lpstr>FUTURE WORK</vt:lpstr>
      <vt:lpstr>REFERENCES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Author1, Author2,…AuthorN</dc:title>
  <dc:creator>Victor</dc:creator>
  <cp:lastModifiedBy>instruments</cp:lastModifiedBy>
  <cp:revision>105</cp:revision>
  <dcterms:created xsi:type="dcterms:W3CDTF">2019-10-16T16:46:00Z</dcterms:created>
  <dcterms:modified xsi:type="dcterms:W3CDTF">2020-03-06T18:16:08Z</dcterms:modified>
</cp:coreProperties>
</file>