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7" r:id="rId2"/>
    <p:sldId id="277" r:id="rId3"/>
    <p:sldId id="306" r:id="rId4"/>
    <p:sldId id="280" r:id="rId5"/>
    <p:sldId id="295" r:id="rId6"/>
    <p:sldId id="308" r:id="rId7"/>
    <p:sldId id="293" r:id="rId8"/>
    <p:sldId id="283" r:id="rId9"/>
    <p:sldId id="285" r:id="rId10"/>
    <p:sldId id="286" r:id="rId11"/>
    <p:sldId id="288" r:id="rId12"/>
    <p:sldId id="290" r:id="rId13"/>
    <p:sldId id="302" r:id="rId14"/>
    <p:sldId id="303" r:id="rId15"/>
    <p:sldId id="301" r:id="rId16"/>
    <p:sldId id="300" r:id="rId17"/>
    <p:sldId id="30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e Dassyne" initials="JD" lastIdx="4" clrIdx="0">
    <p:extLst>
      <p:ext uri="{19B8F6BF-5375-455C-9EA6-DF929625EA0E}">
        <p15:presenceInfo xmlns:p15="http://schemas.microsoft.com/office/powerpoint/2012/main" userId="c88141bbd7e54c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D9E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26" autoAdjust="0"/>
  </p:normalViewPr>
  <p:slideViewPr>
    <p:cSldViewPr>
      <p:cViewPr varScale="1">
        <p:scale>
          <a:sx n="92" d="100"/>
          <a:sy n="92" d="100"/>
        </p:scale>
        <p:origin x="14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43161-F3CA-44A1-A006-C0F7209AA749}" type="datetimeFigureOut">
              <a:rPr lang="en-TT" smtClean="0"/>
              <a:t>24/05/2020</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5E0DD-3E5A-4224-8718-737DF6F1553E}" type="slidenum">
              <a:rPr lang="en-TT" smtClean="0"/>
              <a:t>‹#›</a:t>
            </a:fld>
            <a:endParaRPr lang="en-TT"/>
          </a:p>
        </p:txBody>
      </p:sp>
    </p:spTree>
    <p:extLst>
      <p:ext uri="{BB962C8B-B14F-4D97-AF65-F5344CB8AC3E}">
        <p14:creationId xmlns:p14="http://schemas.microsoft.com/office/powerpoint/2010/main" val="191923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C5E0DD-3E5A-4224-8718-737DF6F1553E}" type="slidenum">
              <a:rPr lang="en-TT" smtClean="0"/>
              <a:t>3</a:t>
            </a:fld>
            <a:endParaRPr lang="en-TT"/>
          </a:p>
        </p:txBody>
      </p:sp>
    </p:spTree>
    <p:extLst>
      <p:ext uri="{BB962C8B-B14F-4D97-AF65-F5344CB8AC3E}">
        <p14:creationId xmlns:p14="http://schemas.microsoft.com/office/powerpoint/2010/main" val="227870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Some examples of this are: </a:t>
            </a:r>
            <a:r>
              <a:rPr lang="en-GB" sz="1200" kern="1200" dirty="0" err="1" smtClean="0">
                <a:solidFill>
                  <a:schemeClr val="tx1"/>
                </a:solidFill>
                <a:effectLst/>
                <a:latin typeface="+mn-lt"/>
                <a:ea typeface="+mn-ea"/>
                <a:cs typeface="+mn-cs"/>
              </a:rPr>
              <a:t>Emergentist</a:t>
            </a:r>
            <a:r>
              <a:rPr lang="en-GB" sz="1200" kern="1200" dirty="0" smtClean="0">
                <a:solidFill>
                  <a:schemeClr val="tx1"/>
                </a:solidFill>
                <a:effectLst/>
                <a:latin typeface="+mn-lt"/>
                <a:ea typeface="+mn-ea"/>
                <a:cs typeface="+mn-cs"/>
              </a:rPr>
              <a:t> Cognitive Architectures of Biomimetic inspiration that model the brain through the use of ANN-type memory based systems by De </a:t>
            </a:r>
            <a:r>
              <a:rPr lang="en-GB" sz="1200" kern="1200" dirty="0" err="1" smtClean="0">
                <a:solidFill>
                  <a:schemeClr val="tx1"/>
                </a:solidFill>
                <a:effectLst/>
                <a:latin typeface="+mn-lt"/>
                <a:ea typeface="+mn-ea"/>
                <a:cs typeface="+mn-cs"/>
              </a:rPr>
              <a:t>Garis</a:t>
            </a:r>
            <a:r>
              <a:rPr lang="en-GB" sz="1200" kern="1200" dirty="0" smtClean="0">
                <a:solidFill>
                  <a:schemeClr val="tx1"/>
                </a:solidFill>
                <a:effectLst/>
                <a:latin typeface="+mn-lt"/>
                <a:ea typeface="+mn-ea"/>
                <a:cs typeface="+mn-cs"/>
              </a:rPr>
              <a:t> et al. (2010) and </a:t>
            </a:r>
            <a:r>
              <a:rPr lang="en-GB" sz="1200" kern="1200" dirty="0" err="1" smtClean="0">
                <a:solidFill>
                  <a:schemeClr val="tx1"/>
                </a:solidFill>
                <a:effectLst/>
                <a:latin typeface="+mn-lt"/>
                <a:ea typeface="+mn-ea"/>
                <a:cs typeface="+mn-cs"/>
              </a:rPr>
              <a:t>Goertzel</a:t>
            </a:r>
            <a:r>
              <a:rPr lang="en-GB" sz="1200" kern="1200" dirty="0" smtClean="0">
                <a:solidFill>
                  <a:schemeClr val="tx1"/>
                </a:solidFill>
                <a:effectLst/>
                <a:latin typeface="+mn-lt"/>
                <a:ea typeface="+mn-ea"/>
                <a:cs typeface="+mn-cs"/>
              </a:rPr>
              <a:t> et al. (2010); the Hierarchical Temporal Memory HTM by Hawkins (2013) and Darwin VII on NOMAD by </a:t>
            </a:r>
            <a:r>
              <a:rPr lang="en-GB" sz="1200" kern="1200" dirty="0" err="1" smtClean="0">
                <a:solidFill>
                  <a:schemeClr val="tx1"/>
                </a:solidFill>
                <a:effectLst/>
                <a:latin typeface="+mn-lt"/>
                <a:ea typeface="+mn-ea"/>
                <a:cs typeface="+mn-cs"/>
              </a:rPr>
              <a:t>Edleman</a:t>
            </a:r>
            <a:r>
              <a:rPr lang="en-GB" sz="1200" kern="1200" dirty="0" smtClean="0">
                <a:solidFill>
                  <a:schemeClr val="tx1"/>
                </a:solidFill>
                <a:effectLst/>
                <a:latin typeface="+mn-lt"/>
                <a:ea typeface="+mn-ea"/>
                <a:cs typeface="+mn-cs"/>
              </a:rPr>
              <a:t> et al. (2008), which emulate brain structure.</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CFS postulates that at the “core” of intelligence in hybrid architectures, “interdependent” cognitive functions are synthesised through the interaction of various associative memory (AM)-based systems.  The authors posit that this synthesis could form an interface layer between deliberative/symbolic and reactive/sub-symbolic layers in hybrid cognitive architectures. </a:t>
            </a:r>
            <a:endParaRPr lang="en-GB" dirty="0"/>
          </a:p>
        </p:txBody>
      </p:sp>
      <p:sp>
        <p:nvSpPr>
          <p:cNvPr id="4" name="Slide Number Placeholder 3"/>
          <p:cNvSpPr>
            <a:spLocks noGrp="1"/>
          </p:cNvSpPr>
          <p:nvPr>
            <p:ph type="sldNum" sz="quarter" idx="10"/>
          </p:nvPr>
        </p:nvSpPr>
        <p:spPr/>
        <p:txBody>
          <a:bodyPr/>
          <a:lstStyle/>
          <a:p>
            <a:fld id="{F7C5E0DD-3E5A-4224-8718-737DF6F1553E}" type="slidenum">
              <a:rPr lang="en-TT" smtClean="0"/>
              <a:t>6</a:t>
            </a:fld>
            <a:endParaRPr lang="en-TT"/>
          </a:p>
        </p:txBody>
      </p:sp>
    </p:spTree>
    <p:extLst>
      <p:ext uri="{BB962C8B-B14F-4D97-AF65-F5344CB8AC3E}">
        <p14:creationId xmlns:p14="http://schemas.microsoft.com/office/powerpoint/2010/main" val="182607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C5E0DD-3E5A-4224-8718-737DF6F1553E}" type="slidenum">
              <a:rPr lang="en-TT" smtClean="0"/>
              <a:t>10</a:t>
            </a:fld>
            <a:endParaRPr lang="en-TT"/>
          </a:p>
        </p:txBody>
      </p:sp>
    </p:spTree>
    <p:extLst>
      <p:ext uri="{BB962C8B-B14F-4D97-AF65-F5344CB8AC3E}">
        <p14:creationId xmlns:p14="http://schemas.microsoft.com/office/powerpoint/2010/main" val="94168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variation for Average Cycle Time values:</a:t>
            </a:r>
            <a:r>
              <a:rPr lang="en-US" baseline="0" dirty="0" smtClean="0"/>
              <a:t> this results in all findings for Cycle Time able to predicate for population.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Similarly, the little variation for </a:t>
            </a:r>
            <a:r>
              <a:rPr lang="en-GB" sz="1200" baseline="0" dirty="0" smtClean="0">
                <a:latin typeface="Times New Roman" panose="02020603050405020304" pitchFamily="18" charset="0"/>
                <a:cs typeface="Times New Roman" panose="02020603050405020304" pitchFamily="18" charset="0"/>
              </a:rPr>
              <a:t>the </a:t>
            </a:r>
            <a:r>
              <a:rPr lang="en-GB" sz="1200" dirty="0" smtClean="0">
                <a:latin typeface="Times New Roman" panose="02020603050405020304" pitchFamily="18" charset="0"/>
                <a:cs typeface="Times New Roman" panose="02020603050405020304" pitchFamily="18" charset="0"/>
              </a:rPr>
              <a:t>‘Contact/Collision’ experiment </a:t>
            </a:r>
            <a:r>
              <a:rPr lang="en-US" baseline="0" dirty="0" smtClean="0"/>
              <a:t>with ‘8 US Sensor’ enables the results for the dependent variables of Average Wall Contact and Average Shock Treatment to be predicated of the population.</a:t>
            </a:r>
          </a:p>
          <a:p>
            <a:endParaRPr lang="en-US" baseline="0" dirty="0" smtClean="0"/>
          </a:p>
          <a:p>
            <a:r>
              <a:rPr lang="en-US" sz="1200" baseline="0" dirty="0" smtClean="0">
                <a:latin typeface="Times New Roman" panose="02020603050405020304" pitchFamily="18" charset="0"/>
                <a:cs typeface="Times New Roman" panose="02020603050405020304" pitchFamily="18" charset="0"/>
              </a:rPr>
              <a:t>The other results cannot speak for the population but are instructive to guide further work.</a:t>
            </a:r>
            <a:endParaRPr lang="en-GB" dirty="0"/>
          </a:p>
        </p:txBody>
      </p:sp>
      <p:sp>
        <p:nvSpPr>
          <p:cNvPr id="4" name="Slide Number Placeholder 3"/>
          <p:cNvSpPr>
            <a:spLocks noGrp="1"/>
          </p:cNvSpPr>
          <p:nvPr>
            <p:ph type="sldNum" sz="quarter" idx="10"/>
          </p:nvPr>
        </p:nvSpPr>
        <p:spPr/>
        <p:txBody>
          <a:bodyPr/>
          <a:lstStyle/>
          <a:p>
            <a:fld id="{F7C5E0DD-3E5A-4224-8718-737DF6F1553E}" type="slidenum">
              <a:rPr lang="en-TT" smtClean="0"/>
              <a:t>11</a:t>
            </a:fld>
            <a:endParaRPr lang="en-TT"/>
          </a:p>
        </p:txBody>
      </p:sp>
    </p:spTree>
    <p:extLst>
      <p:ext uri="{BB962C8B-B14F-4D97-AF65-F5344CB8AC3E}">
        <p14:creationId xmlns:p14="http://schemas.microsoft.com/office/powerpoint/2010/main" val="12238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C5E0DD-3E5A-4224-8718-737DF6F1553E}" type="slidenum">
              <a:rPr lang="en-TT" smtClean="0"/>
              <a:t>13</a:t>
            </a:fld>
            <a:endParaRPr lang="en-TT"/>
          </a:p>
        </p:txBody>
      </p:sp>
    </p:spTree>
    <p:extLst>
      <p:ext uri="{BB962C8B-B14F-4D97-AF65-F5344CB8AC3E}">
        <p14:creationId xmlns:p14="http://schemas.microsoft.com/office/powerpoint/2010/main" val="56568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both </a:t>
            </a:r>
            <a:r>
              <a:rPr lang="en-GB" sz="1200" dirty="0" smtClean="0">
                <a:latin typeface="Times New Roman" panose="02020603050405020304" pitchFamily="18" charset="0"/>
                <a:cs typeface="Times New Roman" panose="02020603050405020304" pitchFamily="18" charset="0"/>
              </a:rPr>
              <a:t>the ‘16 sensor’ and the ‘8 sensor’ US configuration, the</a:t>
            </a:r>
            <a:r>
              <a:rPr lang="en-GB" sz="1200" baseline="0" dirty="0" smtClean="0">
                <a:latin typeface="Times New Roman" panose="02020603050405020304" pitchFamily="18" charset="0"/>
                <a:cs typeface="Times New Roman" panose="02020603050405020304" pitchFamily="18" charset="0"/>
              </a:rPr>
              <a:t> </a:t>
            </a:r>
            <a:r>
              <a:rPr lang="en-GB" sz="1200" dirty="0" smtClean="0">
                <a:latin typeface="Times New Roman" panose="02020603050405020304" pitchFamily="18" charset="0"/>
                <a:cs typeface="Times New Roman" panose="02020603050405020304" pitchFamily="18" charset="0"/>
              </a:rPr>
              <a:t>difference in performance between</a:t>
            </a:r>
            <a:r>
              <a:rPr lang="en-GB" sz="1200" baseline="0" dirty="0" smtClean="0">
                <a:latin typeface="Times New Roman" panose="02020603050405020304" pitchFamily="18" charset="0"/>
                <a:cs typeface="Times New Roman" panose="02020603050405020304" pitchFamily="18" charset="0"/>
              </a:rPr>
              <a:t> the </a:t>
            </a:r>
            <a:r>
              <a:rPr lang="en-GB" sz="1200" dirty="0" smtClean="0">
                <a:latin typeface="Times New Roman" panose="02020603050405020304" pitchFamily="18" charset="0"/>
                <a:cs typeface="Times New Roman" panose="02020603050405020304" pitchFamily="18" charset="0"/>
              </a:rPr>
              <a:t>‘Contact/Collision’ experiment and the </a:t>
            </a:r>
            <a:r>
              <a:rPr lang="en-GB" sz="1200" dirty="0" err="1" smtClean="0">
                <a:latin typeface="Times New Roman" panose="02020603050405020304" pitchFamily="18" charset="0"/>
                <a:cs typeface="Times New Roman" panose="02020603050405020304" pitchFamily="18" charset="0"/>
              </a:rPr>
              <a:t>Braitenberg</a:t>
            </a:r>
            <a:r>
              <a:rPr lang="en-GB" sz="1200" dirty="0" smtClean="0">
                <a:latin typeface="Times New Roman" panose="02020603050405020304" pitchFamily="18" charset="0"/>
                <a:cs typeface="Times New Roman" panose="02020603050405020304" pitchFamily="18" charset="0"/>
              </a:rPr>
              <a:t> Obstacle Avoidance experiment was significant for all dependant variables.</a:t>
            </a:r>
          </a:p>
          <a:p>
            <a:endParaRPr lang="en-US" sz="120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These results demonstrate that the observed performance differences were not the result</a:t>
            </a:r>
            <a:r>
              <a:rPr lang="en-GB" sz="1200" baseline="0" dirty="0" smtClean="0"/>
              <a:t> of some inexplicable cause but of the Obstacle Avoidance algorithm in one instance and of the number of US sensors on the robot in the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These results, therefore, also validate the robot platform and simulated environment, which can thus be used in future obstacle avoidance experiments. </a:t>
            </a:r>
          </a:p>
          <a:p>
            <a:endParaRPr lang="en-GB" sz="1200" dirty="0" smtClean="0">
              <a:latin typeface="Times New Roman" panose="02020603050405020304" pitchFamily="18" charset="0"/>
              <a:cs typeface="Times New Roman" panose="02020603050405020304" pitchFamily="18" charset="0"/>
            </a:endParaRPr>
          </a:p>
          <a:p>
            <a:r>
              <a:rPr lang="en-GB" sz="1200" b="1" dirty="0" smtClean="0">
                <a:latin typeface="Times New Roman" panose="02020603050405020304" pitchFamily="18" charset="0"/>
                <a:cs typeface="Times New Roman" panose="02020603050405020304" pitchFamily="18" charset="0"/>
              </a:rPr>
              <a:t>Results also show that, where sensor configuration is held constant, the improved performance of the </a:t>
            </a:r>
            <a:r>
              <a:rPr lang="en-GB" sz="1200" b="1" dirty="0" err="1" smtClean="0">
                <a:latin typeface="Times New Roman" panose="02020603050405020304" pitchFamily="18" charset="0"/>
                <a:cs typeface="Times New Roman" panose="02020603050405020304" pitchFamily="18" charset="0"/>
              </a:rPr>
              <a:t>Braitenberg</a:t>
            </a:r>
            <a:r>
              <a:rPr lang="en-GB" sz="1200" b="1" dirty="0" smtClean="0">
                <a:latin typeface="Times New Roman" panose="02020603050405020304" pitchFamily="18" charset="0"/>
                <a:cs typeface="Times New Roman" panose="02020603050405020304" pitchFamily="18" charset="0"/>
              </a:rPr>
              <a:t> algorithm on all metrics was significant.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As such, it can be used as a tool to measure and compare the relative performance in CFS navigation autonomy experiments.  </a:t>
            </a:r>
          </a:p>
          <a:p>
            <a:endParaRPr lang="en-GB" dirty="0"/>
          </a:p>
        </p:txBody>
      </p:sp>
      <p:sp>
        <p:nvSpPr>
          <p:cNvPr id="4" name="Slide Number Placeholder 3"/>
          <p:cNvSpPr>
            <a:spLocks noGrp="1"/>
          </p:cNvSpPr>
          <p:nvPr>
            <p:ph type="sldNum" sz="quarter" idx="10"/>
          </p:nvPr>
        </p:nvSpPr>
        <p:spPr/>
        <p:txBody>
          <a:bodyPr/>
          <a:lstStyle/>
          <a:p>
            <a:fld id="{F7C5E0DD-3E5A-4224-8718-737DF6F1553E}" type="slidenum">
              <a:rPr lang="en-TT" smtClean="0"/>
              <a:t>14</a:t>
            </a:fld>
            <a:endParaRPr lang="en-TT"/>
          </a:p>
        </p:txBody>
      </p:sp>
    </p:spTree>
    <p:extLst>
      <p:ext uri="{BB962C8B-B14F-4D97-AF65-F5344CB8AC3E}">
        <p14:creationId xmlns:p14="http://schemas.microsoft.com/office/powerpoint/2010/main" val="232642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These results validates that the simulated environment can be used to determine whether the difference in performance, between the simulated robot acting with and without an obstacle avoidance algorithm, is significant.  As such, it can be used as a tool to measure and compare the relative performance in CFS navigation autonomy experiments.  </a:t>
            </a:r>
          </a:p>
        </p:txBody>
      </p:sp>
      <p:sp>
        <p:nvSpPr>
          <p:cNvPr id="4" name="Slide Number Placeholder 3"/>
          <p:cNvSpPr>
            <a:spLocks noGrp="1"/>
          </p:cNvSpPr>
          <p:nvPr>
            <p:ph type="sldNum" sz="quarter" idx="10"/>
          </p:nvPr>
        </p:nvSpPr>
        <p:spPr/>
        <p:txBody>
          <a:bodyPr/>
          <a:lstStyle/>
          <a:p>
            <a:fld id="{F7C5E0DD-3E5A-4224-8718-737DF6F1553E}" type="slidenum">
              <a:rPr lang="en-TT" smtClean="0"/>
              <a:t>15</a:t>
            </a:fld>
            <a:endParaRPr lang="en-TT"/>
          </a:p>
        </p:txBody>
      </p:sp>
    </p:spTree>
    <p:extLst>
      <p:ext uri="{BB962C8B-B14F-4D97-AF65-F5344CB8AC3E}">
        <p14:creationId xmlns:p14="http://schemas.microsoft.com/office/powerpoint/2010/main" val="197203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16</a:t>
            </a:fld>
            <a:endParaRPr lang="en-TT"/>
          </a:p>
        </p:txBody>
      </p:sp>
    </p:spTree>
    <p:extLst>
      <p:ext uri="{BB962C8B-B14F-4D97-AF65-F5344CB8AC3E}">
        <p14:creationId xmlns:p14="http://schemas.microsoft.com/office/powerpoint/2010/main" val="164047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17</a:t>
            </a:fld>
            <a:endParaRPr lang="en-TT"/>
          </a:p>
        </p:txBody>
      </p:sp>
    </p:spTree>
    <p:extLst>
      <p:ext uri="{BB962C8B-B14F-4D97-AF65-F5344CB8AC3E}">
        <p14:creationId xmlns:p14="http://schemas.microsoft.com/office/powerpoint/2010/main" val="228265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TT"/>
          </a:p>
        </p:txBody>
      </p:sp>
      <p:sp>
        <p:nvSpPr>
          <p:cNvPr id="4" name="Date Placeholder 3"/>
          <p:cNvSpPr>
            <a:spLocks noGrp="1"/>
          </p:cNvSpPr>
          <p:nvPr>
            <p:ph type="dt" sz="half" idx="10"/>
          </p:nvPr>
        </p:nvSpPr>
        <p:spPr/>
        <p:txBody>
          <a:bodyPr/>
          <a:lstStyle/>
          <a:p>
            <a:fld id="{5479CB82-6CC3-428D-A68D-67F325A59BD1}" type="datetime1">
              <a:rPr lang="en-TT" smtClean="0"/>
              <a:t>24/05/2020</a:t>
            </a:fld>
            <a:endParaRPr lang="en-TT"/>
          </a:p>
        </p:txBody>
      </p:sp>
      <p:sp>
        <p:nvSpPr>
          <p:cNvPr id="5" name="Footer Placeholder 4"/>
          <p:cNvSpPr>
            <a:spLocks noGrp="1"/>
          </p:cNvSpPr>
          <p:nvPr>
            <p:ph type="ftr" sz="quarter" idx="11"/>
          </p:nvPr>
        </p:nvSpPr>
        <p:spPr/>
        <p:txBody>
          <a:bodyPr/>
          <a:lstStyle/>
          <a:p>
            <a:r>
              <a:rPr lang="en-TT" dirty="0"/>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12610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D6848E96-8550-4204-9365-DF86677B923A}" type="datetime1">
              <a:rPr lang="en-TT" smtClean="0"/>
              <a:t>24/05/2020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317701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D873C216-86F7-4589-BB1F-59152E80E299}" type="datetime1">
              <a:rPr lang="en-TT" smtClean="0"/>
              <a:t>24/05/2020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391835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135E4723-821F-4045-B2C8-07497B692DBD}" type="datetime1">
              <a:rPr lang="en-TT" smtClean="0"/>
              <a:t>24/05/2020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86489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809C9-75BA-493E-818E-F02B87AE07C1}" type="datetime1">
              <a:rPr lang="en-TT" smtClean="0"/>
              <a:t>24/05/2020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23219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p:cNvSpPr>
            <a:spLocks noGrp="1"/>
          </p:cNvSpPr>
          <p:nvPr>
            <p:ph type="dt" sz="half" idx="10"/>
          </p:nvPr>
        </p:nvSpPr>
        <p:spPr/>
        <p:txBody>
          <a:bodyPr/>
          <a:lstStyle/>
          <a:p>
            <a:fld id="{954F5F58-62AC-4E01-8D54-C33F86F9D0B1}" type="datetime1">
              <a:rPr lang="en-TT" smtClean="0"/>
              <a:t>24/05/2020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70208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p:cNvSpPr>
            <a:spLocks noGrp="1"/>
          </p:cNvSpPr>
          <p:nvPr>
            <p:ph type="dt" sz="half" idx="10"/>
          </p:nvPr>
        </p:nvSpPr>
        <p:spPr/>
        <p:txBody>
          <a:bodyPr/>
          <a:lstStyle/>
          <a:p>
            <a:fld id="{1FA43299-DE22-4AAF-B108-5E478A09669E}" type="datetime1">
              <a:rPr lang="en-TT" smtClean="0"/>
              <a:t>24/05/2020</a:t>
            </a:fld>
            <a:endParaRPr lang="en-TT"/>
          </a:p>
        </p:txBody>
      </p:sp>
      <p:sp>
        <p:nvSpPr>
          <p:cNvPr id="8" name="Footer Placeholder 7"/>
          <p:cNvSpPr>
            <a:spLocks noGrp="1"/>
          </p:cNvSpPr>
          <p:nvPr>
            <p:ph type="ftr" sz="quarter" idx="11"/>
          </p:nvPr>
        </p:nvSpPr>
        <p:spPr/>
        <p:txBody>
          <a:bodyPr/>
          <a:lstStyle/>
          <a:p>
            <a:r>
              <a:rPr lang="en-TT"/>
              <a:t>IConETech-2020, Faculty of Engineering, The UWI, St. Augustine, Trinidad and Tobago</a:t>
            </a:r>
          </a:p>
        </p:txBody>
      </p:sp>
      <p:sp>
        <p:nvSpPr>
          <p:cNvPr id="9" name="Slide Number Placeholder 8"/>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85298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Date Placeholder 2"/>
          <p:cNvSpPr>
            <a:spLocks noGrp="1"/>
          </p:cNvSpPr>
          <p:nvPr>
            <p:ph type="dt" sz="half" idx="10"/>
          </p:nvPr>
        </p:nvSpPr>
        <p:spPr/>
        <p:txBody>
          <a:bodyPr/>
          <a:lstStyle/>
          <a:p>
            <a:fld id="{C19193F7-6B76-472E-A7CC-874F93CD227F}" type="datetime1">
              <a:rPr lang="en-TT" smtClean="0"/>
              <a:t>24/05/2020</a:t>
            </a:fld>
            <a:endParaRPr lang="en-TT"/>
          </a:p>
        </p:txBody>
      </p:sp>
      <p:sp>
        <p:nvSpPr>
          <p:cNvPr id="4" name="Footer Placeholder 3"/>
          <p:cNvSpPr>
            <a:spLocks noGrp="1"/>
          </p:cNvSpPr>
          <p:nvPr>
            <p:ph type="ftr" sz="quarter" idx="11"/>
          </p:nvPr>
        </p:nvSpPr>
        <p:spPr/>
        <p:txBody>
          <a:bodyPr/>
          <a:lstStyle/>
          <a:p>
            <a:r>
              <a:rPr lang="en-TT"/>
              <a:t>IConETech-2020, Faculty of Engineering, The UWI, St. Augustine, Trinidad and Tobago</a:t>
            </a:r>
          </a:p>
        </p:txBody>
      </p:sp>
      <p:sp>
        <p:nvSpPr>
          <p:cNvPr id="5" name="Slide Number Placeholder 4"/>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12338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20206-7F9C-423C-88D6-F78F082F97F6}" type="datetime1">
              <a:rPr lang="en-TT" smtClean="0"/>
              <a:t>24/05/2020</a:t>
            </a:fld>
            <a:endParaRPr lang="en-TT"/>
          </a:p>
        </p:txBody>
      </p:sp>
      <p:sp>
        <p:nvSpPr>
          <p:cNvPr id="3" name="Footer Placeholder 2"/>
          <p:cNvSpPr>
            <a:spLocks noGrp="1"/>
          </p:cNvSpPr>
          <p:nvPr>
            <p:ph type="ftr" sz="quarter" idx="11"/>
          </p:nvPr>
        </p:nvSpPr>
        <p:spPr/>
        <p:txBody>
          <a:bodyPr/>
          <a:lstStyle/>
          <a:p>
            <a:r>
              <a:rPr lang="en-TT"/>
              <a:t>IConETech-2020, Faculty of Engineering, The UWI, St. Augustine, Trinidad and Tobago</a:t>
            </a:r>
          </a:p>
        </p:txBody>
      </p:sp>
      <p:sp>
        <p:nvSpPr>
          <p:cNvPr id="4" name="Slide Number Placeholder 3"/>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25611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7EE63-D658-44B7-9146-032B521E8E7E}" type="datetime1">
              <a:rPr lang="en-TT" smtClean="0"/>
              <a:t>24/05/2020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06078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C27CC-71EE-4E1D-B5CF-41C4781523E7}" type="datetime1">
              <a:rPr lang="en-TT" smtClean="0"/>
              <a:t>24/05/2020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62442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BE9B-811E-48C8-ADAE-81099483855E}" type="datetime1">
              <a:rPr lang="en-TT" smtClean="0"/>
              <a:t>24/05/2020</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TT"/>
              <a:t>IConETech-2020, Faculty of Engineering, The UWI, St. Augustine, Trinidad and Tobago</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7C527-C0FF-4F30-BF88-633D87C91203}" type="slidenum">
              <a:rPr lang="en-TT" smtClean="0"/>
              <a:t>‹#›</a:t>
            </a:fld>
            <a:endParaRPr lang="en-TT"/>
          </a:p>
        </p:txBody>
      </p:sp>
    </p:spTree>
    <p:extLst>
      <p:ext uri="{BB962C8B-B14F-4D97-AF65-F5344CB8AC3E}">
        <p14:creationId xmlns:p14="http://schemas.microsoft.com/office/powerpoint/2010/main" val="202955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7868"/>
            <a:ext cx="9143999" cy="1137574"/>
          </a:xfrm>
          <a:prstGeom prst="rect">
            <a:avLst/>
          </a:prstGeom>
          <a:solidFill>
            <a:srgbClr val="EBF6F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TT" sz="2800" b="1" dirty="0">
              <a:solidFill>
                <a:prstClr val="black"/>
              </a:solidFill>
              <a:latin typeface="Times New Roman" pitchFamily="18" charset="0"/>
              <a:cs typeface="Times New Roman" pitchFamily="18" charset="0"/>
            </a:endParaRPr>
          </a:p>
        </p:txBody>
      </p:sp>
      <p:sp>
        <p:nvSpPr>
          <p:cNvPr id="2" name="Title 1"/>
          <p:cNvSpPr>
            <a:spLocks noGrp="1"/>
          </p:cNvSpPr>
          <p:nvPr>
            <p:ph type="ctrTitle"/>
          </p:nvPr>
        </p:nvSpPr>
        <p:spPr>
          <a:xfrm>
            <a:off x="639212" y="1556792"/>
            <a:ext cx="7772400" cy="1470025"/>
          </a:xfrm>
        </p:spPr>
        <p:txBody>
          <a:bodyPr>
            <a:normAutofit fontScale="90000"/>
          </a:bodyPr>
          <a:lstStyle/>
          <a:p>
            <a:r>
              <a:rPr lang="en-TT" b="1" dirty="0" smtClean="0">
                <a:latin typeface="Times New Roman" pitchFamily="18" charset="0"/>
                <a:cs typeface="Times New Roman" pitchFamily="18" charset="0"/>
              </a:rPr>
              <a:t>Validation of a Simulated Environment for Validating CFS Autonomy</a:t>
            </a:r>
            <a:br>
              <a:rPr lang="en-TT" b="1" dirty="0" smtClean="0">
                <a:latin typeface="Times New Roman" pitchFamily="18" charset="0"/>
                <a:cs typeface="Times New Roman" pitchFamily="18" charset="0"/>
              </a:rPr>
            </a:br>
            <a:r>
              <a:rPr lang="en-TT" sz="2400" dirty="0" err="1">
                <a:latin typeface="Times New Roman" pitchFamily="18" charset="0"/>
                <a:cs typeface="Times New Roman" pitchFamily="18" charset="0"/>
              </a:rPr>
              <a:t>Ruel</a:t>
            </a:r>
            <a:r>
              <a:rPr lang="en-TT" sz="2400" dirty="0">
                <a:latin typeface="Times New Roman" pitchFamily="18" charset="0"/>
                <a:cs typeface="Times New Roman" pitchFamily="18" charset="0"/>
              </a:rPr>
              <a:t> </a:t>
            </a:r>
            <a:r>
              <a:rPr lang="en-TT" sz="2400" dirty="0" smtClean="0">
                <a:latin typeface="Times New Roman" pitchFamily="18" charset="0"/>
                <a:cs typeface="Times New Roman" pitchFamily="18" charset="0"/>
              </a:rPr>
              <a:t>Ellis</a:t>
            </a:r>
            <a:r>
              <a:rPr lang="en-TT" sz="2400" baseline="30000" dirty="0" smtClean="0">
                <a:latin typeface="Times New Roman" pitchFamily="18" charset="0"/>
                <a:cs typeface="Times New Roman" pitchFamily="18" charset="0"/>
              </a:rPr>
              <a:t>1</a:t>
            </a:r>
            <a:r>
              <a:rPr lang="en-TT" sz="2400" dirty="0" smtClean="0">
                <a:latin typeface="Times New Roman" pitchFamily="18" charset="0"/>
                <a:cs typeface="Times New Roman" pitchFamily="18" charset="0"/>
              </a:rPr>
              <a:t>, Gerardo Fernandez-Lopez</a:t>
            </a:r>
            <a:r>
              <a:rPr lang="en-TT" sz="2400" baseline="30000" dirty="0" smtClean="0">
                <a:latin typeface="Times New Roman" pitchFamily="18" charset="0"/>
                <a:cs typeface="Times New Roman" pitchFamily="18" charset="0"/>
              </a:rPr>
              <a:t>2</a:t>
            </a:r>
            <a:r>
              <a:rPr lang="en-TT" sz="2400" dirty="0" smtClean="0">
                <a:latin typeface="Times New Roman" pitchFamily="18" charset="0"/>
                <a:cs typeface="Times New Roman" pitchFamily="18" charset="0"/>
              </a:rPr>
              <a:t>, Gerard Pounder</a:t>
            </a:r>
            <a:r>
              <a:rPr lang="en-TT" sz="2400" baseline="30000" dirty="0" smtClean="0">
                <a:latin typeface="Times New Roman" pitchFamily="18" charset="0"/>
                <a:cs typeface="Times New Roman" pitchFamily="18" charset="0"/>
              </a:rPr>
              <a:t>3</a:t>
            </a:r>
            <a:endParaRPr lang="en-TT" sz="2400" dirty="0">
              <a:latin typeface="Times New Roman" pitchFamily="18" charset="0"/>
              <a:cs typeface="Times New Roman" pitchFamily="18" charset="0"/>
            </a:endParaRPr>
          </a:p>
        </p:txBody>
      </p:sp>
      <p:sp>
        <p:nvSpPr>
          <p:cNvPr id="3" name="Subtitle 2"/>
          <p:cNvSpPr>
            <a:spLocks noGrp="1"/>
          </p:cNvSpPr>
          <p:nvPr>
            <p:ph type="subTitle" idx="1"/>
          </p:nvPr>
        </p:nvSpPr>
        <p:spPr>
          <a:xfrm>
            <a:off x="1403648" y="3645024"/>
            <a:ext cx="6400800" cy="2016224"/>
          </a:xfrm>
        </p:spPr>
        <p:txBody>
          <a:bodyPr>
            <a:normAutofit/>
          </a:bodyPr>
          <a:lstStyle/>
          <a:p>
            <a:r>
              <a:rPr lang="en-GB" sz="2400" baseline="30000" dirty="0">
                <a:solidFill>
                  <a:schemeClr val="accent2">
                    <a:lumMod val="75000"/>
                  </a:schemeClr>
                </a:solidFill>
                <a:latin typeface="Times New Roman" pitchFamily="18" charset="0"/>
                <a:cs typeface="Times New Roman" pitchFamily="18" charset="0"/>
              </a:rPr>
              <a:t>1&amp;3</a:t>
            </a:r>
            <a:r>
              <a:rPr lang="en-GB" sz="2400" dirty="0">
                <a:solidFill>
                  <a:schemeClr val="accent2">
                    <a:lumMod val="75000"/>
                  </a:schemeClr>
                </a:solidFill>
                <a:latin typeface="Times New Roman" pitchFamily="18" charset="0"/>
                <a:cs typeface="Times New Roman" pitchFamily="18" charset="0"/>
              </a:rPr>
              <a:t>Faculty of Engineering, The University of the West Indies, Trinidad</a:t>
            </a:r>
            <a:endParaRPr lang="en-TT" sz="2400" dirty="0">
              <a:solidFill>
                <a:schemeClr val="accent2">
                  <a:lumMod val="75000"/>
                </a:schemeClr>
              </a:solidFill>
              <a:latin typeface="Times New Roman" pitchFamily="18" charset="0"/>
              <a:cs typeface="Times New Roman" pitchFamily="18" charset="0"/>
            </a:endParaRPr>
          </a:p>
          <a:p>
            <a:r>
              <a:rPr lang="en-GB" sz="2400" baseline="30000" dirty="0" smtClean="0">
                <a:solidFill>
                  <a:schemeClr val="accent2">
                    <a:lumMod val="75000"/>
                  </a:schemeClr>
                </a:solidFill>
                <a:latin typeface="Times New Roman" pitchFamily="18" charset="0"/>
                <a:cs typeface="Times New Roman" pitchFamily="18" charset="0"/>
              </a:rPr>
              <a:t>2</a:t>
            </a:r>
            <a:r>
              <a:rPr lang="en-GB" sz="2400" dirty="0" smtClean="0">
                <a:solidFill>
                  <a:schemeClr val="accent2">
                    <a:lumMod val="75000"/>
                  </a:schemeClr>
                </a:solidFill>
                <a:latin typeface="Times New Roman" pitchFamily="18" charset="0"/>
                <a:cs typeface="Times New Roman" pitchFamily="18" charset="0"/>
              </a:rPr>
              <a:t>Faculty </a:t>
            </a:r>
            <a:r>
              <a:rPr lang="en-GB" sz="2400" dirty="0">
                <a:solidFill>
                  <a:schemeClr val="accent2">
                    <a:lumMod val="75000"/>
                  </a:schemeClr>
                </a:solidFill>
                <a:latin typeface="Times New Roman" pitchFamily="18" charset="0"/>
                <a:cs typeface="Times New Roman" pitchFamily="18" charset="0"/>
              </a:rPr>
              <a:t>of Engineering, </a:t>
            </a:r>
            <a:r>
              <a:rPr lang="en-GB" sz="2400" dirty="0" err="1">
                <a:solidFill>
                  <a:schemeClr val="accent2">
                    <a:lumMod val="75000"/>
                  </a:schemeClr>
                </a:solidFill>
                <a:latin typeface="Times New Roman" pitchFamily="18" charset="0"/>
                <a:cs typeface="Times New Roman" pitchFamily="18" charset="0"/>
              </a:rPr>
              <a:t>Simón</a:t>
            </a:r>
            <a:r>
              <a:rPr lang="en-GB" sz="2400" dirty="0">
                <a:solidFill>
                  <a:schemeClr val="accent2">
                    <a:lumMod val="75000"/>
                  </a:schemeClr>
                </a:solidFill>
                <a:latin typeface="Times New Roman" pitchFamily="18" charset="0"/>
                <a:cs typeface="Times New Roman" pitchFamily="18" charset="0"/>
              </a:rPr>
              <a:t> Bolivar University, </a:t>
            </a:r>
            <a:r>
              <a:rPr lang="en-GB" sz="2400" dirty="0" smtClean="0">
                <a:solidFill>
                  <a:schemeClr val="accent2">
                    <a:lumMod val="75000"/>
                  </a:schemeClr>
                </a:solidFill>
                <a:latin typeface="Times New Roman" pitchFamily="18" charset="0"/>
                <a:cs typeface="Times New Roman" pitchFamily="18" charset="0"/>
              </a:rPr>
              <a:t>Venezuela</a:t>
            </a:r>
            <a:endParaRPr lang="en-TT" sz="2400" dirty="0">
              <a:solidFill>
                <a:schemeClr val="accent2">
                  <a:lumMod val="75000"/>
                </a:schemeClr>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093296"/>
            <a:ext cx="9144000" cy="628179"/>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4128099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RESULTS</a:t>
            </a: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TT" sz="2400" dirty="0" smtClean="0">
              <a:latin typeface="Times New Roman" pitchFamily="18" charset="0"/>
              <a:cs typeface="Times New Roman" pitchFamily="18" charset="0"/>
            </a:endParaRPr>
          </a:p>
          <a:p>
            <a:pPr>
              <a:lnSpc>
                <a:spcPct val="150000"/>
              </a:lnSpc>
            </a:pPr>
            <a:endParaRPr lang="en-TT"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2" name="Picture 1"/>
          <p:cNvPicPr>
            <a:picLocks noChangeAspect="1"/>
          </p:cNvPicPr>
          <p:nvPr/>
        </p:nvPicPr>
        <p:blipFill rotWithShape="1">
          <a:blip r:embed="rId4"/>
          <a:srcRect t="14816"/>
          <a:stretch/>
        </p:blipFill>
        <p:spPr>
          <a:xfrm>
            <a:off x="107504" y="2099791"/>
            <a:ext cx="8928992" cy="3234534"/>
          </a:xfrm>
          <a:prstGeom prst="rect">
            <a:avLst/>
          </a:prstGeom>
        </p:spPr>
      </p:pic>
      <p:sp>
        <p:nvSpPr>
          <p:cNvPr id="6" name="Rectangle 5"/>
          <p:cNvSpPr/>
          <p:nvPr/>
        </p:nvSpPr>
        <p:spPr>
          <a:xfrm>
            <a:off x="1238131" y="1535158"/>
            <a:ext cx="6667738" cy="369332"/>
          </a:xfrm>
          <a:prstGeom prst="rect">
            <a:avLst/>
          </a:prstGeom>
        </p:spPr>
        <p:txBody>
          <a:bodyPr wrap="square">
            <a:spAutoFit/>
          </a:bodyPr>
          <a:lstStyle/>
          <a:p>
            <a:pPr algn="ctr"/>
            <a:r>
              <a:rPr lang="en-GB" b="1" dirty="0">
                <a:latin typeface="Times New Roman" panose="02020603050405020304" pitchFamily="18" charset="0"/>
                <a:cs typeface="Times New Roman" panose="02020603050405020304" pitchFamily="18" charset="0"/>
              </a:rPr>
              <a:t>Table </a:t>
            </a:r>
            <a:r>
              <a:rPr lang="en-GB" b="1" dirty="0" smtClean="0">
                <a:latin typeface="Times New Roman" panose="02020603050405020304" pitchFamily="18" charset="0"/>
                <a:cs typeface="Times New Roman" panose="02020603050405020304" pitchFamily="18" charset="0"/>
              </a:rPr>
              <a:t>2.</a:t>
            </a:r>
            <a:r>
              <a:rPr lang="en-GB" b="1" dirty="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Robot Performance Results With Only Basic Reflexes</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152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RESULTS</a:t>
            </a: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TT" sz="2400" dirty="0" smtClean="0">
              <a:latin typeface="Times New Roman" pitchFamily="18" charset="0"/>
              <a:cs typeface="Times New Roman" pitchFamily="18" charset="0"/>
            </a:endParaRPr>
          </a:p>
          <a:p>
            <a:pPr>
              <a:lnSpc>
                <a:spcPct val="150000"/>
              </a:lnSpc>
            </a:pPr>
            <a:endParaRPr lang="en-TT"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2" name="Picture 1"/>
          <p:cNvPicPr>
            <a:picLocks noChangeAspect="1"/>
          </p:cNvPicPr>
          <p:nvPr/>
        </p:nvPicPr>
        <p:blipFill rotWithShape="1">
          <a:blip r:embed="rId4"/>
          <a:srcRect t="10612"/>
          <a:stretch/>
        </p:blipFill>
        <p:spPr>
          <a:xfrm>
            <a:off x="30267" y="2082559"/>
            <a:ext cx="9010442" cy="3381618"/>
          </a:xfrm>
          <a:prstGeom prst="rect">
            <a:avLst/>
          </a:prstGeom>
        </p:spPr>
      </p:pic>
      <p:sp>
        <p:nvSpPr>
          <p:cNvPr id="8" name="Rectangle 7"/>
          <p:cNvSpPr/>
          <p:nvPr/>
        </p:nvSpPr>
        <p:spPr>
          <a:xfrm>
            <a:off x="539552" y="1535158"/>
            <a:ext cx="8064896" cy="369332"/>
          </a:xfrm>
          <a:prstGeom prst="rect">
            <a:avLst/>
          </a:prstGeom>
        </p:spPr>
        <p:txBody>
          <a:bodyPr wrap="square">
            <a:spAutoFit/>
          </a:bodyPr>
          <a:lstStyle/>
          <a:p>
            <a:pPr algn="ctr"/>
            <a:r>
              <a:rPr lang="en-GB" b="1" dirty="0">
                <a:latin typeface="Times New Roman" panose="02020603050405020304" pitchFamily="18" charset="0"/>
                <a:cs typeface="Times New Roman" panose="02020603050405020304" pitchFamily="18" charset="0"/>
              </a:rPr>
              <a:t>Table </a:t>
            </a:r>
            <a:r>
              <a:rPr lang="en-GB" b="1" dirty="0" smtClean="0">
                <a:latin typeface="Times New Roman" panose="02020603050405020304" pitchFamily="18" charset="0"/>
                <a:cs typeface="Times New Roman" panose="02020603050405020304" pitchFamily="18" charset="0"/>
              </a:rPr>
              <a:t>3.</a:t>
            </a:r>
            <a:r>
              <a:rPr lang="en-GB" b="1" dirty="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Robot Performance Results With </a:t>
            </a:r>
            <a:r>
              <a:rPr lang="en-GB" b="1" dirty="0" err="1" smtClean="0">
                <a:latin typeface="Times New Roman" panose="02020603050405020304" pitchFamily="18" charset="0"/>
                <a:cs typeface="Times New Roman" panose="02020603050405020304" pitchFamily="18" charset="0"/>
              </a:rPr>
              <a:t>Braitenberg</a:t>
            </a:r>
            <a:r>
              <a:rPr lang="en-GB" b="1" dirty="0" smtClean="0">
                <a:latin typeface="Times New Roman" panose="02020603050405020304" pitchFamily="18" charset="0"/>
                <a:cs typeface="Times New Roman" panose="02020603050405020304" pitchFamily="18" charset="0"/>
              </a:rPr>
              <a:t> Obstacle Avoidance</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055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RESULTS</a:t>
            </a: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TT" sz="2400" dirty="0" smtClean="0">
              <a:latin typeface="Times New Roman" pitchFamily="18" charset="0"/>
              <a:cs typeface="Times New Roman" pitchFamily="18" charset="0"/>
            </a:endParaRPr>
          </a:p>
          <a:p>
            <a:pPr>
              <a:lnSpc>
                <a:spcPct val="150000"/>
              </a:lnSpc>
            </a:pPr>
            <a:endParaRPr lang="en-TT"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6" name="Picture 5"/>
          <p:cNvPicPr>
            <a:picLocks noChangeAspect="1"/>
          </p:cNvPicPr>
          <p:nvPr/>
        </p:nvPicPr>
        <p:blipFill>
          <a:blip r:embed="rId3"/>
          <a:stretch>
            <a:fillRect/>
          </a:stretch>
        </p:blipFill>
        <p:spPr>
          <a:xfrm>
            <a:off x="0" y="1196752"/>
            <a:ext cx="9144000" cy="5232161"/>
          </a:xfrm>
          <a:prstGeom prst="rect">
            <a:avLst/>
          </a:prstGeom>
        </p:spPr>
      </p:pic>
    </p:spTree>
    <p:extLst>
      <p:ext uri="{BB962C8B-B14F-4D97-AF65-F5344CB8AC3E}">
        <p14:creationId xmlns:p14="http://schemas.microsoft.com/office/powerpoint/2010/main" val="3889458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62660" y="1167006"/>
            <a:ext cx="8969693" cy="2662238"/>
            <a:chOff x="62660" y="1124744"/>
            <a:chExt cx="8969693" cy="2662238"/>
          </a:xfrm>
        </p:grpSpPr>
        <p:pic>
          <p:nvPicPr>
            <p:cNvPr id="2" name="Picture 1"/>
            <p:cNvPicPr>
              <a:picLocks noChangeAspect="1"/>
            </p:cNvPicPr>
            <p:nvPr/>
          </p:nvPicPr>
          <p:blipFill>
            <a:blip r:embed="rId3"/>
            <a:stretch>
              <a:fillRect/>
            </a:stretch>
          </p:blipFill>
          <p:spPr>
            <a:xfrm>
              <a:off x="62660" y="1124744"/>
              <a:ext cx="8969693" cy="2662238"/>
            </a:xfrm>
            <a:prstGeom prst="rect">
              <a:avLst/>
            </a:prstGeom>
          </p:spPr>
        </p:pic>
        <p:pic>
          <p:nvPicPr>
            <p:cNvPr id="11" name="Picture 10"/>
            <p:cNvPicPr>
              <a:picLocks noChangeAspect="1"/>
            </p:cNvPicPr>
            <p:nvPr/>
          </p:nvPicPr>
          <p:blipFill>
            <a:blip r:embed="rId4"/>
            <a:stretch>
              <a:fillRect/>
            </a:stretch>
          </p:blipFill>
          <p:spPr>
            <a:xfrm>
              <a:off x="99104" y="3395786"/>
              <a:ext cx="1512168" cy="202143"/>
            </a:xfrm>
            <a:prstGeom prst="rect">
              <a:avLst/>
            </a:prstGeom>
          </p:spPr>
        </p:pic>
      </p:grpSp>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RESULTS</a:t>
            </a: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TT" sz="2400" dirty="0" smtClean="0">
              <a:latin typeface="Times New Roman" pitchFamily="18" charset="0"/>
              <a:cs typeface="Times New Roman" pitchFamily="18" charset="0"/>
            </a:endParaRPr>
          </a:p>
          <a:p>
            <a:pPr>
              <a:lnSpc>
                <a:spcPct val="150000"/>
              </a:lnSpc>
            </a:pPr>
            <a:endParaRPr lang="en-TT" sz="2400" dirty="0">
              <a:latin typeface="Times New Roman" pitchFamily="18" charset="0"/>
              <a:cs typeface="Times New Roman"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grpSp>
        <p:nvGrpSpPr>
          <p:cNvPr id="12" name="Group 11"/>
          <p:cNvGrpSpPr/>
          <p:nvPr/>
        </p:nvGrpSpPr>
        <p:grpSpPr>
          <a:xfrm>
            <a:off x="58612" y="3820130"/>
            <a:ext cx="8977884" cy="2654046"/>
            <a:chOff x="58612" y="3820130"/>
            <a:chExt cx="8977884" cy="2654046"/>
          </a:xfrm>
        </p:grpSpPr>
        <p:pic>
          <p:nvPicPr>
            <p:cNvPr id="8" name="Picture 7"/>
            <p:cNvPicPr>
              <a:picLocks noChangeAspect="1"/>
            </p:cNvPicPr>
            <p:nvPr/>
          </p:nvPicPr>
          <p:blipFill>
            <a:blip r:embed="rId6"/>
            <a:stretch>
              <a:fillRect/>
            </a:stretch>
          </p:blipFill>
          <p:spPr>
            <a:xfrm>
              <a:off x="58612" y="3820130"/>
              <a:ext cx="8977884" cy="2654046"/>
            </a:xfrm>
            <a:prstGeom prst="rect">
              <a:avLst/>
            </a:prstGeom>
          </p:spPr>
        </p:pic>
        <p:pic>
          <p:nvPicPr>
            <p:cNvPr id="10" name="Picture 9"/>
            <p:cNvPicPr>
              <a:picLocks noChangeAspect="1"/>
            </p:cNvPicPr>
            <p:nvPr/>
          </p:nvPicPr>
          <p:blipFill>
            <a:blip r:embed="rId4"/>
            <a:stretch>
              <a:fillRect/>
            </a:stretch>
          </p:blipFill>
          <p:spPr>
            <a:xfrm>
              <a:off x="91153" y="6057707"/>
              <a:ext cx="1512168" cy="202143"/>
            </a:xfrm>
            <a:prstGeom prst="rect">
              <a:avLst/>
            </a:prstGeom>
          </p:spPr>
        </p:pic>
      </p:grpSp>
      <p:sp>
        <p:nvSpPr>
          <p:cNvPr id="6" name="Rectangle 5"/>
          <p:cNvSpPr/>
          <p:nvPr/>
        </p:nvSpPr>
        <p:spPr>
          <a:xfrm>
            <a:off x="1631666" y="3820130"/>
            <a:ext cx="2476482" cy="2654046"/>
          </a:xfrm>
          <a:prstGeom prst="rect">
            <a:avLst/>
          </a:prstGeom>
          <a:solidFill>
            <a:srgbClr val="FFFF00">
              <a:alpha val="25000"/>
            </a:srgb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67517" y="632760"/>
            <a:ext cx="8064896" cy="646331"/>
          </a:xfrm>
          <a:prstGeom prst="rect">
            <a:avLst/>
          </a:prstGeom>
        </p:spPr>
        <p:txBody>
          <a:bodyPr wrap="square">
            <a:spAutoFit/>
          </a:bodyPr>
          <a:lstStyle/>
          <a:p>
            <a:pPr algn="ctr"/>
            <a:r>
              <a:rPr lang="en-GB" b="1" dirty="0">
                <a:latin typeface="Times New Roman" panose="02020603050405020304" pitchFamily="18" charset="0"/>
                <a:cs typeface="Times New Roman" panose="02020603050405020304" pitchFamily="18" charset="0"/>
              </a:rPr>
              <a:t>Table </a:t>
            </a:r>
            <a:r>
              <a:rPr lang="en-GB" b="1" dirty="0" smtClean="0">
                <a:latin typeface="Times New Roman" panose="02020603050405020304" pitchFamily="18" charset="0"/>
                <a:cs typeface="Times New Roman" panose="02020603050405020304" pitchFamily="18" charset="0"/>
              </a:rPr>
              <a:t>4.</a:t>
            </a:r>
            <a:r>
              <a:rPr lang="en-GB" b="1" dirty="0">
                <a:latin typeface="Times New Roman" panose="02020603050405020304" pitchFamily="18" charset="0"/>
                <a:cs typeface="Times New Roman" panose="02020603050405020304" pitchFamily="18" charset="0"/>
              </a:rPr>
              <a:t>	Independent Samples Hypothesis Test for a Difference Between Sample </a:t>
            </a:r>
            <a:r>
              <a:rPr lang="en-GB" b="1" dirty="0" smtClean="0">
                <a:latin typeface="Times New Roman" panose="02020603050405020304" pitchFamily="18" charset="0"/>
                <a:cs typeface="Times New Roman" panose="02020603050405020304" pitchFamily="18" charset="0"/>
              </a:rPr>
              <a:t>Means </a:t>
            </a:r>
            <a:r>
              <a:rPr lang="en-GB" b="1" dirty="0">
                <a:latin typeface="Times New Roman" panose="02020603050405020304" pitchFamily="18" charset="0"/>
                <a:cs typeface="Times New Roman" panose="02020603050405020304" pitchFamily="18" charset="0"/>
              </a:rPr>
              <a:t>between 8-sensor and 16-sensor configuration</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spTree>
    <p:extLst>
      <p:ext uri="{BB962C8B-B14F-4D97-AF65-F5344CB8AC3E}">
        <p14:creationId xmlns:p14="http://schemas.microsoft.com/office/powerpoint/2010/main" val="353936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2233" y="1171344"/>
            <a:ext cx="9083993" cy="2631281"/>
            <a:chOff x="22233" y="1155442"/>
            <a:chExt cx="9083993" cy="2631281"/>
          </a:xfrm>
        </p:grpSpPr>
        <p:pic>
          <p:nvPicPr>
            <p:cNvPr id="9" name="Picture 8"/>
            <p:cNvPicPr>
              <a:picLocks noChangeAspect="1"/>
            </p:cNvPicPr>
            <p:nvPr/>
          </p:nvPicPr>
          <p:blipFill>
            <a:blip r:embed="rId3"/>
            <a:stretch>
              <a:fillRect/>
            </a:stretch>
          </p:blipFill>
          <p:spPr>
            <a:xfrm>
              <a:off x="22233" y="1155442"/>
              <a:ext cx="9083993" cy="2631281"/>
            </a:xfrm>
            <a:prstGeom prst="rect">
              <a:avLst/>
            </a:prstGeom>
          </p:spPr>
        </p:pic>
        <p:pic>
          <p:nvPicPr>
            <p:cNvPr id="15" name="Picture 14"/>
            <p:cNvPicPr>
              <a:picLocks noChangeAspect="1"/>
            </p:cNvPicPr>
            <p:nvPr/>
          </p:nvPicPr>
          <p:blipFill>
            <a:blip r:embed="rId4"/>
            <a:stretch>
              <a:fillRect/>
            </a:stretch>
          </p:blipFill>
          <p:spPr>
            <a:xfrm>
              <a:off x="47631" y="3358956"/>
              <a:ext cx="1437072" cy="192104"/>
            </a:xfrm>
            <a:prstGeom prst="rect">
              <a:avLst/>
            </a:prstGeom>
          </p:spPr>
        </p:pic>
      </p:grpSp>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RESULTS</a:t>
            </a: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TT" sz="2400" dirty="0" smtClean="0">
              <a:latin typeface="Times New Roman" pitchFamily="18" charset="0"/>
              <a:cs typeface="Times New Roman" pitchFamily="18" charset="0"/>
            </a:endParaRPr>
          </a:p>
          <a:p>
            <a:pPr>
              <a:lnSpc>
                <a:spcPct val="150000"/>
              </a:lnSpc>
            </a:pPr>
            <a:endParaRPr lang="en-TT"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8" name="Rectangle 7"/>
          <p:cNvSpPr/>
          <p:nvPr/>
        </p:nvSpPr>
        <p:spPr>
          <a:xfrm>
            <a:off x="967517" y="632760"/>
            <a:ext cx="8064896" cy="646331"/>
          </a:xfrm>
          <a:prstGeom prst="rect">
            <a:avLst/>
          </a:prstGeom>
        </p:spPr>
        <p:txBody>
          <a:bodyPr wrap="square">
            <a:spAutoFit/>
          </a:bodyPr>
          <a:lstStyle/>
          <a:p>
            <a:pPr algn="ctr"/>
            <a:r>
              <a:rPr lang="en-GB" b="1" dirty="0">
                <a:latin typeface="Times New Roman" panose="02020603050405020304" pitchFamily="18" charset="0"/>
                <a:cs typeface="Times New Roman" panose="02020603050405020304" pitchFamily="18" charset="0"/>
              </a:rPr>
              <a:t>Table </a:t>
            </a:r>
            <a:r>
              <a:rPr lang="en-GB" b="1" dirty="0" smtClean="0">
                <a:latin typeface="Times New Roman" panose="02020603050405020304" pitchFamily="18" charset="0"/>
                <a:cs typeface="Times New Roman" panose="02020603050405020304" pitchFamily="18" charset="0"/>
              </a:rPr>
              <a:t>5.</a:t>
            </a:r>
            <a:r>
              <a:rPr lang="en-GB" b="1" dirty="0">
                <a:latin typeface="Times New Roman" panose="02020603050405020304" pitchFamily="18" charset="0"/>
                <a:cs typeface="Times New Roman" panose="02020603050405020304" pitchFamily="18" charset="0"/>
              </a:rPr>
              <a:t>	Independent Samples Hypothesis Test for a Difference Between Sample </a:t>
            </a:r>
            <a:r>
              <a:rPr lang="en-GB" b="1" dirty="0" smtClean="0">
                <a:latin typeface="Times New Roman" panose="02020603050405020304" pitchFamily="18" charset="0"/>
                <a:cs typeface="Times New Roman" panose="02020603050405020304" pitchFamily="18" charset="0"/>
              </a:rPr>
              <a:t>Means </a:t>
            </a:r>
            <a:r>
              <a:rPr lang="en-GB" b="1" dirty="0">
                <a:latin typeface="Times New Roman" panose="02020603050405020304" pitchFamily="18" charset="0"/>
                <a:cs typeface="Times New Roman" panose="02020603050405020304" pitchFamily="18" charset="0"/>
              </a:rPr>
              <a:t>between </a:t>
            </a:r>
            <a:r>
              <a:rPr lang="en-GB" b="1" dirty="0" err="1" smtClean="0">
                <a:latin typeface="Times New Roman" panose="02020603050405020304" pitchFamily="18" charset="0"/>
                <a:cs typeface="Times New Roman" panose="02020603050405020304" pitchFamily="18" charset="0"/>
              </a:rPr>
              <a:t>Braitenberg</a:t>
            </a:r>
            <a:r>
              <a:rPr lang="en-GB" b="1" dirty="0" smtClean="0">
                <a:latin typeface="Times New Roman" panose="02020603050405020304" pitchFamily="18" charset="0"/>
                <a:cs typeface="Times New Roman" panose="02020603050405020304" pitchFamily="18" charset="0"/>
              </a:rPr>
              <a:t> and No Obstacle Avoidance</a:t>
            </a:r>
            <a:endParaRPr lang="en-GB" b="1"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22233" y="3778107"/>
            <a:ext cx="9083993" cy="2639378"/>
            <a:chOff x="22233" y="3762205"/>
            <a:chExt cx="9083993" cy="2639378"/>
          </a:xfrm>
        </p:grpSpPr>
        <p:pic>
          <p:nvPicPr>
            <p:cNvPr id="10" name="Picture 9"/>
            <p:cNvPicPr>
              <a:picLocks noChangeAspect="1"/>
            </p:cNvPicPr>
            <p:nvPr/>
          </p:nvPicPr>
          <p:blipFill>
            <a:blip r:embed="rId6"/>
            <a:stretch>
              <a:fillRect/>
            </a:stretch>
          </p:blipFill>
          <p:spPr>
            <a:xfrm>
              <a:off x="22233" y="3762205"/>
              <a:ext cx="9083993" cy="2639378"/>
            </a:xfrm>
            <a:prstGeom prst="rect">
              <a:avLst/>
            </a:prstGeom>
          </p:spPr>
        </p:pic>
        <p:pic>
          <p:nvPicPr>
            <p:cNvPr id="14" name="Picture 13"/>
            <p:cNvPicPr>
              <a:picLocks noChangeAspect="1"/>
            </p:cNvPicPr>
            <p:nvPr/>
          </p:nvPicPr>
          <p:blipFill>
            <a:blip r:embed="rId4"/>
            <a:stretch>
              <a:fillRect/>
            </a:stretch>
          </p:blipFill>
          <p:spPr>
            <a:xfrm>
              <a:off x="46536" y="5975710"/>
              <a:ext cx="1437072" cy="192104"/>
            </a:xfrm>
            <a:prstGeom prst="rect">
              <a:avLst/>
            </a:prstGeom>
          </p:spPr>
        </p:pic>
      </p:grpSp>
    </p:spTree>
    <p:extLst>
      <p:ext uri="{BB962C8B-B14F-4D97-AF65-F5344CB8AC3E}">
        <p14:creationId xmlns:p14="http://schemas.microsoft.com/office/powerpoint/2010/main" val="910131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CONCLUSION</a:t>
            </a:r>
            <a:endParaRPr lang="en-TT" sz="28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6" name="Subtitle 2"/>
          <p:cNvSpPr>
            <a:spLocks noGrp="1"/>
          </p:cNvSpPr>
          <p:nvPr>
            <p:ph idx="1"/>
          </p:nvPr>
        </p:nvSpPr>
        <p:spPr>
          <a:xfrm>
            <a:off x="241176" y="1252428"/>
            <a:ext cx="8723312" cy="5200908"/>
          </a:xfrm>
        </p:spPr>
        <p:txBody>
          <a:bodyPr>
            <a:normAutofit lnSpcReduction="10000"/>
          </a:bodyPr>
          <a:lstStyle/>
          <a:p>
            <a:r>
              <a:rPr lang="en-GB" sz="2400" dirty="0" smtClean="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Contact/Collision’ </a:t>
            </a:r>
            <a:r>
              <a:rPr lang="en-GB" sz="2400" dirty="0" smtClean="0">
                <a:latin typeface="Times New Roman" panose="02020603050405020304" pitchFamily="18" charset="0"/>
                <a:cs typeface="Times New Roman" panose="02020603050405020304" pitchFamily="18" charset="0"/>
              </a:rPr>
              <a:t>simulation results show </a:t>
            </a:r>
            <a:r>
              <a:rPr lang="en-GB" sz="2400" dirty="0">
                <a:latin typeface="Times New Roman" panose="02020603050405020304" pitchFamily="18" charset="0"/>
                <a:cs typeface="Times New Roman" panose="02020603050405020304" pitchFamily="18" charset="0"/>
              </a:rPr>
              <a:t>:</a:t>
            </a:r>
          </a:p>
          <a:p>
            <a:pPr lvl="1"/>
            <a:r>
              <a:rPr lang="en-GB" sz="2200" dirty="0">
                <a:latin typeface="Times New Roman" panose="02020603050405020304" pitchFamily="18" charset="0"/>
                <a:cs typeface="Times New Roman" panose="02020603050405020304" pitchFamily="18" charset="0"/>
              </a:rPr>
              <a:t>difference in performance of the </a:t>
            </a:r>
            <a:r>
              <a:rPr lang="en-GB" sz="2200" dirty="0" smtClean="0">
                <a:latin typeface="Times New Roman" panose="02020603050405020304" pitchFamily="18" charset="0"/>
                <a:cs typeface="Times New Roman" panose="02020603050405020304" pitchFamily="18" charset="0"/>
              </a:rPr>
              <a:t>‘16 </a:t>
            </a:r>
            <a:r>
              <a:rPr lang="en-GB" sz="2200" dirty="0">
                <a:latin typeface="Times New Roman" panose="02020603050405020304" pitchFamily="18" charset="0"/>
                <a:cs typeface="Times New Roman" panose="02020603050405020304" pitchFamily="18" charset="0"/>
              </a:rPr>
              <a:t>sensor’ over the </a:t>
            </a:r>
            <a:r>
              <a:rPr lang="en-GB" sz="2200" dirty="0" smtClean="0">
                <a:latin typeface="Times New Roman" panose="02020603050405020304" pitchFamily="18" charset="0"/>
                <a:cs typeface="Times New Roman" panose="02020603050405020304" pitchFamily="18" charset="0"/>
              </a:rPr>
              <a:t>‘8 </a:t>
            </a:r>
            <a:r>
              <a:rPr lang="en-GB" sz="2200" dirty="0">
                <a:latin typeface="Times New Roman" panose="02020603050405020304" pitchFamily="18" charset="0"/>
                <a:cs typeface="Times New Roman" panose="02020603050405020304" pitchFamily="18" charset="0"/>
              </a:rPr>
              <a:t>sensor’ US configuration, was significant for </a:t>
            </a:r>
            <a:r>
              <a:rPr lang="en-GB" sz="2200" dirty="0" smtClean="0">
                <a:latin typeface="Times New Roman" panose="02020603050405020304" pitchFamily="18" charset="0"/>
                <a:cs typeface="Times New Roman" panose="02020603050405020304" pitchFamily="18" charset="0"/>
              </a:rPr>
              <a:t>all Variables: </a:t>
            </a:r>
          </a:p>
          <a:p>
            <a:r>
              <a:rPr lang="en-GB" sz="2400" dirty="0" err="1" smtClean="0">
                <a:latin typeface="Times New Roman" panose="02020603050405020304" pitchFamily="18" charset="0"/>
                <a:cs typeface="Times New Roman" panose="02020603050405020304" pitchFamily="18" charset="0"/>
              </a:rPr>
              <a:t>Braitenberg</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Obstacle Avoidance simulation results </a:t>
            </a:r>
            <a:r>
              <a:rPr lang="en-GB" sz="2400" dirty="0" smtClean="0">
                <a:latin typeface="Times New Roman" panose="02020603050405020304" pitchFamily="18" charset="0"/>
                <a:cs typeface="Times New Roman" panose="02020603050405020304" pitchFamily="18" charset="0"/>
              </a:rPr>
              <a:t>show:</a:t>
            </a:r>
            <a:endParaRPr lang="en-GB" sz="2400" dirty="0">
              <a:latin typeface="Times New Roman" panose="02020603050405020304" pitchFamily="18" charset="0"/>
              <a:cs typeface="Times New Roman" panose="02020603050405020304" pitchFamily="18" charset="0"/>
            </a:endParaRPr>
          </a:p>
          <a:p>
            <a:pPr lvl="1"/>
            <a:r>
              <a:rPr lang="en-GB" sz="2200" dirty="0">
                <a:latin typeface="Times New Roman" panose="02020603050405020304" pitchFamily="18" charset="0"/>
                <a:cs typeface="Times New Roman" panose="02020603050405020304" pitchFamily="18" charset="0"/>
              </a:rPr>
              <a:t>difference in performance of the ‘16 sensor’ over the ‘8 sensor’ US configuration, was significant </a:t>
            </a:r>
            <a:r>
              <a:rPr lang="en-GB" sz="2200" dirty="0" smtClean="0">
                <a:latin typeface="Times New Roman" panose="02020603050405020304" pitchFamily="18" charset="0"/>
                <a:cs typeface="Times New Roman" panose="02020603050405020304" pitchFamily="18" charset="0"/>
              </a:rPr>
              <a:t>for: </a:t>
            </a:r>
            <a:r>
              <a:rPr lang="en-GB" sz="2200" dirty="0" err="1" smtClean="0">
                <a:latin typeface="Times New Roman" panose="02020603050405020304" pitchFamily="18" charset="0"/>
                <a:cs typeface="Times New Roman" panose="02020603050405020304" pitchFamily="18" charset="0"/>
              </a:rPr>
              <a:t>Avg</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Cycle </a:t>
            </a:r>
            <a:r>
              <a:rPr lang="en-GB" sz="2200" dirty="0" smtClean="0">
                <a:latin typeface="Times New Roman" panose="02020603050405020304" pitchFamily="18" charset="0"/>
                <a:cs typeface="Times New Roman" panose="02020603050405020304" pitchFamily="18" charset="0"/>
              </a:rPr>
              <a:t>Time &amp; </a:t>
            </a:r>
            <a:r>
              <a:rPr lang="en-GB" sz="2200" dirty="0" err="1" smtClean="0">
                <a:latin typeface="Times New Roman" panose="02020603050405020304" pitchFamily="18" charset="0"/>
                <a:cs typeface="Times New Roman" panose="02020603050405020304" pitchFamily="18" charset="0"/>
              </a:rPr>
              <a:t>Avg</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Shock Treatment</a:t>
            </a:r>
          </a:p>
          <a:p>
            <a:r>
              <a:rPr lang="en-US" sz="2400" dirty="0" smtClean="0">
                <a:latin typeface="Times New Roman" panose="02020603050405020304" pitchFamily="18" charset="0"/>
                <a:cs typeface="Times New Roman" panose="02020603050405020304" pitchFamily="18" charset="0"/>
              </a:rPr>
              <a:t>Comparing performance between the </a:t>
            </a:r>
            <a:r>
              <a:rPr lang="en-US" sz="2400" dirty="0" err="1" smtClean="0">
                <a:latin typeface="Times New Roman" panose="02020603050405020304" pitchFamily="18" charset="0"/>
                <a:cs typeface="Times New Roman" panose="02020603050405020304" pitchFamily="18" charset="0"/>
              </a:rPr>
              <a:t>Braitenberg</a:t>
            </a:r>
            <a:r>
              <a:rPr lang="en-US" sz="2400" dirty="0" smtClean="0">
                <a:latin typeface="Times New Roman" panose="02020603050405020304" pitchFamily="18" charset="0"/>
                <a:cs typeface="Times New Roman" panose="02020603050405020304" pitchFamily="18" charset="0"/>
              </a:rPr>
              <a:t> Obstacle Avoidance and</a:t>
            </a:r>
            <a:r>
              <a:rPr lang="en-GB" sz="2400" dirty="0">
                <a:latin typeface="Times New Roman" panose="02020603050405020304" pitchFamily="18" charset="0"/>
                <a:cs typeface="Times New Roman" panose="02020603050405020304" pitchFamily="18" charset="0"/>
              </a:rPr>
              <a:t> ‘Contact/Collision’ </a:t>
            </a:r>
            <a:r>
              <a:rPr lang="en-GB" sz="2400" dirty="0" smtClean="0">
                <a:latin typeface="Times New Roman" panose="02020603050405020304" pitchFamily="18" charset="0"/>
                <a:cs typeface="Times New Roman" panose="02020603050405020304" pitchFamily="18" charset="0"/>
              </a:rPr>
              <a:t>reflexes</a:t>
            </a:r>
            <a:r>
              <a:rPr lang="en-GB" sz="2400" dirty="0">
                <a:latin typeface="Times New Roman" panose="02020603050405020304" pitchFamily="18" charset="0"/>
                <a:cs typeface="Times New Roman" panose="02020603050405020304" pitchFamily="18" charset="0"/>
              </a:rPr>
              <a:t>, where sensor configuration is held constant,</a:t>
            </a:r>
            <a:r>
              <a:rPr lang="en-GB" sz="2400" dirty="0" smtClean="0">
                <a:latin typeface="Times New Roman" panose="02020603050405020304" pitchFamily="18" charset="0"/>
                <a:cs typeface="Times New Roman" panose="02020603050405020304" pitchFamily="18" charset="0"/>
              </a:rPr>
              <a:t> the difference in performance is significant due to the </a:t>
            </a:r>
            <a:r>
              <a:rPr lang="en-GB" sz="2400" b="1" dirty="0" smtClean="0">
                <a:latin typeface="Times New Roman" panose="02020603050405020304" pitchFamily="18" charset="0"/>
                <a:cs typeface="Times New Roman" panose="02020603050405020304" pitchFamily="18" charset="0"/>
              </a:rPr>
              <a:t>obstacle avoidance algorithm</a:t>
            </a:r>
            <a:r>
              <a:rPr lang="en-GB"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These findings can only be predicated of this sample.  Revisiting the data to remove outliers may enable findings to be generalized to the population without the need for excess simulation runs.</a:t>
            </a:r>
            <a:endParaRPr lang="en-GB"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815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REFERENCES</a:t>
            </a:r>
          </a:p>
        </p:txBody>
      </p:sp>
      <p:sp>
        <p:nvSpPr>
          <p:cNvPr id="3" name="Subtitle 2"/>
          <p:cNvSpPr>
            <a:spLocks noGrp="1"/>
          </p:cNvSpPr>
          <p:nvPr>
            <p:ph idx="1"/>
          </p:nvPr>
        </p:nvSpPr>
        <p:spPr>
          <a:xfrm>
            <a:off x="457200" y="1252428"/>
            <a:ext cx="8229600" cy="5200908"/>
          </a:xfrm>
        </p:spPr>
        <p:txBody>
          <a:bodyPr>
            <a:normAutofit fontScale="47500" lnSpcReduction="20000"/>
          </a:bodyPr>
          <a:lstStyle/>
          <a:p>
            <a:r>
              <a:rPr lang="en-GB" sz="2400" dirty="0"/>
              <a:t>Bach, J. 2008. "Seven principles of synthetic intelligence."  In </a:t>
            </a:r>
            <a:r>
              <a:rPr lang="en-GB" sz="2400" i="1" dirty="0"/>
              <a:t>Proceedings of the First AGI Conference on Artificial General Intelligence</a:t>
            </a:r>
            <a:r>
              <a:rPr lang="en-GB" sz="2400" dirty="0"/>
              <a:t>, 2008, edited by P. Wang, B. </a:t>
            </a:r>
            <a:r>
              <a:rPr lang="en-GB" sz="2400" dirty="0" err="1"/>
              <a:t>Goertzel</a:t>
            </a:r>
            <a:r>
              <a:rPr lang="en-GB" sz="2400" dirty="0"/>
              <a:t> and S. Franklin, 63-74. Amsterdam, Holland: IOS Press.</a:t>
            </a:r>
          </a:p>
          <a:p>
            <a:r>
              <a:rPr lang="en-GB" sz="2400" dirty="0"/>
              <a:t>Franklin, S. 2007. "A foundational architecture for artificial general intelligence." In </a:t>
            </a:r>
            <a:r>
              <a:rPr lang="en-GB" sz="2400" i="1" dirty="0"/>
              <a:t>Proceeding of the AGI Workshop 2006 on Advances in Artificial General Intelligence: Concepts, Architectures and Algorithms</a:t>
            </a:r>
            <a:r>
              <a:rPr lang="en-GB" sz="2400" dirty="0"/>
              <a:t>, 2007, edited by P. Wang and B. </a:t>
            </a:r>
            <a:r>
              <a:rPr lang="en-GB" sz="2400" dirty="0" err="1"/>
              <a:t>Goertzel</a:t>
            </a:r>
            <a:r>
              <a:rPr lang="en-GB" sz="2400" dirty="0"/>
              <a:t>, 36-54. Amsterdam, Holland: IOS Press.</a:t>
            </a:r>
          </a:p>
          <a:p>
            <a:r>
              <a:rPr lang="en-GB" sz="2400" dirty="0" err="1"/>
              <a:t>Ragni</a:t>
            </a:r>
            <a:r>
              <a:rPr lang="en-GB" sz="2400" dirty="0"/>
              <a:t>, M., and F. </a:t>
            </a:r>
            <a:r>
              <a:rPr lang="en-GB" sz="2400" dirty="0" err="1"/>
              <a:t>Stolzenburg</a:t>
            </a:r>
            <a:r>
              <a:rPr lang="en-GB" sz="2400" dirty="0"/>
              <a:t>. 2015. "Higher-level cognition and computation: a survey."  KI - </a:t>
            </a:r>
            <a:r>
              <a:rPr lang="en-GB" sz="2400" dirty="0" err="1"/>
              <a:t>Künstliche</a:t>
            </a:r>
            <a:r>
              <a:rPr lang="en-GB" sz="2400" dirty="0"/>
              <a:t> </a:t>
            </a:r>
            <a:r>
              <a:rPr lang="en-GB" sz="2400" dirty="0" err="1"/>
              <a:t>Intelligenz</a:t>
            </a:r>
            <a:r>
              <a:rPr lang="en-GB" sz="2400" dirty="0"/>
              <a:t> 29(3):247-253. </a:t>
            </a:r>
          </a:p>
          <a:p>
            <a:r>
              <a:rPr lang="en-GB" sz="2400" dirty="0"/>
              <a:t>Arkin, R. C. 1998. </a:t>
            </a:r>
            <a:r>
              <a:rPr lang="en-GB" sz="2400" i="1" dirty="0" err="1"/>
              <a:t>Behavior</a:t>
            </a:r>
            <a:r>
              <a:rPr lang="en-GB" sz="2400" i="1" dirty="0"/>
              <a:t>-Based Robotics</a:t>
            </a:r>
            <a:r>
              <a:rPr lang="en-GB" sz="2400" dirty="0"/>
              <a:t>. Cambridge, Massachusetts: MIT Press.</a:t>
            </a:r>
          </a:p>
          <a:p>
            <a:r>
              <a:rPr lang="en-GB" sz="2400" dirty="0"/>
              <a:t>Opie, Jonathan. 1998. "Consciousness: a connectionist perspective." PhD Diss., University of Adelaide.</a:t>
            </a:r>
          </a:p>
          <a:p>
            <a:r>
              <a:rPr lang="en-GB" sz="2400" dirty="0"/>
              <a:t>Wei, C. and K. V </a:t>
            </a:r>
            <a:r>
              <a:rPr lang="en-GB" sz="2400" dirty="0" err="1"/>
              <a:t>Hindriks</a:t>
            </a:r>
            <a:r>
              <a:rPr lang="en-GB" sz="2400" dirty="0"/>
              <a:t>. 2013. "An agent-based cognitive robot architecture." In </a:t>
            </a:r>
            <a:r>
              <a:rPr lang="en-GB" sz="2400" i="1" dirty="0"/>
              <a:t>Proceedings of the International Workshop on Programming Multi-Agent Systems</a:t>
            </a:r>
            <a:r>
              <a:rPr lang="en-GB" sz="2400" dirty="0"/>
              <a:t>, 2012, edited by M. </a:t>
            </a:r>
            <a:r>
              <a:rPr lang="en-GB" sz="2400" dirty="0" err="1"/>
              <a:t>Dastani</a:t>
            </a:r>
            <a:r>
              <a:rPr lang="en-GB" sz="2400" dirty="0"/>
              <a:t>, J.F. </a:t>
            </a:r>
            <a:r>
              <a:rPr lang="en-GB" sz="2400" dirty="0" err="1"/>
              <a:t>Hubner</a:t>
            </a:r>
            <a:r>
              <a:rPr lang="en-GB" sz="2400" dirty="0"/>
              <a:t> and B. Logan, 54-71. Berlin: Springer-Heidelberg.</a:t>
            </a:r>
          </a:p>
          <a:p>
            <a:r>
              <a:rPr lang="en-GB" sz="2400" dirty="0"/>
              <a:t>Bruckner, D., H. </a:t>
            </a:r>
            <a:r>
              <a:rPr lang="en-GB" sz="2400" dirty="0" err="1"/>
              <a:t>Zeilinger</a:t>
            </a:r>
            <a:r>
              <a:rPr lang="en-GB" sz="2400" dirty="0"/>
              <a:t>, and D. Dietrich. 2012. "Cognitive automation - survey of novel artificial general intelligence methods for the automation of human technical environments."  IEEE Transactions on Industrial Informatics 8(2):206-215.</a:t>
            </a:r>
          </a:p>
          <a:p>
            <a:r>
              <a:rPr lang="en-GB" sz="2400" dirty="0" err="1"/>
              <a:t>Lepora</a:t>
            </a:r>
            <a:r>
              <a:rPr lang="en-GB" sz="2400" dirty="0"/>
              <a:t>, N. F., P. </a:t>
            </a:r>
            <a:r>
              <a:rPr lang="en-GB" sz="2400" dirty="0" err="1"/>
              <a:t>Verschure</a:t>
            </a:r>
            <a:r>
              <a:rPr lang="en-GB" sz="2400" dirty="0"/>
              <a:t>, and T. J Prescott. 2013. "The state of the art in </a:t>
            </a:r>
            <a:r>
              <a:rPr lang="en-GB" sz="2400" dirty="0" err="1"/>
              <a:t>biomimetics</a:t>
            </a:r>
            <a:r>
              <a:rPr lang="en-GB" sz="2400" dirty="0"/>
              <a:t>."  </a:t>
            </a:r>
            <a:r>
              <a:rPr lang="en-GB" sz="2400" dirty="0" err="1"/>
              <a:t>Bioinspiration</a:t>
            </a:r>
            <a:r>
              <a:rPr lang="en-GB" sz="2400" dirty="0"/>
              <a:t> and </a:t>
            </a:r>
            <a:r>
              <a:rPr lang="en-GB" sz="2400" dirty="0" err="1"/>
              <a:t>Biomimetics</a:t>
            </a:r>
            <a:r>
              <a:rPr lang="en-GB" sz="2400" dirty="0"/>
              <a:t> 8(1):1-11.</a:t>
            </a:r>
          </a:p>
          <a:p>
            <a:r>
              <a:rPr lang="en-GB" sz="2400" dirty="0"/>
              <a:t>De </a:t>
            </a:r>
            <a:r>
              <a:rPr lang="en-GB" sz="2400" dirty="0" err="1"/>
              <a:t>Garis</a:t>
            </a:r>
            <a:r>
              <a:rPr lang="en-GB" sz="2400" dirty="0"/>
              <a:t>, Hugo, Chen </a:t>
            </a:r>
            <a:r>
              <a:rPr lang="en-GB" sz="2400" dirty="0" err="1"/>
              <a:t>Shuo</a:t>
            </a:r>
            <a:r>
              <a:rPr lang="en-GB" sz="2400" dirty="0"/>
              <a:t>, Ben </a:t>
            </a:r>
            <a:r>
              <a:rPr lang="en-GB" sz="2400" dirty="0" err="1"/>
              <a:t>Goertzel</a:t>
            </a:r>
            <a:r>
              <a:rPr lang="en-GB" sz="2400" dirty="0"/>
              <a:t>, and </a:t>
            </a:r>
            <a:r>
              <a:rPr lang="en-GB" sz="2400" dirty="0" err="1"/>
              <a:t>Lian</a:t>
            </a:r>
            <a:r>
              <a:rPr lang="en-GB" sz="2400" dirty="0"/>
              <a:t> </a:t>
            </a:r>
            <a:r>
              <a:rPr lang="en-GB" sz="2400" dirty="0" err="1"/>
              <a:t>Ruiting</a:t>
            </a:r>
            <a:r>
              <a:rPr lang="en-GB" sz="2400" dirty="0"/>
              <a:t>. 2010. "A world survey of artificial brain projects, part I: large-scale brain simulations."  </a:t>
            </a:r>
            <a:r>
              <a:rPr lang="en-GB" sz="2400" dirty="0" err="1"/>
              <a:t>Neurocomputing</a:t>
            </a:r>
            <a:r>
              <a:rPr lang="en-GB" sz="2400" dirty="0"/>
              <a:t> 74(1):3-29.</a:t>
            </a:r>
          </a:p>
          <a:p>
            <a:r>
              <a:rPr lang="en-GB" sz="2400" dirty="0" err="1"/>
              <a:t>Goertzel</a:t>
            </a:r>
            <a:r>
              <a:rPr lang="en-GB" sz="2400" dirty="0"/>
              <a:t>, B., R. </a:t>
            </a:r>
            <a:r>
              <a:rPr lang="en-GB" sz="2400" dirty="0" err="1"/>
              <a:t>Lian</a:t>
            </a:r>
            <a:r>
              <a:rPr lang="en-GB" sz="2400" dirty="0"/>
              <a:t>, I. </a:t>
            </a:r>
            <a:r>
              <a:rPr lang="en-GB" sz="2400" dirty="0" err="1"/>
              <a:t>Arel</a:t>
            </a:r>
            <a:r>
              <a:rPr lang="en-GB" sz="2400" dirty="0"/>
              <a:t>, H. de </a:t>
            </a:r>
            <a:r>
              <a:rPr lang="en-GB" sz="2400" dirty="0" err="1"/>
              <a:t>Garis</a:t>
            </a:r>
            <a:r>
              <a:rPr lang="en-GB" sz="2400" dirty="0"/>
              <a:t>, and S. Chen. 2010. "A world survey of artificial brain projects, part II: biologically inspired cognitive architectures."  </a:t>
            </a:r>
            <a:r>
              <a:rPr lang="en-GB" sz="2400" dirty="0" err="1"/>
              <a:t>Neurocomputing</a:t>
            </a:r>
            <a:r>
              <a:rPr lang="en-GB" sz="2400" dirty="0"/>
              <a:t> 74(1):30-49.</a:t>
            </a:r>
          </a:p>
          <a:p>
            <a:r>
              <a:rPr lang="en-GB" sz="2400" dirty="0"/>
              <a:t>Hawkins, Jeffrey, </a:t>
            </a:r>
            <a:r>
              <a:rPr lang="en-GB" sz="2400" dirty="0" err="1"/>
              <a:t>Subutai</a:t>
            </a:r>
            <a:r>
              <a:rPr lang="en-GB" sz="2400" dirty="0"/>
              <a:t> Ahmad, </a:t>
            </a:r>
            <a:r>
              <a:rPr lang="en-GB" sz="2400" dirty="0" err="1"/>
              <a:t>Dileep</a:t>
            </a:r>
            <a:r>
              <a:rPr lang="en-GB" sz="2400" dirty="0"/>
              <a:t> George, Frank </a:t>
            </a:r>
            <a:r>
              <a:rPr lang="en-GB" sz="2400" dirty="0" err="1"/>
              <a:t>Astier</a:t>
            </a:r>
            <a:r>
              <a:rPr lang="en-GB" sz="2400" dirty="0"/>
              <a:t>, and Ronald </a:t>
            </a:r>
            <a:r>
              <a:rPr lang="en-GB" sz="2400" dirty="0" err="1"/>
              <a:t>Marianetti</a:t>
            </a:r>
            <a:r>
              <a:rPr lang="en-GB" sz="2400" dirty="0"/>
              <a:t>. 2013. Architecture of a hierarchical temporal memory based system. edited by United States Patent and Trademark Office. U.S.: Google Patents.</a:t>
            </a:r>
          </a:p>
          <a:p>
            <a:r>
              <a:rPr lang="en-GB" sz="2400" dirty="0"/>
              <a:t>Edelman, G. M., J. L. </a:t>
            </a:r>
            <a:r>
              <a:rPr lang="en-GB" sz="2400" dirty="0" err="1"/>
              <a:t>Krichmar</a:t>
            </a:r>
            <a:r>
              <a:rPr lang="en-GB" sz="2400" dirty="0"/>
              <a:t>, and D. A. </a:t>
            </a:r>
            <a:r>
              <a:rPr lang="en-GB" sz="2400" dirty="0" err="1"/>
              <a:t>Nitz</a:t>
            </a:r>
            <a:r>
              <a:rPr lang="en-GB" sz="2400" dirty="0"/>
              <a:t>. 2008. Mobile brain-based device having a simulated nervous system based on the hippocampus. edited by United States Patent and Trademark Office. U.S.: Neurosciences Research Foundation, Inc.</a:t>
            </a:r>
          </a:p>
          <a:p>
            <a:r>
              <a:rPr lang="en-GB" sz="2400" dirty="0" err="1"/>
              <a:t>Thibeault</a:t>
            </a:r>
            <a:r>
              <a:rPr lang="en-GB" sz="2400" dirty="0"/>
              <a:t>, C. M. 2012. “Applications in </a:t>
            </a:r>
            <a:r>
              <a:rPr lang="en-GB" sz="2400" dirty="0" err="1"/>
              <a:t>Neurorobotics</a:t>
            </a:r>
            <a:r>
              <a:rPr lang="en-GB" sz="2400" dirty="0"/>
              <a:t>” MSc Diss., University of Nevada, Reno.</a:t>
            </a:r>
          </a:p>
          <a:p>
            <a:r>
              <a:rPr lang="en-GB" sz="2400" dirty="0"/>
              <a:t>Pounder, G. A. J., R. L. A. Ellis, and G. Fernandez-Lopez. 2017. "Cognitive Function Synthesis: Preliminary Results."  </a:t>
            </a:r>
            <a:r>
              <a:rPr lang="en-GB" sz="2400" dirty="0" err="1"/>
              <a:t>Kybernetes</a:t>
            </a:r>
            <a:r>
              <a:rPr lang="en-GB" sz="2400" dirty="0"/>
              <a:t> 46(2):272-290.</a:t>
            </a:r>
          </a:p>
          <a:p>
            <a:r>
              <a:rPr lang="en-GB" sz="2400" dirty="0"/>
              <a:t>Fernandez-Lopez, G., R. L. A. Ellis, and G. Pounder. 2020. "Description of a Simulated Environment Developed for Validating CFS Autonomy." ICONETECH, UWI, St Augustine, Trinidad.</a:t>
            </a:r>
          </a:p>
          <a:p>
            <a:r>
              <a:rPr lang="en-GB" sz="2400" dirty="0"/>
              <a:t>Vernon, D., G. Metta, and G. </a:t>
            </a:r>
            <a:r>
              <a:rPr lang="en-GB" sz="2400" dirty="0" err="1"/>
              <a:t>Sandini</a:t>
            </a:r>
            <a:r>
              <a:rPr lang="en-GB" sz="2400" dirty="0"/>
              <a:t>. 2007. "A Survey Of Artificial Cognitive Systems: Implications For The Autonomous Development Of Mental Capabilities In Computational Agents." IEEE Transactions On Evolutionary Computation 11(2):151-180.</a:t>
            </a:r>
          </a:p>
          <a:p>
            <a:r>
              <a:rPr lang="en-GB" sz="2400" dirty="0" err="1"/>
              <a:t>Krichmar</a:t>
            </a:r>
            <a:r>
              <a:rPr lang="en-GB" sz="2400" dirty="0"/>
              <a:t>, J. L, and J. A. Snook. 2002. "A neural approach to adaptive </a:t>
            </a:r>
            <a:r>
              <a:rPr lang="en-GB" sz="2400" dirty="0" err="1"/>
              <a:t>behavior</a:t>
            </a:r>
            <a:r>
              <a:rPr lang="en-GB" sz="2400" dirty="0"/>
              <a:t> and multi-sensor action selection in a mobile device." In </a:t>
            </a:r>
            <a:r>
              <a:rPr lang="en-GB" sz="2400" i="1" dirty="0"/>
              <a:t>Proceedings 2002 IEEE International Conference on Robotics and Automation</a:t>
            </a:r>
            <a:r>
              <a:rPr lang="en-GB" sz="2400" dirty="0"/>
              <a:t>, 3864-3869 IEEE Press.</a:t>
            </a:r>
          </a:p>
          <a:p>
            <a:r>
              <a:rPr lang="en-GB" sz="2400" dirty="0"/>
              <a:t>Brooks, R. A. 1986. "A robust layered control system for a mobile robot."  IEEE Journal of Robotics and Automation 2(1):14-23</a:t>
            </a:r>
            <a:r>
              <a:rPr lang="en-GB" sz="2400" dirty="0" smtClean="0"/>
              <a:t>.</a:t>
            </a:r>
            <a:endParaRPr lang="en-GB" sz="2400" dirty="0"/>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720354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95536" y="1196752"/>
            <a:ext cx="8229600" cy="4970721"/>
          </a:xfrm>
        </p:spPr>
        <p:txBody>
          <a:bodyPr>
            <a:normAutofit/>
          </a:bodyPr>
          <a:lstStyle/>
          <a:p>
            <a:pPr marL="0" indent="0" algn="ctr">
              <a:lnSpc>
                <a:spcPct val="150000"/>
              </a:lnSpc>
              <a:buNone/>
            </a:pPr>
            <a:endParaRPr lang="en-TT" sz="2400" dirty="0">
              <a:latin typeface="Times New Roman" pitchFamily="18" charset="0"/>
              <a:cs typeface="Times New Roman" pitchFamily="18" charset="0"/>
            </a:endParaRPr>
          </a:p>
          <a:p>
            <a:pPr marL="0" indent="0" algn="ctr">
              <a:lnSpc>
                <a:spcPct val="150000"/>
              </a:lnSpc>
              <a:buNone/>
            </a:pPr>
            <a:endParaRPr lang="en-TT" sz="2400" dirty="0">
              <a:latin typeface="Times New Roman" pitchFamily="18" charset="0"/>
              <a:cs typeface="Times New Roman" pitchFamily="18" charset="0"/>
            </a:endParaRPr>
          </a:p>
          <a:p>
            <a:pPr marL="0" indent="0" algn="ctr">
              <a:lnSpc>
                <a:spcPct val="150000"/>
              </a:lnSpc>
              <a:buNone/>
            </a:pPr>
            <a:r>
              <a:rPr lang="en-TT" sz="5400" dirty="0" smtClean="0">
                <a:solidFill>
                  <a:schemeClr val="accent6"/>
                </a:solidFill>
                <a:latin typeface="Times New Roman" pitchFamily="18" charset="0"/>
                <a:cs typeface="Times New Roman" pitchFamily="18" charset="0"/>
              </a:rPr>
              <a:t>THANK </a:t>
            </a:r>
            <a:r>
              <a:rPr lang="en-TT" sz="5400" dirty="0">
                <a:solidFill>
                  <a:schemeClr val="accent6"/>
                </a:solidFill>
                <a:latin typeface="Times New Roman" pitchFamily="18" charset="0"/>
                <a:cs typeface="Times New Roman" pitchFamily="18" charset="0"/>
              </a:rPr>
              <a:t>YOU</a:t>
            </a:r>
            <a:r>
              <a:rPr lang="en-TT" sz="5400" dirty="0" smtClean="0">
                <a:solidFill>
                  <a:schemeClr val="accent6"/>
                </a:solidFill>
                <a:latin typeface="Times New Roman" pitchFamily="18" charset="0"/>
                <a:cs typeface="Times New Roman" pitchFamily="18" charset="0"/>
              </a:rPr>
              <a:t>!</a:t>
            </a:r>
          </a:p>
          <a:p>
            <a:pPr marL="0" indent="0" algn="ctr">
              <a:lnSpc>
                <a:spcPct val="150000"/>
              </a:lnSpc>
              <a:buNone/>
            </a:pPr>
            <a:r>
              <a:rPr lang="en-TT" sz="5400" dirty="0" smtClean="0">
                <a:solidFill>
                  <a:schemeClr val="accent6"/>
                </a:solidFill>
                <a:latin typeface="Times New Roman" pitchFamily="18" charset="0"/>
                <a:cs typeface="Times New Roman" pitchFamily="18" charset="0"/>
              </a:rPr>
              <a:t>QUESTIONS ???</a:t>
            </a:r>
            <a:endParaRPr lang="en-TT" sz="5400" dirty="0">
              <a:solidFill>
                <a:schemeClr val="accent6"/>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spTree>
    <p:extLst>
      <p:ext uri="{BB962C8B-B14F-4D97-AF65-F5344CB8AC3E}">
        <p14:creationId xmlns:p14="http://schemas.microsoft.com/office/powerpoint/2010/main" val="3097435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CONTENTS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r>
              <a:rPr lang="en-TT" sz="2400" dirty="0" smtClean="0">
                <a:latin typeface="Times New Roman" pitchFamily="18" charset="0"/>
                <a:cs typeface="Times New Roman" pitchFamily="18" charset="0"/>
              </a:rPr>
              <a:t>Introduction</a:t>
            </a:r>
            <a:endParaRPr lang="en-TT" sz="2400" dirty="0">
              <a:latin typeface="Times New Roman" pitchFamily="18" charset="0"/>
              <a:cs typeface="Times New Roman" pitchFamily="18" charset="0"/>
            </a:endParaRPr>
          </a:p>
          <a:p>
            <a:pPr>
              <a:lnSpc>
                <a:spcPct val="150000"/>
              </a:lnSpc>
            </a:pPr>
            <a:r>
              <a:rPr lang="en-TT" sz="2400" dirty="0" smtClean="0">
                <a:latin typeface="Times New Roman" pitchFamily="18" charset="0"/>
                <a:cs typeface="Times New Roman" pitchFamily="18" charset="0"/>
              </a:rPr>
              <a:t>Objectives</a:t>
            </a:r>
          </a:p>
          <a:p>
            <a:pPr>
              <a:lnSpc>
                <a:spcPct val="150000"/>
              </a:lnSpc>
            </a:pPr>
            <a:r>
              <a:rPr lang="en-TT" sz="2400" dirty="0" smtClean="0">
                <a:latin typeface="Times New Roman" pitchFamily="18" charset="0"/>
                <a:cs typeface="Times New Roman" pitchFamily="18" charset="0"/>
              </a:rPr>
              <a:t>Methodology</a:t>
            </a:r>
          </a:p>
          <a:p>
            <a:pPr>
              <a:lnSpc>
                <a:spcPct val="150000"/>
              </a:lnSpc>
            </a:pPr>
            <a:r>
              <a:rPr lang="en-TT" sz="2400" dirty="0">
                <a:latin typeface="Times New Roman" pitchFamily="18" charset="0"/>
                <a:cs typeface="Times New Roman" pitchFamily="18" charset="0"/>
              </a:rPr>
              <a:t>Literature Review</a:t>
            </a:r>
          </a:p>
          <a:p>
            <a:pPr>
              <a:lnSpc>
                <a:spcPct val="150000"/>
              </a:lnSpc>
            </a:pPr>
            <a:r>
              <a:rPr lang="en-TT" sz="2400" dirty="0" smtClean="0">
                <a:latin typeface="Times New Roman" pitchFamily="18" charset="0"/>
                <a:cs typeface="Times New Roman" pitchFamily="18" charset="0"/>
              </a:rPr>
              <a:t>Design of Experiments: System &amp; Dependent Variables</a:t>
            </a:r>
          </a:p>
          <a:p>
            <a:pPr>
              <a:lnSpc>
                <a:spcPct val="150000"/>
              </a:lnSpc>
            </a:pPr>
            <a:r>
              <a:rPr lang="en-TT" sz="2400" dirty="0" smtClean="0">
                <a:latin typeface="Times New Roman" pitchFamily="18" charset="0"/>
                <a:cs typeface="Times New Roman" pitchFamily="18" charset="0"/>
              </a:rPr>
              <a:t>Results</a:t>
            </a:r>
          </a:p>
          <a:p>
            <a:pPr>
              <a:lnSpc>
                <a:spcPct val="150000"/>
              </a:lnSpc>
            </a:pPr>
            <a:r>
              <a:rPr lang="en-TT" sz="2400" dirty="0" smtClean="0">
                <a:latin typeface="Times New Roman" pitchFamily="18" charset="0"/>
                <a:cs typeface="Times New Roman" pitchFamily="18" charset="0"/>
              </a:rPr>
              <a:t>References</a:t>
            </a:r>
          </a:p>
          <a:p>
            <a:pPr>
              <a:lnSpc>
                <a:spcPct val="150000"/>
              </a:lnSpc>
            </a:pPr>
            <a:endParaRPr lang="en-TT" sz="2400" dirty="0" smtClean="0">
              <a:latin typeface="Times New Roman" pitchFamily="18" charset="0"/>
              <a:cs typeface="Times New Roman" pitchFamily="18" charset="0"/>
            </a:endParaRPr>
          </a:p>
          <a:p>
            <a:pPr marL="0" indent="0">
              <a:lnSpc>
                <a:spcPct val="150000"/>
              </a:lnSpc>
              <a:buNone/>
            </a:pPr>
            <a:endParaRPr lang="en-TT" sz="2400" dirty="0">
              <a:solidFill>
                <a:srgbClr val="FF00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90953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INTRODUCTION</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4251" b="3900"/>
          <a:stretch/>
        </p:blipFill>
        <p:spPr bwMode="auto">
          <a:xfrm>
            <a:off x="56839" y="1556792"/>
            <a:ext cx="6819417" cy="3670238"/>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2091" t="31586" r="44239" b="21506"/>
          <a:stretch/>
        </p:blipFill>
        <p:spPr bwMode="auto">
          <a:xfrm>
            <a:off x="3923928" y="2274702"/>
            <a:ext cx="3744416" cy="2851553"/>
          </a:xfrm>
          <a:prstGeom prst="rect">
            <a:avLst/>
          </a:prstGeom>
          <a:ln>
            <a:solidFill>
              <a:schemeClr val="tx1"/>
            </a:solidFill>
          </a:ln>
          <a:extLst>
            <a:ext uri="{53640926-AAD7-44D8-BBD7-CCE9431645EC}">
              <a14:shadowObscured xmlns:a14="http://schemas.microsoft.com/office/drawing/2010/main"/>
            </a:ext>
          </a:extLst>
        </p:spPr>
      </p:pic>
      <p:sp>
        <p:nvSpPr>
          <p:cNvPr id="10" name="Rectangle 9"/>
          <p:cNvSpPr/>
          <p:nvPr/>
        </p:nvSpPr>
        <p:spPr>
          <a:xfrm>
            <a:off x="571559" y="5052931"/>
            <a:ext cx="8000908" cy="388696"/>
          </a:xfrm>
          <a:prstGeom prst="rect">
            <a:avLst/>
          </a:prstGeom>
        </p:spPr>
        <p:txBody>
          <a:bodyPr wrap="none">
            <a:spAutoFit/>
          </a:bodyPr>
          <a:lstStyle/>
          <a:p>
            <a:pPr algn="ctr">
              <a:lnSpc>
                <a:spcPct val="107000"/>
              </a:lnSpc>
            </a:pPr>
            <a:r>
              <a:rPr lang="en-GB" dirty="0">
                <a:latin typeface="Times New Roman" panose="02020603050405020304" pitchFamily="18" charset="0"/>
                <a:ea typeface="Calibri" panose="020F0502020204030204" pitchFamily="34" charset="0"/>
                <a:cs typeface="Times New Roman" panose="02020603050405020304" pitchFamily="18" charset="0"/>
              </a:rPr>
              <a:t>Figure </a:t>
            </a:r>
            <a:r>
              <a:rPr lang="en-GB" dirty="0" smtClean="0">
                <a:latin typeface="Times New Roman" panose="02020603050405020304" pitchFamily="18" charset="0"/>
                <a:ea typeface="Calibri" panose="020F0502020204030204" pitchFamily="34" charset="0"/>
                <a:cs typeface="Times New Roman" panose="02020603050405020304" pitchFamily="18" charset="0"/>
              </a:rPr>
              <a:t>1. State Diagram for robot, screenshot of environment and US configuration</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7667409" y="3066791"/>
            <a:ext cx="1452980" cy="2039564"/>
            <a:chOff x="7596334" y="2687094"/>
            <a:chExt cx="1308966" cy="2056471"/>
          </a:xfrm>
        </p:grpSpPr>
        <p:sp>
          <p:nvSpPr>
            <p:cNvPr id="13" name="TextBox 12"/>
            <p:cNvSpPr txBox="1"/>
            <p:nvPr/>
          </p:nvSpPr>
          <p:spPr>
            <a:xfrm>
              <a:off x="7596334" y="4293095"/>
              <a:ext cx="1308966" cy="450470"/>
            </a:xfrm>
            <a:prstGeom prst="rect">
              <a:avLst/>
            </a:prstGeom>
            <a:solidFill>
              <a:schemeClr val="bg1"/>
            </a:solidFill>
          </p:spPr>
          <p:txBody>
            <a:bodyPr wrap="square" bIns="0" rtlCol="0">
              <a:spAutoFit/>
            </a:bodyPr>
            <a:lstStyle/>
            <a:p>
              <a:pPr algn="ctr"/>
              <a:r>
                <a:rPr lang="en-US" sz="1200" dirty="0" smtClean="0"/>
                <a:t>Ultrasound Sensor Configuration</a:t>
              </a:r>
              <a:endParaRPr lang="en-GB" sz="1200"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6336" y="2687094"/>
              <a:ext cx="1308964" cy="1678010"/>
            </a:xfrm>
            <a:prstGeom prst="rect">
              <a:avLst/>
            </a:prstGeom>
          </p:spPr>
        </p:pic>
      </p:grpSp>
      <p:sp>
        <p:nvSpPr>
          <p:cNvPr id="2" name="TextBox 1"/>
          <p:cNvSpPr txBox="1"/>
          <p:nvPr/>
        </p:nvSpPr>
        <p:spPr>
          <a:xfrm>
            <a:off x="137507" y="1117193"/>
            <a:ext cx="8982881" cy="5632311"/>
          </a:xfrm>
          <a:prstGeom prst="rect">
            <a:avLst/>
          </a:prstGeom>
          <a:noFill/>
        </p:spPr>
        <p:txBody>
          <a:bodyPr wrap="square" rtlCol="0">
            <a:spAutoFit/>
          </a:bodyPr>
          <a:lstStyle/>
          <a:p>
            <a:pPr marL="230188" indent="-23018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previous presentation described the environment developed for CFS Navigation Validation</a:t>
            </a:r>
            <a:r>
              <a:rPr lang="en-US" sz="2000" dirty="0" smtClean="0">
                <a:latin typeface="Times New Roman" panose="02020603050405020304" pitchFamily="18" charset="0"/>
                <a:cs typeface="Times New Roman" panose="02020603050405020304" pitchFamily="18" charset="0"/>
              </a:rPr>
              <a:t>.</a:t>
            </a:r>
          </a:p>
          <a:p>
            <a:pPr marL="230188" indent="-230188">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30188" indent="-230188"/>
            <a:endParaRPr lang="en-US" sz="2000" dirty="0" smtClean="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endParaRPr lang="en-GB" sz="2000" dirty="0" smtClean="0">
              <a:latin typeface="Times New Roman" panose="02020603050405020304" pitchFamily="18" charset="0"/>
              <a:cs typeface="Times New Roman" panose="02020603050405020304" pitchFamily="18" charset="0"/>
            </a:endParaRPr>
          </a:p>
          <a:p>
            <a:pPr marL="230188" indent="-230188">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This </a:t>
            </a:r>
            <a:r>
              <a:rPr lang="en-GB" sz="2000" dirty="0">
                <a:latin typeface="Times New Roman" panose="02020603050405020304" pitchFamily="18" charset="0"/>
                <a:cs typeface="Times New Roman" panose="02020603050405020304" pitchFamily="18" charset="0"/>
              </a:rPr>
              <a:t>presentation </a:t>
            </a:r>
            <a:r>
              <a:rPr lang="en-GB" sz="2000" b="1" dirty="0" smtClean="0">
                <a:latin typeface="Times New Roman" panose="02020603050405020304" pitchFamily="18" charset="0"/>
                <a:cs typeface="Times New Roman" panose="02020603050405020304" pitchFamily="18" charset="0"/>
              </a:rPr>
              <a:t>showcases the findings </a:t>
            </a:r>
            <a:r>
              <a:rPr lang="en-GB" sz="2000" b="1" dirty="0">
                <a:latin typeface="Times New Roman" panose="02020603050405020304" pitchFamily="18" charset="0"/>
                <a:cs typeface="Times New Roman" panose="02020603050405020304" pitchFamily="18" charset="0"/>
              </a:rPr>
              <a:t>obtained from the simulated environment </a:t>
            </a:r>
            <a:r>
              <a:rPr lang="en-GB" sz="2000" dirty="0">
                <a:latin typeface="Times New Roman" panose="02020603050405020304" pitchFamily="18" charset="0"/>
                <a:cs typeface="Times New Roman" panose="02020603050405020304" pitchFamily="18" charset="0"/>
              </a:rPr>
              <a:t>developed for analysing CFS navigation autonomy.</a:t>
            </a:r>
            <a:endParaRPr lang="en-TT" sz="2000" dirty="0">
              <a:latin typeface="Times New Roman" pitchFamily="18" charset="0"/>
              <a:cs typeface="Times New Roman" pitchFamily="18" charset="0"/>
            </a:endParaRPr>
          </a:p>
          <a:p>
            <a:pPr marL="230188" indent="-230188">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420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OBJECTIVES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identify dependent and independent </a:t>
            </a:r>
            <a:r>
              <a:rPr lang="en-US" sz="2400" dirty="0" smtClean="0">
                <a:latin typeface="Times New Roman" panose="02020603050405020304" pitchFamily="18" charset="0"/>
                <a:cs typeface="Times New Roman" panose="02020603050405020304" pitchFamily="18" charset="0"/>
              </a:rPr>
              <a:t>variables for the simulated environment.</a:t>
            </a:r>
          </a:p>
          <a:p>
            <a:pPr>
              <a:lnSpc>
                <a:spcPct val="150000"/>
              </a:lnSpc>
            </a:pPr>
            <a:r>
              <a:rPr lang="en-US" sz="2400" dirty="0" smtClean="0">
                <a:latin typeface="Times New Roman" panose="02020603050405020304" pitchFamily="18" charset="0"/>
                <a:cs typeface="Times New Roman" panose="02020603050405020304" pitchFamily="18" charset="0"/>
              </a:rPr>
              <a:t>To design experiments to determine whether the difference in system performance with/without an Obstacle Avoidance Algorithm is statistically significant.</a:t>
            </a:r>
          </a:p>
          <a:p>
            <a:pPr>
              <a:lnSpc>
                <a:spcPct val="150000"/>
              </a:lnSpc>
            </a:pPr>
            <a:r>
              <a:rPr lang="en-US" sz="2400" dirty="0" smtClean="0">
                <a:latin typeface="Times New Roman" panose="02020603050405020304" pitchFamily="18" charset="0"/>
                <a:cs typeface="Times New Roman" panose="02020603050405020304" pitchFamily="18" charset="0"/>
              </a:rPr>
              <a:t>To present findings.</a:t>
            </a:r>
            <a:endParaRPr lang="en-GB" sz="2400" dirty="0" smtClean="0">
              <a:latin typeface="Times New Roman" panose="02020603050405020304" pitchFamily="18" charset="0"/>
              <a:cs typeface="Times New Roman" panose="02020603050405020304" pitchFamily="18" charset="0"/>
            </a:endParaRPr>
          </a:p>
          <a:p>
            <a:pPr>
              <a:lnSpc>
                <a:spcPct val="150000"/>
              </a:lnSpc>
            </a:pPr>
            <a:endParaRPr lang="en-GB"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8373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METHODOLOGY</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Identify the dependent </a:t>
            </a:r>
            <a:r>
              <a:rPr lang="en-US" sz="2400" dirty="0">
                <a:latin typeface="Times New Roman" panose="02020603050405020304" pitchFamily="18" charset="0"/>
                <a:cs typeface="Times New Roman" panose="02020603050405020304" pitchFamily="18" charset="0"/>
              </a:rPr>
              <a:t>and independent </a:t>
            </a:r>
            <a:r>
              <a:rPr lang="en-US" sz="2400" dirty="0" smtClean="0">
                <a:latin typeface="Times New Roman" panose="02020603050405020304" pitchFamily="18" charset="0"/>
                <a:cs typeface="Times New Roman" panose="02020603050405020304" pitchFamily="18" charset="0"/>
              </a:rPr>
              <a:t>variables.</a:t>
            </a:r>
          </a:p>
          <a:p>
            <a:pPr>
              <a:lnSpc>
                <a:spcPct val="150000"/>
              </a:lnSpc>
            </a:pPr>
            <a:r>
              <a:rPr lang="en-US" sz="2400" dirty="0" smtClean="0">
                <a:latin typeface="Times New Roman" panose="02020603050405020304" pitchFamily="18" charset="0"/>
                <a:cs typeface="Times New Roman" panose="02020603050405020304" pitchFamily="18" charset="0"/>
              </a:rPr>
              <a:t>Design experiments to determine whether the difference in system performance with/without an Obstacle Avoidance Algorithm is statistically significant.</a:t>
            </a:r>
          </a:p>
          <a:p>
            <a:pPr>
              <a:lnSpc>
                <a:spcPct val="150000"/>
              </a:lnSpc>
            </a:pPr>
            <a:r>
              <a:rPr lang="en-US" sz="2400" dirty="0" smtClean="0">
                <a:latin typeface="Times New Roman" panose="02020603050405020304" pitchFamily="18" charset="0"/>
                <a:cs typeface="Times New Roman" panose="02020603050405020304" pitchFamily="18" charset="0"/>
              </a:rPr>
              <a:t>Compare performance and present findings.</a:t>
            </a:r>
            <a:endParaRPr lang="en-GB" sz="2400" dirty="0" smtClean="0">
              <a:latin typeface="Times New Roman" panose="02020603050405020304" pitchFamily="18" charset="0"/>
              <a:cs typeface="Times New Roman" panose="02020603050405020304" pitchFamily="18" charset="0"/>
            </a:endParaRPr>
          </a:p>
          <a:p>
            <a:pPr>
              <a:lnSpc>
                <a:spcPct val="150000"/>
              </a:lnSpc>
            </a:pPr>
            <a:endParaRPr lang="en-GB"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00980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LITERATURE REVIEW</a:t>
            </a:r>
            <a:endParaRPr lang="en-TT" sz="2800" b="1" dirty="0">
              <a:solidFill>
                <a:prstClr val="black"/>
              </a:solidFill>
              <a:latin typeface="Times New Roman" pitchFamily="18" charset="0"/>
              <a:cs typeface="Times New Roman" pitchFamily="18" charset="0"/>
            </a:endParaRPr>
          </a:p>
        </p:txBody>
      </p:sp>
      <p:sp>
        <p:nvSpPr>
          <p:cNvPr id="3" name="Subtitle 2"/>
          <p:cNvSpPr>
            <a:spLocks noGrp="1"/>
          </p:cNvSpPr>
          <p:nvPr>
            <p:ph idx="1"/>
          </p:nvPr>
        </p:nvSpPr>
        <p:spPr>
          <a:xfrm>
            <a:off x="107504" y="1155442"/>
            <a:ext cx="8928992" cy="4970721"/>
          </a:xfrm>
        </p:spPr>
        <p:txBody>
          <a:bodyPr>
            <a:noAutofit/>
          </a:bodyPr>
          <a:lstStyle/>
          <a:p>
            <a:pPr>
              <a:spcBef>
                <a:spcPts val="0"/>
              </a:spcBef>
              <a:spcAft>
                <a:spcPts val="600"/>
              </a:spcAft>
            </a:pPr>
            <a:r>
              <a:rPr lang="en-GB" sz="2200" dirty="0" smtClean="0">
                <a:latin typeface="Times New Roman" panose="02020603050405020304" pitchFamily="18" charset="0"/>
                <a:cs typeface="Times New Roman" panose="02020603050405020304" pitchFamily="18" charset="0"/>
              </a:rPr>
              <a:t>Artificial General Intelligence, or AGI, recommends a functional structure of cognitive modules in which interdependent relationships between components are identified ‘a priori</a:t>
            </a:r>
            <a:r>
              <a:rPr lang="en-GB" sz="2200" dirty="0">
                <a:latin typeface="Times New Roman" panose="02020603050405020304" pitchFamily="18" charset="0"/>
                <a:cs typeface="Times New Roman" panose="02020603050405020304" pitchFamily="18" charset="0"/>
              </a:rPr>
              <a:t>’ </a:t>
            </a:r>
            <a:r>
              <a:rPr lang="en-GB" sz="2200" dirty="0" smtClean="0">
                <a:latin typeface="Times New Roman" panose="02020603050405020304" pitchFamily="18" charset="0"/>
                <a:cs typeface="Times New Roman" panose="02020603050405020304" pitchFamily="18" charset="0"/>
              </a:rPr>
              <a:t>(Bach 2008).  </a:t>
            </a:r>
          </a:p>
          <a:p>
            <a:pPr lvl="1">
              <a:spcBef>
                <a:spcPts val="0"/>
              </a:spcBef>
            </a:pPr>
            <a:r>
              <a:rPr lang="en-GB" sz="2000" dirty="0" smtClean="0">
                <a:latin typeface="Times New Roman" panose="02020603050405020304" pitchFamily="18" charset="0"/>
                <a:cs typeface="Times New Roman" panose="02020603050405020304" pitchFamily="18" charset="0"/>
              </a:rPr>
              <a:t>Cognitive </a:t>
            </a:r>
            <a:r>
              <a:rPr lang="en-GB" sz="2000" dirty="0">
                <a:latin typeface="Times New Roman" panose="02020603050405020304" pitchFamily="18" charset="0"/>
                <a:cs typeface="Times New Roman" panose="02020603050405020304" pitchFamily="18" charset="0"/>
              </a:rPr>
              <a:t>theories may </a:t>
            </a:r>
            <a:r>
              <a:rPr lang="en-GB" sz="2000" dirty="0" smtClean="0">
                <a:latin typeface="Times New Roman" panose="02020603050405020304" pitchFamily="18" charset="0"/>
                <a:cs typeface="Times New Roman" panose="02020603050405020304" pitchFamily="18" charset="0"/>
              </a:rPr>
              <a:t>incorporate cognitive functionality as </a:t>
            </a:r>
            <a:r>
              <a:rPr lang="en-GB" sz="2000" dirty="0">
                <a:latin typeface="Times New Roman" panose="02020603050405020304" pitchFamily="18" charset="0"/>
                <a:cs typeface="Times New Roman" panose="02020603050405020304" pitchFamily="18" charset="0"/>
              </a:rPr>
              <a:t>independently subsisting cognitive modules … where the cognitive modules are treated as ‘add-ons’ </a:t>
            </a:r>
            <a:r>
              <a:rPr lang="en-GB" sz="2000" dirty="0" smtClean="0">
                <a:latin typeface="Times New Roman" panose="02020603050405020304" pitchFamily="18" charset="0"/>
                <a:cs typeface="Times New Roman" panose="02020603050405020304" pitchFamily="18" charset="0"/>
              </a:rPr>
              <a:t>(Arkin </a:t>
            </a:r>
            <a:r>
              <a:rPr lang="en-GB" sz="2000" dirty="0">
                <a:latin typeface="Times New Roman" panose="02020603050405020304" pitchFamily="18" charset="0"/>
                <a:cs typeface="Times New Roman" panose="02020603050405020304" pitchFamily="18" charset="0"/>
              </a:rPr>
              <a:t>1998, Opie </a:t>
            </a:r>
            <a:r>
              <a:rPr lang="en-GB" sz="2000" dirty="0" smtClean="0">
                <a:latin typeface="Times New Roman" panose="02020603050405020304" pitchFamily="18" charset="0"/>
                <a:cs typeface="Times New Roman" panose="02020603050405020304" pitchFamily="18" charset="0"/>
              </a:rPr>
              <a:t>1998</a:t>
            </a:r>
            <a:r>
              <a:rPr lang="en-GB" sz="2000" dirty="0">
                <a:latin typeface="Times New Roman" panose="02020603050405020304" pitchFamily="18" charset="0"/>
                <a:cs typeface="Times New Roman" panose="02020603050405020304" pitchFamily="18" charset="0"/>
              </a:rPr>
              <a:t>,</a:t>
            </a:r>
            <a:r>
              <a:rPr lang="en-GB" sz="2000" dirty="0" smtClean="0">
                <a:latin typeface="Times New Roman" panose="02020603050405020304" pitchFamily="18" charset="0"/>
                <a:cs typeface="Times New Roman" panose="02020603050405020304" pitchFamily="18" charset="0"/>
              </a:rPr>
              <a:t> Franklin </a:t>
            </a:r>
            <a:r>
              <a:rPr lang="en-GB" sz="2000" dirty="0">
                <a:latin typeface="Times New Roman" panose="02020603050405020304" pitchFamily="18" charset="0"/>
                <a:cs typeface="Times New Roman" panose="02020603050405020304" pitchFamily="18" charset="0"/>
              </a:rPr>
              <a:t>2007)</a:t>
            </a:r>
            <a:endParaRPr lang="en-GB" sz="1600" dirty="0" smtClean="0">
              <a:latin typeface="Times New Roman" panose="02020603050405020304" pitchFamily="18" charset="0"/>
              <a:cs typeface="Times New Roman" panose="02020603050405020304" pitchFamily="18" charset="0"/>
            </a:endParaRPr>
          </a:p>
          <a:p>
            <a:pPr lvl="1">
              <a:spcBef>
                <a:spcPts val="0"/>
              </a:spcBef>
              <a:spcAft>
                <a:spcPts val="600"/>
              </a:spcAft>
            </a:pPr>
            <a:r>
              <a:rPr lang="en-GB" sz="2000" dirty="0" smtClean="0">
                <a:latin typeface="Times New Roman" panose="02020603050405020304" pitchFamily="18" charset="0"/>
                <a:cs typeface="Times New Roman" panose="02020603050405020304" pitchFamily="18" charset="0"/>
              </a:rPr>
              <a:t>Other </a:t>
            </a:r>
            <a:r>
              <a:rPr lang="en-GB" sz="2000" dirty="0">
                <a:latin typeface="Times New Roman" panose="02020603050405020304" pitchFamily="18" charset="0"/>
                <a:cs typeface="Times New Roman" panose="02020603050405020304" pitchFamily="18" charset="0"/>
              </a:rPr>
              <a:t>theories may incorporate Agents </a:t>
            </a:r>
            <a:r>
              <a:rPr lang="en-GB" sz="2000" dirty="0" smtClean="0">
                <a:latin typeface="Times New Roman" panose="02020603050405020304" pitchFamily="18" charset="0"/>
                <a:cs typeface="Times New Roman" panose="02020603050405020304" pitchFamily="18" charset="0"/>
              </a:rPr>
              <a:t>(Wei </a:t>
            </a:r>
            <a:r>
              <a:rPr lang="en-GB" sz="2000" dirty="0">
                <a:latin typeface="Times New Roman" panose="02020603050405020304" pitchFamily="18" charset="0"/>
                <a:cs typeface="Times New Roman" panose="02020603050405020304" pitchFamily="18" charset="0"/>
              </a:rPr>
              <a:t>and </a:t>
            </a:r>
            <a:r>
              <a:rPr lang="en-GB" sz="2000" dirty="0" err="1">
                <a:latin typeface="Times New Roman" panose="02020603050405020304" pitchFamily="18" charset="0"/>
                <a:cs typeface="Times New Roman" panose="02020603050405020304" pitchFamily="18" charset="0"/>
              </a:rPr>
              <a:t>Hindriks</a:t>
            </a:r>
            <a:r>
              <a:rPr lang="en-GB" sz="2000" dirty="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2013).</a:t>
            </a:r>
          </a:p>
          <a:p>
            <a:pPr>
              <a:spcBef>
                <a:spcPts val="0"/>
              </a:spcBef>
              <a:spcAft>
                <a:spcPts val="600"/>
              </a:spcAft>
            </a:pPr>
            <a:r>
              <a:rPr lang="en-GB" sz="2400" dirty="0" smtClean="0">
                <a:latin typeface="Times New Roman" panose="02020603050405020304" pitchFamily="18" charset="0"/>
                <a:cs typeface="Times New Roman" panose="02020603050405020304" pitchFamily="18" charset="0"/>
              </a:rPr>
              <a:t>Bruckner et al. (2012) observed an </a:t>
            </a:r>
            <a:r>
              <a:rPr lang="en-GB" sz="2400" dirty="0">
                <a:latin typeface="Times New Roman" panose="02020603050405020304" pitchFamily="18" charset="0"/>
                <a:cs typeface="Times New Roman" panose="02020603050405020304" pitchFamily="18" charset="0"/>
              </a:rPr>
              <a:t>openness to new conceptual frameworks for cognitive approaches to AI amongst </a:t>
            </a:r>
            <a:r>
              <a:rPr lang="en-GB" sz="2400" dirty="0" smtClean="0">
                <a:latin typeface="Times New Roman" panose="02020603050405020304" pitchFamily="18" charset="0"/>
                <a:cs typeface="Times New Roman" panose="02020603050405020304" pitchFamily="18" charset="0"/>
              </a:rPr>
              <a:t>researchers.</a:t>
            </a:r>
          </a:p>
          <a:p>
            <a:pPr>
              <a:spcBef>
                <a:spcPts val="0"/>
              </a:spcBef>
              <a:spcAft>
                <a:spcPts val="600"/>
              </a:spcAft>
            </a:pPr>
            <a:r>
              <a:rPr lang="en-GB" sz="2200" dirty="0" smtClean="0">
                <a:latin typeface="Times New Roman" panose="02020603050405020304" pitchFamily="18" charset="0"/>
                <a:cs typeface="Times New Roman" panose="02020603050405020304" pitchFamily="18" charset="0"/>
              </a:rPr>
              <a:t>Pounder</a:t>
            </a:r>
            <a:r>
              <a:rPr lang="en-GB" sz="2200" dirty="0">
                <a:latin typeface="Times New Roman" panose="02020603050405020304" pitchFamily="18" charset="0"/>
                <a:cs typeface="Times New Roman" panose="02020603050405020304" pitchFamily="18" charset="0"/>
              </a:rPr>
              <a:t>, Ellis and Fernandez-Lopez </a:t>
            </a:r>
            <a:r>
              <a:rPr lang="en-GB" sz="2200" dirty="0" smtClean="0">
                <a:latin typeface="Times New Roman" panose="02020603050405020304" pitchFamily="18" charset="0"/>
                <a:cs typeface="Times New Roman" panose="02020603050405020304" pitchFamily="18" charset="0"/>
              </a:rPr>
              <a:t>(2017) </a:t>
            </a:r>
            <a:r>
              <a:rPr lang="en-GB" sz="2200" dirty="0">
                <a:latin typeface="Times New Roman" panose="02020603050405020304" pitchFamily="18" charset="0"/>
                <a:cs typeface="Times New Roman" panose="02020603050405020304" pitchFamily="18" charset="0"/>
              </a:rPr>
              <a:t>introduced the Cognitive Function Synthesis (CFS) conceptual framework to </a:t>
            </a:r>
            <a:r>
              <a:rPr lang="en-GB" sz="2200" dirty="0" smtClean="0">
                <a:latin typeface="Times New Roman" panose="02020603050405020304" pitchFamily="18" charset="0"/>
                <a:cs typeface="Times New Roman" panose="02020603050405020304" pitchFamily="18" charset="0"/>
              </a:rPr>
              <a:t>AGI. </a:t>
            </a:r>
          </a:p>
          <a:p>
            <a:pPr>
              <a:spcBef>
                <a:spcPts val="0"/>
              </a:spcBef>
              <a:spcAft>
                <a:spcPts val="600"/>
              </a:spcAft>
            </a:pPr>
            <a:r>
              <a:rPr lang="en-GB" sz="2200" dirty="0" smtClean="0">
                <a:latin typeface="Times New Roman" panose="02020603050405020304" pitchFamily="18" charset="0"/>
                <a:cs typeface="Times New Roman" panose="02020603050405020304" pitchFamily="18" charset="0"/>
              </a:rPr>
              <a:t>Fernandez-Lopez</a:t>
            </a:r>
            <a:r>
              <a:rPr lang="en-GB" sz="2200" dirty="0">
                <a:latin typeface="Times New Roman" pitchFamily="18" charset="0"/>
                <a:cs typeface="Times New Roman" pitchFamily="18" charset="0"/>
              </a:rPr>
              <a:t>, Ellis and Pounder </a:t>
            </a:r>
            <a:r>
              <a:rPr lang="en-GB" sz="2200" dirty="0" smtClean="0">
                <a:latin typeface="Times New Roman" pitchFamily="18" charset="0"/>
                <a:cs typeface="Times New Roman" pitchFamily="18" charset="0"/>
              </a:rPr>
              <a:t>(</a:t>
            </a:r>
            <a:r>
              <a:rPr lang="en-GB" sz="2200" dirty="0" err="1" smtClean="0">
                <a:latin typeface="Times New Roman" pitchFamily="18" charset="0"/>
                <a:cs typeface="Times New Roman" pitchFamily="18" charset="0"/>
              </a:rPr>
              <a:t>IConETech</a:t>
            </a:r>
            <a:r>
              <a:rPr lang="en-GB" sz="2200" dirty="0" smtClean="0">
                <a:latin typeface="Times New Roman" pitchFamily="18" charset="0"/>
                <a:cs typeface="Times New Roman" pitchFamily="18" charset="0"/>
              </a:rPr>
              <a:t> 2020) </a:t>
            </a:r>
            <a:r>
              <a:rPr lang="en-GB" sz="2200" dirty="0">
                <a:latin typeface="Times New Roman" pitchFamily="18" charset="0"/>
                <a:cs typeface="Times New Roman" pitchFamily="18" charset="0"/>
              </a:rPr>
              <a:t>described the simulated environment developed to investigate CFS navigation.  </a:t>
            </a:r>
            <a:endParaRPr lang="en-GB" sz="2200" dirty="0" smtClean="0">
              <a:latin typeface="Times New Roman" pitchFamily="18" charset="0"/>
              <a:cs typeface="Times New Roman" pitchFamily="18" charset="0"/>
            </a:endParaRPr>
          </a:p>
          <a:p>
            <a:pPr>
              <a:spcBef>
                <a:spcPts val="0"/>
              </a:spcBef>
            </a:pPr>
            <a:r>
              <a:rPr lang="en-GB" sz="2200" dirty="0" smtClean="0">
                <a:latin typeface="Times New Roman" pitchFamily="18" charset="0"/>
                <a:cs typeface="Times New Roman" pitchFamily="18" charset="0"/>
              </a:rPr>
              <a:t>This </a:t>
            </a:r>
            <a:r>
              <a:rPr lang="en-GB" sz="2200" dirty="0">
                <a:latin typeface="Times New Roman" pitchFamily="18" charset="0"/>
                <a:cs typeface="Times New Roman" pitchFamily="18" charset="0"/>
              </a:rPr>
              <a:t>paper </a:t>
            </a:r>
            <a:r>
              <a:rPr lang="en-GB" sz="2200" dirty="0" smtClean="0">
                <a:latin typeface="Times New Roman" pitchFamily="18" charset="0"/>
                <a:cs typeface="Times New Roman" pitchFamily="18" charset="0"/>
              </a:rPr>
              <a:t>presents results to validate this </a:t>
            </a:r>
            <a:r>
              <a:rPr lang="en-GB" sz="2200" dirty="0">
                <a:latin typeface="Times New Roman" pitchFamily="18" charset="0"/>
                <a:cs typeface="Times New Roman" pitchFamily="18" charset="0"/>
              </a:rPr>
              <a:t>simulated environment.</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19204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DESIGN OF EXPERIMENTS:</a:t>
            </a:r>
            <a:br>
              <a:rPr lang="en-TT" sz="2800" b="1" dirty="0" smtClean="0">
                <a:latin typeface="Times New Roman" pitchFamily="18" charset="0"/>
                <a:cs typeface="Times New Roman" pitchFamily="18" charset="0"/>
              </a:rPr>
            </a:br>
            <a:r>
              <a:rPr lang="en-TT" sz="2800" b="1" dirty="0" smtClean="0">
                <a:latin typeface="Times New Roman" pitchFamily="18" charset="0"/>
                <a:cs typeface="Times New Roman" pitchFamily="18" charset="0"/>
              </a:rPr>
              <a:t>SYSTEM &amp; DEPENDENT VARIABLES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TT" sz="2400" dirty="0" smtClean="0">
              <a:latin typeface="Times New Roman" pitchFamily="18" charset="0"/>
              <a:cs typeface="Times New Roman" pitchFamily="18" charset="0"/>
            </a:endParaRPr>
          </a:p>
          <a:p>
            <a:pPr>
              <a:lnSpc>
                <a:spcPct val="150000"/>
              </a:lnSpc>
            </a:pPr>
            <a:endParaRPr lang="en-TT"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8" name="TextBox 7"/>
          <p:cNvSpPr txBox="1"/>
          <p:nvPr/>
        </p:nvSpPr>
        <p:spPr>
          <a:xfrm>
            <a:off x="236004" y="1340768"/>
            <a:ext cx="8671992" cy="369332"/>
          </a:xfrm>
          <a:prstGeom prst="rect">
            <a:avLst/>
          </a:prstGeom>
          <a:noFill/>
        </p:spPr>
        <p:txBody>
          <a:bodyPr wrap="square" rtlCol="0">
            <a:spAutoFit/>
          </a:bodyPr>
          <a:lstStyle/>
          <a:p>
            <a:pPr algn="ctr"/>
            <a:r>
              <a:rPr lang="en-GB" b="1" dirty="0">
                <a:latin typeface="Times New Roman" panose="02020603050405020304" pitchFamily="18" charset="0"/>
                <a:cs typeface="Times New Roman" panose="02020603050405020304" pitchFamily="18" charset="0"/>
              </a:rPr>
              <a:t>Table </a:t>
            </a:r>
            <a:r>
              <a:rPr lang="en-GB" b="1" dirty="0" smtClean="0">
                <a:latin typeface="Times New Roman" panose="02020603050405020304" pitchFamily="18" charset="0"/>
                <a:cs typeface="Times New Roman" panose="02020603050405020304" pitchFamily="18" charset="0"/>
              </a:rPr>
              <a:t>1.</a:t>
            </a:r>
            <a:r>
              <a:rPr lang="en-GB" b="1" dirty="0">
                <a:latin typeface="Times New Roman" panose="02020603050405020304" pitchFamily="18" charset="0"/>
                <a:cs typeface="Times New Roman" panose="02020603050405020304" pitchFamily="18" charset="0"/>
              </a:rPr>
              <a:t>	System Variables and Dependent Variables For Obstacle Avoidance</a:t>
            </a:r>
          </a:p>
        </p:txBody>
      </p:sp>
      <p:grpSp>
        <p:nvGrpSpPr>
          <p:cNvPr id="21" name="Group 20"/>
          <p:cNvGrpSpPr/>
          <p:nvPr/>
        </p:nvGrpSpPr>
        <p:grpSpPr>
          <a:xfrm>
            <a:off x="7100156" y="1844824"/>
            <a:ext cx="1584176" cy="3844335"/>
            <a:chOff x="7100156" y="2281828"/>
            <a:chExt cx="1584176" cy="3844335"/>
          </a:xfrm>
        </p:grpSpPr>
        <p:pic>
          <p:nvPicPr>
            <p:cNvPr id="9" name="Picture 8"/>
            <p:cNvPicPr>
              <a:picLocks noChangeAspect="1"/>
            </p:cNvPicPr>
            <p:nvPr/>
          </p:nvPicPr>
          <p:blipFill rotWithShape="1">
            <a:blip r:embed="rId3"/>
            <a:srcRect l="81408" r="1267"/>
            <a:stretch/>
          </p:blipFill>
          <p:spPr>
            <a:xfrm>
              <a:off x="7100156" y="3195129"/>
              <a:ext cx="1584176" cy="2931034"/>
            </a:xfrm>
            <a:prstGeom prst="rect">
              <a:avLst/>
            </a:prstGeom>
          </p:spPr>
        </p:pic>
        <p:pic>
          <p:nvPicPr>
            <p:cNvPr id="10" name="Picture 9"/>
            <p:cNvPicPr>
              <a:picLocks noChangeAspect="1"/>
            </p:cNvPicPr>
            <p:nvPr/>
          </p:nvPicPr>
          <p:blipFill rotWithShape="1">
            <a:blip r:embed="rId3"/>
            <a:srcRect l="67140" t="33096" r="17897" b="32510"/>
            <a:stretch/>
          </p:blipFill>
          <p:spPr>
            <a:xfrm>
              <a:off x="7223408" y="2281828"/>
              <a:ext cx="1364332" cy="1008112"/>
            </a:xfrm>
            <a:prstGeom prst="rect">
              <a:avLst/>
            </a:prstGeom>
            <a:ln w="12700">
              <a:solidFill>
                <a:schemeClr val="tx1"/>
              </a:solidFill>
            </a:ln>
          </p:spPr>
        </p:pic>
      </p:grpSp>
      <p:grpSp>
        <p:nvGrpSpPr>
          <p:cNvPr id="20" name="Group 19"/>
          <p:cNvGrpSpPr/>
          <p:nvPr/>
        </p:nvGrpSpPr>
        <p:grpSpPr>
          <a:xfrm>
            <a:off x="395536" y="2132855"/>
            <a:ext cx="4464496" cy="2592289"/>
            <a:chOff x="395536" y="2569859"/>
            <a:chExt cx="4464496" cy="2592289"/>
          </a:xfrm>
        </p:grpSpPr>
        <p:pic>
          <p:nvPicPr>
            <p:cNvPr id="6" name="Picture 5"/>
            <p:cNvPicPr>
              <a:picLocks noChangeAspect="1"/>
            </p:cNvPicPr>
            <p:nvPr/>
          </p:nvPicPr>
          <p:blipFill rotWithShape="1">
            <a:blip r:embed="rId3"/>
            <a:srcRect l="2784" t="4827" r="48392" b="6730"/>
            <a:stretch/>
          </p:blipFill>
          <p:spPr>
            <a:xfrm>
              <a:off x="395536" y="2569859"/>
              <a:ext cx="4464496" cy="2592289"/>
            </a:xfrm>
            <a:prstGeom prst="rect">
              <a:avLst/>
            </a:prstGeom>
            <a:ln>
              <a:solidFill>
                <a:schemeClr val="tx1"/>
              </a:solidFill>
            </a:ln>
          </p:spPr>
        </p:pic>
        <p:grpSp>
          <p:nvGrpSpPr>
            <p:cNvPr id="17" name="Group 16"/>
            <p:cNvGrpSpPr/>
            <p:nvPr/>
          </p:nvGrpSpPr>
          <p:grpSpPr>
            <a:xfrm>
              <a:off x="2447764" y="3502914"/>
              <a:ext cx="504056" cy="1298541"/>
              <a:chOff x="2447764" y="3501008"/>
              <a:chExt cx="504056" cy="1298541"/>
            </a:xfrm>
          </p:grpSpPr>
          <p:sp>
            <p:nvSpPr>
              <p:cNvPr id="11" name="TextBox 10"/>
              <p:cNvSpPr txBox="1"/>
              <p:nvPr/>
            </p:nvSpPr>
            <p:spPr>
              <a:xfrm>
                <a:off x="2447764" y="3501008"/>
                <a:ext cx="504056" cy="369332"/>
              </a:xfrm>
              <a:prstGeom prst="rect">
                <a:avLst/>
              </a:prstGeom>
              <a:solidFill>
                <a:schemeClr val="bg1"/>
              </a:solidFill>
              <a:ln>
                <a:noFill/>
              </a:ln>
            </p:spPr>
            <p:txBody>
              <a:bodyPr wrap="square" rtlCol="0">
                <a:spAutoFit/>
              </a:bodyPr>
              <a:lstStyle/>
              <a:p>
                <a:pPr algn="ctr"/>
                <a:r>
                  <a:rPr lang="en-US" dirty="0" smtClean="0"/>
                  <a:t>7</a:t>
                </a:r>
                <a:endParaRPr lang="en-GB" dirty="0"/>
              </a:p>
            </p:txBody>
          </p:sp>
          <p:sp>
            <p:nvSpPr>
              <p:cNvPr id="12" name="TextBox 11"/>
              <p:cNvSpPr txBox="1"/>
              <p:nvPr/>
            </p:nvSpPr>
            <p:spPr>
              <a:xfrm>
                <a:off x="2447764" y="4430217"/>
                <a:ext cx="504056" cy="369332"/>
              </a:xfrm>
              <a:prstGeom prst="rect">
                <a:avLst/>
              </a:prstGeom>
              <a:solidFill>
                <a:schemeClr val="bg1"/>
              </a:solidFill>
              <a:ln>
                <a:noFill/>
              </a:ln>
            </p:spPr>
            <p:txBody>
              <a:bodyPr wrap="square" rtlCol="0">
                <a:spAutoFit/>
              </a:bodyPr>
              <a:lstStyle/>
              <a:p>
                <a:pPr algn="ctr"/>
                <a:r>
                  <a:rPr lang="en-US" dirty="0" smtClean="0"/>
                  <a:t>7</a:t>
                </a:r>
                <a:endParaRPr lang="en-GB" dirty="0"/>
              </a:p>
            </p:txBody>
          </p:sp>
        </p:grpSp>
        <p:grpSp>
          <p:nvGrpSpPr>
            <p:cNvPr id="18" name="Group 17"/>
            <p:cNvGrpSpPr/>
            <p:nvPr/>
          </p:nvGrpSpPr>
          <p:grpSpPr>
            <a:xfrm>
              <a:off x="3891216" y="3502914"/>
              <a:ext cx="504056" cy="1298541"/>
              <a:chOff x="3891216" y="3504820"/>
              <a:chExt cx="504056" cy="1298541"/>
            </a:xfrm>
          </p:grpSpPr>
          <p:sp>
            <p:nvSpPr>
              <p:cNvPr id="13" name="TextBox 12"/>
              <p:cNvSpPr txBox="1"/>
              <p:nvPr/>
            </p:nvSpPr>
            <p:spPr>
              <a:xfrm>
                <a:off x="3891216" y="3504820"/>
                <a:ext cx="504056" cy="369332"/>
              </a:xfrm>
              <a:prstGeom prst="rect">
                <a:avLst/>
              </a:prstGeom>
              <a:solidFill>
                <a:schemeClr val="bg1"/>
              </a:solidFill>
              <a:ln>
                <a:noFill/>
              </a:ln>
            </p:spPr>
            <p:txBody>
              <a:bodyPr wrap="square" rtlCol="0">
                <a:spAutoFit/>
              </a:bodyPr>
              <a:lstStyle/>
              <a:p>
                <a:pPr algn="ctr"/>
                <a:r>
                  <a:rPr lang="en-US" dirty="0" smtClean="0"/>
                  <a:t>7</a:t>
                </a:r>
                <a:endParaRPr lang="en-GB" dirty="0"/>
              </a:p>
            </p:txBody>
          </p:sp>
          <p:sp>
            <p:nvSpPr>
              <p:cNvPr id="14" name="TextBox 13"/>
              <p:cNvSpPr txBox="1"/>
              <p:nvPr/>
            </p:nvSpPr>
            <p:spPr>
              <a:xfrm>
                <a:off x="3891216" y="4434029"/>
                <a:ext cx="504056" cy="369332"/>
              </a:xfrm>
              <a:prstGeom prst="rect">
                <a:avLst/>
              </a:prstGeom>
              <a:solidFill>
                <a:schemeClr val="bg1"/>
              </a:solidFill>
              <a:ln>
                <a:noFill/>
              </a:ln>
            </p:spPr>
            <p:txBody>
              <a:bodyPr wrap="square" rtlCol="0">
                <a:spAutoFit/>
              </a:bodyPr>
              <a:lstStyle/>
              <a:p>
                <a:pPr algn="ctr"/>
                <a:r>
                  <a:rPr lang="en-US" dirty="0" smtClean="0"/>
                  <a:t>7</a:t>
                </a:r>
                <a:endParaRPr lang="en-GB" dirty="0"/>
              </a:p>
            </p:txBody>
          </p:sp>
        </p:grpSp>
      </p:grpSp>
      <p:pic>
        <p:nvPicPr>
          <p:cNvPr id="22" name="Picture 21"/>
          <p:cNvPicPr>
            <a:picLocks noChangeAspect="1"/>
          </p:cNvPicPr>
          <p:nvPr/>
        </p:nvPicPr>
        <p:blipFill rotWithShape="1">
          <a:blip r:embed="rId4"/>
          <a:srcRect l="14131" r="34600"/>
          <a:stretch/>
        </p:blipFill>
        <p:spPr>
          <a:xfrm>
            <a:off x="0" y="5202053"/>
            <a:ext cx="3423672" cy="997855"/>
          </a:xfrm>
          <a:prstGeom prst="rect">
            <a:avLst/>
          </a:prstGeom>
        </p:spPr>
      </p:pic>
      <p:sp>
        <p:nvSpPr>
          <p:cNvPr id="2" name="TextBox 1"/>
          <p:cNvSpPr txBox="1"/>
          <p:nvPr/>
        </p:nvSpPr>
        <p:spPr>
          <a:xfrm>
            <a:off x="2909569" y="5157192"/>
            <a:ext cx="4032448" cy="1200329"/>
          </a:xfrm>
          <a:prstGeom prst="rect">
            <a:avLst/>
          </a:prstGeom>
          <a:noFill/>
        </p:spPr>
        <p:txBody>
          <a:bodyPr wrap="square" rtlCol="0">
            <a:spAutoFit/>
          </a:bodyPr>
          <a:lstStyle/>
          <a:p>
            <a:r>
              <a:rPr lang="en-US" dirty="0" smtClean="0"/>
              <a:t>n = number of experiments required</a:t>
            </a:r>
          </a:p>
          <a:p>
            <a:r>
              <a:rPr lang="en-US" dirty="0" smtClean="0"/>
              <a:t>S = Sample standard deviation</a:t>
            </a:r>
          </a:p>
          <a:p>
            <a:r>
              <a:rPr lang="en-US" dirty="0" smtClean="0"/>
              <a:t>x = mean</a:t>
            </a:r>
          </a:p>
          <a:p>
            <a:r>
              <a:rPr lang="en-US" dirty="0" smtClean="0"/>
              <a:t>A = required accuracy</a:t>
            </a:r>
            <a:endParaRPr lang="en-GB" dirty="0"/>
          </a:p>
        </p:txBody>
      </p:sp>
    </p:spTree>
    <p:extLst>
      <p:ext uri="{BB962C8B-B14F-4D97-AF65-F5344CB8AC3E}">
        <p14:creationId xmlns:p14="http://schemas.microsoft.com/office/powerpoint/2010/main" val="415160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GB" sz="2800" b="1" dirty="0" smtClean="0">
                <a:latin typeface="Times New Roman" pitchFamily="18" charset="0"/>
                <a:cs typeface="Times New Roman" pitchFamily="18" charset="0"/>
              </a:rPr>
              <a:t>THE DEPENDENT VARIABLES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TT" sz="2400" dirty="0" smtClean="0">
              <a:latin typeface="Times New Roman" pitchFamily="18" charset="0"/>
              <a:cs typeface="Times New Roman" pitchFamily="18" charset="0"/>
            </a:endParaRPr>
          </a:p>
          <a:p>
            <a:pPr>
              <a:lnSpc>
                <a:spcPct val="150000"/>
              </a:lnSpc>
            </a:pPr>
            <a:endParaRPr lang="en-TT"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6" name="Picture 5"/>
          <p:cNvPicPr>
            <a:picLocks noChangeAspect="1"/>
          </p:cNvPicPr>
          <p:nvPr/>
        </p:nvPicPr>
        <p:blipFill>
          <a:blip r:embed="rId3"/>
          <a:stretch>
            <a:fillRect/>
          </a:stretch>
        </p:blipFill>
        <p:spPr>
          <a:xfrm>
            <a:off x="0" y="1693581"/>
            <a:ext cx="9144000" cy="4687747"/>
          </a:xfrm>
          <a:prstGeom prst="rect">
            <a:avLst/>
          </a:prstGeom>
        </p:spPr>
      </p:pic>
      <p:sp>
        <p:nvSpPr>
          <p:cNvPr id="8" name="TextBox 7"/>
          <p:cNvSpPr txBox="1"/>
          <p:nvPr/>
        </p:nvSpPr>
        <p:spPr>
          <a:xfrm>
            <a:off x="8480307" y="3323847"/>
            <a:ext cx="516434"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480307" y="5561802"/>
            <a:ext cx="516434"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(2)</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853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GB" sz="2800" b="1" dirty="0">
                <a:latin typeface="Times New Roman" pitchFamily="18" charset="0"/>
                <a:cs typeface="Times New Roman" pitchFamily="18" charset="0"/>
              </a:rPr>
              <a:t>THE DEPENDENT VARIABLES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TT" sz="2400" dirty="0" smtClean="0">
              <a:latin typeface="Times New Roman" pitchFamily="18" charset="0"/>
              <a:cs typeface="Times New Roman" pitchFamily="18" charset="0"/>
            </a:endParaRPr>
          </a:p>
          <a:p>
            <a:pPr>
              <a:lnSpc>
                <a:spcPct val="150000"/>
              </a:lnSpc>
            </a:pPr>
            <a:endParaRPr lang="en-TT"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2" name="Picture 1"/>
          <p:cNvPicPr>
            <a:picLocks noChangeAspect="1"/>
          </p:cNvPicPr>
          <p:nvPr/>
        </p:nvPicPr>
        <p:blipFill>
          <a:blip r:embed="rId3"/>
          <a:stretch>
            <a:fillRect/>
          </a:stretch>
        </p:blipFill>
        <p:spPr>
          <a:xfrm>
            <a:off x="395536" y="1749081"/>
            <a:ext cx="8640960" cy="1920214"/>
          </a:xfrm>
          <a:prstGeom prst="rect">
            <a:avLst/>
          </a:prstGeom>
        </p:spPr>
      </p:pic>
      <p:grpSp>
        <p:nvGrpSpPr>
          <p:cNvPr id="6" name="Group 5"/>
          <p:cNvGrpSpPr/>
          <p:nvPr/>
        </p:nvGrpSpPr>
        <p:grpSpPr>
          <a:xfrm>
            <a:off x="1187625" y="3868194"/>
            <a:ext cx="6864899" cy="2457974"/>
            <a:chOff x="1187625" y="3868194"/>
            <a:chExt cx="6864899" cy="2457974"/>
          </a:xfrm>
        </p:grpSpPr>
        <p:pic>
          <p:nvPicPr>
            <p:cNvPr id="8" name="Picture 7"/>
            <p:cNvPicPr>
              <a:picLocks noChangeAspect="1"/>
            </p:cNvPicPr>
            <p:nvPr/>
          </p:nvPicPr>
          <p:blipFill>
            <a:blip r:embed="rId4"/>
            <a:stretch>
              <a:fillRect/>
            </a:stretch>
          </p:blipFill>
          <p:spPr>
            <a:xfrm>
              <a:off x="3923928" y="3868194"/>
              <a:ext cx="4128596" cy="2457974"/>
            </a:xfrm>
            <a:prstGeom prst="rect">
              <a:avLst/>
            </a:prstGeom>
          </p:spPr>
        </p:pic>
        <p:sp>
          <p:nvSpPr>
            <p:cNvPr id="9" name="Rectangle 8"/>
            <p:cNvSpPr/>
            <p:nvPr/>
          </p:nvSpPr>
          <p:spPr>
            <a:xfrm>
              <a:off x="1187625" y="4090962"/>
              <a:ext cx="2615513" cy="1855893"/>
            </a:xfrm>
            <a:prstGeom prst="rect">
              <a:avLst/>
            </a:prstGeom>
          </p:spPr>
          <p:txBody>
            <a:bodyPr wrap="square">
              <a:spAutoFit/>
            </a:bodyPr>
            <a:lstStyle/>
            <a:p>
              <a:pPr algn="ctr">
                <a:lnSpc>
                  <a:spcPct val="107000"/>
                </a:lnSpc>
              </a:pPr>
              <a:r>
                <a:rPr lang="en-GB" b="1" dirty="0">
                  <a:latin typeface="Times New Roman" panose="02020603050405020304" pitchFamily="18" charset="0"/>
                  <a:ea typeface="Calibri" panose="020F0502020204030204" pitchFamily="34" charset="0"/>
                  <a:cs typeface="Times New Roman" panose="02020603050405020304" pitchFamily="18" charset="0"/>
                </a:rPr>
                <a:t>Figure </a:t>
              </a:r>
              <a:r>
                <a:rPr lang="en-GB" b="1" dirty="0" smtClean="0">
                  <a:latin typeface="Times New Roman" panose="02020603050405020304" pitchFamily="18" charset="0"/>
                  <a:ea typeface="Calibri" panose="020F0502020204030204" pitchFamily="34" charset="0"/>
                  <a:cs typeface="Times New Roman" panose="02020603050405020304" pitchFamily="18" charset="0"/>
                </a:rPr>
                <a:t>5.  </a:t>
              </a:r>
            </a:p>
            <a:p>
              <a:pPr algn="ctr">
                <a:lnSpc>
                  <a:spcPct val="107000"/>
                </a:lnSpc>
              </a:pPr>
              <a:r>
                <a:rPr lang="en-GB" dirty="0" smtClean="0">
                  <a:latin typeface="Times New Roman" panose="02020603050405020304" pitchFamily="18" charset="0"/>
                  <a:ea typeface="Calibri" panose="020F0502020204030204" pitchFamily="34" charset="0"/>
                  <a:cs typeface="Times New Roman" panose="02020603050405020304" pitchFamily="18" charset="0"/>
                </a:rPr>
                <a:t>Previously illustrated initial results of robot performance with and without obstacle avoidance</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9"/>
          <p:cNvSpPr/>
          <p:nvPr/>
        </p:nvSpPr>
        <p:spPr>
          <a:xfrm>
            <a:off x="1115616" y="3789040"/>
            <a:ext cx="6984776"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480307" y="3292043"/>
            <a:ext cx="516434"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(3)</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641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4081</TotalTime>
  <Words>1910</Words>
  <Application>Microsoft Office PowerPoint</Application>
  <PresentationFormat>On-screen Show (4:3)</PresentationFormat>
  <Paragraphs>148</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Validation of a Simulated Environment for Validating CFS Autonomy Ruel Ellis1, Gerardo Fernandez-Lopez2, Gerard Pounder3</vt:lpstr>
      <vt:lpstr>CONTENTS</vt:lpstr>
      <vt:lpstr>INTRODUCTION</vt:lpstr>
      <vt:lpstr>OBJECTIVES</vt:lpstr>
      <vt:lpstr>METHODOLOGY</vt:lpstr>
      <vt:lpstr>LITERATURE REVIEW</vt:lpstr>
      <vt:lpstr>DESIGN OF EXPERIMENTS: SYSTEM &amp; DEPENDENT VARIABLES</vt:lpstr>
      <vt:lpstr>THE DEPENDENT VARIABLES</vt:lpstr>
      <vt:lpstr>THE DEPENDENT VARIABLES</vt:lpstr>
      <vt:lpstr>RESULTS</vt:lpstr>
      <vt:lpstr>RESULTS</vt:lpstr>
      <vt:lpstr>RESULTS</vt:lpstr>
      <vt:lpstr>RESULTS</vt:lpstr>
      <vt:lpstr>RESULTS</vt:lpstr>
      <vt:lpstr>CONCLUSION</vt:lpstr>
      <vt:lpstr>REFERENCES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Author1, Author2,…AuthorN</dc:title>
  <dc:creator>Victor</dc:creator>
  <cp:lastModifiedBy>admin</cp:lastModifiedBy>
  <cp:revision>153</cp:revision>
  <dcterms:created xsi:type="dcterms:W3CDTF">2019-10-16T16:46:00Z</dcterms:created>
  <dcterms:modified xsi:type="dcterms:W3CDTF">2020-05-25T02:58:50Z</dcterms:modified>
</cp:coreProperties>
</file>