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71" r:id="rId4"/>
    <p:sldId id="261" r:id="rId5"/>
    <p:sldId id="268" r:id="rId6"/>
    <p:sldId id="272" r:id="rId7"/>
    <p:sldId id="273" r:id="rId8"/>
    <p:sldId id="269" r:id="rId9"/>
    <p:sldId id="262" r:id="rId10"/>
    <p:sldId id="274" r:id="rId11"/>
    <p:sldId id="263" r:id="rId12"/>
    <p:sldId id="27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e Dassyne" initials="JD" lastIdx="4" clrIdx="0">
    <p:extLst>
      <p:ext uri="{19B8F6BF-5375-455C-9EA6-DF929625EA0E}">
        <p15:presenceInfo xmlns:p15="http://schemas.microsoft.com/office/powerpoint/2012/main" userId="c88141bbd7e54c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D9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43161-F3CA-44A1-A006-C0F7209AA749}" type="datetimeFigureOut">
              <a:rPr lang="en-TT" smtClean="0"/>
              <a:t>19/05/2020</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5E0DD-3E5A-4224-8718-737DF6F1553E}" type="slidenum">
              <a:rPr lang="en-TT" smtClean="0"/>
              <a:t>‹#›</a:t>
            </a:fld>
            <a:endParaRPr lang="en-TT"/>
          </a:p>
        </p:txBody>
      </p:sp>
    </p:spTree>
    <p:extLst>
      <p:ext uri="{BB962C8B-B14F-4D97-AF65-F5344CB8AC3E}">
        <p14:creationId xmlns:p14="http://schemas.microsoft.com/office/powerpoint/2010/main" val="191923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9</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11</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13</a:t>
            </a:fld>
            <a:endParaRPr lang="en-TT"/>
          </a:p>
        </p:txBody>
      </p:sp>
    </p:spTree>
    <p:extLst>
      <p:ext uri="{BB962C8B-B14F-4D97-AF65-F5344CB8AC3E}">
        <p14:creationId xmlns:p14="http://schemas.microsoft.com/office/powerpoint/2010/main" val="408413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TT"/>
          </a:p>
        </p:txBody>
      </p:sp>
      <p:sp>
        <p:nvSpPr>
          <p:cNvPr id="4" name="Date Placeholder 3"/>
          <p:cNvSpPr>
            <a:spLocks noGrp="1"/>
          </p:cNvSpPr>
          <p:nvPr>
            <p:ph type="dt" sz="half" idx="10"/>
          </p:nvPr>
        </p:nvSpPr>
        <p:spPr/>
        <p:txBody>
          <a:bodyPr/>
          <a:lstStyle/>
          <a:p>
            <a:fld id="{5479CB82-6CC3-428D-A68D-67F325A59BD1}" type="datetime1">
              <a:rPr lang="en-TT" smtClean="0"/>
              <a:t>19/05/2020</a:t>
            </a:fld>
            <a:endParaRPr lang="en-TT"/>
          </a:p>
        </p:txBody>
      </p:sp>
      <p:sp>
        <p:nvSpPr>
          <p:cNvPr id="5" name="Footer Placeholder 4"/>
          <p:cNvSpPr>
            <a:spLocks noGrp="1"/>
          </p:cNvSpPr>
          <p:nvPr>
            <p:ph type="ftr" sz="quarter" idx="11"/>
          </p:nvPr>
        </p:nvSpPr>
        <p:spPr/>
        <p:txBody>
          <a:bodyPr/>
          <a:lstStyle/>
          <a:p>
            <a:r>
              <a:rPr lang="en-TT" dirty="0"/>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1261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6848E96-8550-4204-9365-DF86677B923A}" type="datetime1">
              <a:rPr lang="en-TT" smtClean="0"/>
              <a:t>19/05/2020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1770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873C216-86F7-4589-BB1F-59152E80E299}" type="datetime1">
              <a:rPr lang="en-TT" smtClean="0"/>
              <a:t>19/05/2020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9183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135E4723-821F-4045-B2C8-07497B692DBD}" type="datetime1">
              <a:rPr lang="en-TT" smtClean="0"/>
              <a:t>19/05/2020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648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809C9-75BA-493E-818E-F02B87AE07C1}" type="datetime1">
              <a:rPr lang="en-TT" smtClean="0"/>
              <a:t>19/05/2020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232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p:cNvSpPr>
            <a:spLocks noGrp="1"/>
          </p:cNvSpPr>
          <p:nvPr>
            <p:ph type="dt" sz="half" idx="10"/>
          </p:nvPr>
        </p:nvSpPr>
        <p:spPr/>
        <p:txBody>
          <a:bodyPr/>
          <a:lstStyle/>
          <a:p>
            <a:fld id="{954F5F58-62AC-4E01-8D54-C33F86F9D0B1}" type="datetime1">
              <a:rPr lang="en-TT" smtClean="0"/>
              <a:t>19/05/2020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7020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p:cNvSpPr>
            <a:spLocks noGrp="1"/>
          </p:cNvSpPr>
          <p:nvPr>
            <p:ph type="dt" sz="half" idx="10"/>
          </p:nvPr>
        </p:nvSpPr>
        <p:spPr/>
        <p:txBody>
          <a:bodyPr/>
          <a:lstStyle/>
          <a:p>
            <a:fld id="{1FA43299-DE22-4AAF-B108-5E478A09669E}" type="datetime1">
              <a:rPr lang="en-TT" smtClean="0"/>
              <a:t>19/05/2020</a:t>
            </a:fld>
            <a:endParaRPr lang="en-TT"/>
          </a:p>
        </p:txBody>
      </p:sp>
      <p:sp>
        <p:nvSpPr>
          <p:cNvPr id="8" name="Footer Placeholder 7"/>
          <p:cNvSpPr>
            <a:spLocks noGrp="1"/>
          </p:cNvSpPr>
          <p:nvPr>
            <p:ph type="ftr" sz="quarter" idx="11"/>
          </p:nvPr>
        </p:nvSpPr>
        <p:spPr/>
        <p:txBody>
          <a:bodyPr/>
          <a:lstStyle/>
          <a:p>
            <a:r>
              <a:rPr lang="en-TT"/>
              <a:t>IConETech-2020, Faculty of Engineering, The UWI, St. Augustine, Trinidad and Tobago</a:t>
            </a:r>
          </a:p>
        </p:txBody>
      </p:sp>
      <p:sp>
        <p:nvSpPr>
          <p:cNvPr id="9" name="Slide Number Placeholder 8"/>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529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Date Placeholder 2"/>
          <p:cNvSpPr>
            <a:spLocks noGrp="1"/>
          </p:cNvSpPr>
          <p:nvPr>
            <p:ph type="dt" sz="half" idx="10"/>
          </p:nvPr>
        </p:nvSpPr>
        <p:spPr/>
        <p:txBody>
          <a:bodyPr/>
          <a:lstStyle/>
          <a:p>
            <a:fld id="{C19193F7-6B76-472E-A7CC-874F93CD227F}" type="datetime1">
              <a:rPr lang="en-TT" smtClean="0"/>
              <a:t>19/05/2020</a:t>
            </a:fld>
            <a:endParaRPr lang="en-TT"/>
          </a:p>
        </p:txBody>
      </p:sp>
      <p:sp>
        <p:nvSpPr>
          <p:cNvPr id="4" name="Footer Placeholder 3"/>
          <p:cNvSpPr>
            <a:spLocks noGrp="1"/>
          </p:cNvSpPr>
          <p:nvPr>
            <p:ph type="ftr" sz="quarter" idx="11"/>
          </p:nvPr>
        </p:nvSpPr>
        <p:spPr/>
        <p:txBody>
          <a:bodyPr/>
          <a:lstStyle/>
          <a:p>
            <a:r>
              <a:rPr lang="en-TT"/>
              <a:t>IConETech-2020, Faculty of Engineering, The UWI, St. Augustine, Trinidad and Tobago</a:t>
            </a:r>
          </a:p>
        </p:txBody>
      </p:sp>
      <p:sp>
        <p:nvSpPr>
          <p:cNvPr id="5" name="Slide Number Placeholder 4"/>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12338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0206-7F9C-423C-88D6-F78F082F97F6}" type="datetime1">
              <a:rPr lang="en-TT" smtClean="0"/>
              <a:t>19/05/2020</a:t>
            </a:fld>
            <a:endParaRPr lang="en-TT"/>
          </a:p>
        </p:txBody>
      </p:sp>
      <p:sp>
        <p:nvSpPr>
          <p:cNvPr id="3" name="Footer Placeholder 2"/>
          <p:cNvSpPr>
            <a:spLocks noGrp="1"/>
          </p:cNvSpPr>
          <p:nvPr>
            <p:ph type="ftr" sz="quarter" idx="11"/>
          </p:nvPr>
        </p:nvSpPr>
        <p:spPr/>
        <p:txBody>
          <a:bodyPr/>
          <a:lstStyle/>
          <a:p>
            <a:r>
              <a:rPr lang="en-TT"/>
              <a:t>IConETech-2020, Faculty of Engineering, The UWI, St. Augustine, Trinidad and Tobago</a:t>
            </a:r>
          </a:p>
        </p:txBody>
      </p:sp>
      <p:sp>
        <p:nvSpPr>
          <p:cNvPr id="4" name="Slide Number Placeholder 3"/>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2561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7EE63-D658-44B7-9146-032B521E8E7E}" type="datetime1">
              <a:rPr lang="en-TT" smtClean="0"/>
              <a:t>19/05/2020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06078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C27CC-71EE-4E1D-B5CF-41C4781523E7}" type="datetime1">
              <a:rPr lang="en-TT" smtClean="0"/>
              <a:t>19/05/2020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6244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BE9B-811E-48C8-ADAE-81099483855E}" type="datetime1">
              <a:rPr lang="en-TT" smtClean="0"/>
              <a:t>19/05/2020</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IConETech-2020, Faculty of Engineering, The UWI, St. Augustine, Trinidad and Tobago</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7C527-C0FF-4F30-BF88-633D87C91203}" type="slidenum">
              <a:rPr lang="en-TT" smtClean="0"/>
              <a:t>‹#›</a:t>
            </a:fld>
            <a:endParaRPr lang="en-TT"/>
          </a:p>
        </p:txBody>
      </p:sp>
    </p:spTree>
    <p:extLst>
      <p:ext uri="{BB962C8B-B14F-4D97-AF65-F5344CB8AC3E}">
        <p14:creationId xmlns:p14="http://schemas.microsoft.com/office/powerpoint/2010/main" val="202955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868"/>
            <a:ext cx="9143999"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TT" sz="2800" b="1" dirty="0">
              <a:latin typeface="Times New Roman" pitchFamily="18" charset="0"/>
              <a:cs typeface="Times New Roman" pitchFamily="18" charset="0"/>
            </a:endParaRPr>
          </a:p>
        </p:txBody>
      </p:sp>
      <p:sp>
        <p:nvSpPr>
          <p:cNvPr id="2" name="Title 1"/>
          <p:cNvSpPr>
            <a:spLocks noGrp="1"/>
          </p:cNvSpPr>
          <p:nvPr>
            <p:ph type="ctrTitle"/>
          </p:nvPr>
        </p:nvSpPr>
        <p:spPr>
          <a:xfrm>
            <a:off x="639212" y="1556792"/>
            <a:ext cx="7772400" cy="1470025"/>
          </a:xfrm>
        </p:spPr>
        <p:txBody>
          <a:bodyPr>
            <a:normAutofit fontScale="90000"/>
          </a:bodyPr>
          <a:lstStyle/>
          <a:p>
            <a:r>
              <a:rPr lang="en-US" b="1" dirty="0">
                <a:latin typeface="Times New Roman" pitchFamily="18" charset="0"/>
                <a:cs typeface="Times New Roman" pitchFamily="18" charset="0"/>
              </a:rPr>
              <a:t>Towards an Optimal Road Access for UWI St Augustine South Gate</a:t>
            </a:r>
            <a:br>
              <a:rPr lang="en-TT" b="1" dirty="0">
                <a:latin typeface="Times New Roman" pitchFamily="18" charset="0"/>
                <a:cs typeface="Times New Roman" pitchFamily="18" charset="0"/>
              </a:rPr>
            </a:br>
            <a:r>
              <a:rPr lang="en-TT" sz="2400" dirty="0">
                <a:latin typeface="Times New Roman" pitchFamily="18" charset="0"/>
                <a:cs typeface="Times New Roman" pitchFamily="18" charset="0"/>
              </a:rPr>
              <a:t>Rae J. Furlonge</a:t>
            </a:r>
            <a:br>
              <a:rPr lang="en-TT" sz="2400" dirty="0">
                <a:latin typeface="Times New Roman" pitchFamily="18" charset="0"/>
                <a:cs typeface="Times New Roman" pitchFamily="18" charset="0"/>
              </a:rPr>
            </a:br>
            <a:endParaRPr lang="en-TT"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403648" y="3645024"/>
            <a:ext cx="6400800" cy="2016224"/>
          </a:xfrm>
        </p:spPr>
        <p:txBody>
          <a:bodyPr>
            <a:normAutofit/>
          </a:bodyPr>
          <a:lstStyle/>
          <a:p>
            <a:r>
              <a:rPr lang="en-US" sz="2400" dirty="0">
                <a:solidFill>
                  <a:schemeClr val="accent2">
                    <a:lumMod val="75000"/>
                  </a:schemeClr>
                </a:solidFill>
                <a:latin typeface="Times New Roman" pitchFamily="18" charset="0"/>
                <a:cs typeface="Times New Roman" pitchFamily="18" charset="0"/>
              </a:rPr>
              <a:t>Managing Director/Principal, LF Systems Ltd Consulting, Trinidad </a:t>
            </a:r>
            <a:r>
              <a:rPr lang="en-TT" sz="2400" dirty="0">
                <a:solidFill>
                  <a:schemeClr val="accent2">
                    <a:lumMod val="75000"/>
                  </a:schemeClr>
                </a:solidFill>
                <a:latin typeface="Times New Roman" pitchFamily="18" charset="0"/>
                <a:cs typeface="Times New Roman" pitchFamily="18" charset="0"/>
              </a:rPr>
              <a:t>and Tobago</a:t>
            </a:r>
          </a:p>
          <a:p>
            <a:endParaRPr lang="en-TT" sz="2400" dirty="0"/>
          </a:p>
        </p:txBody>
      </p:sp>
      <p:sp>
        <p:nvSpPr>
          <p:cNvPr id="4" name="Footer Placeholder 3"/>
          <p:cNvSpPr>
            <a:spLocks noGrp="1"/>
          </p:cNvSpPr>
          <p:nvPr>
            <p:ph type="ftr" sz="quarter" idx="11"/>
          </p:nvPr>
        </p:nvSpPr>
        <p:spPr>
          <a:xfrm>
            <a:off x="0" y="6093296"/>
            <a:ext cx="9144000" cy="628179"/>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351986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266" y="17868"/>
            <a:ext cx="9143999" cy="1137574"/>
          </a:xfrm>
          <a:solidFill>
            <a:srgbClr val="EBF6F9"/>
          </a:solidFill>
        </p:spPr>
        <p:txBody>
          <a:bodyPr>
            <a:normAutofit/>
          </a:bodyPr>
          <a:lstStyle/>
          <a:p>
            <a:r>
              <a:rPr lang="en-TT" sz="2400" b="1" dirty="0">
                <a:latin typeface="Times New Roman" pitchFamily="18" charset="0"/>
                <a:cs typeface="Times New Roman" pitchFamily="18" charset="0"/>
              </a:rPr>
              <a:t>       TRAFFIC SIMULATION OF THE PROPOSED ROUNDABOUT</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8" name="Content Placeholder 7">
            <a:extLst>
              <a:ext uri="{FF2B5EF4-FFF2-40B4-BE49-F238E27FC236}">
                <a16:creationId xmlns:a16="http://schemas.microsoft.com/office/drawing/2014/main" id="{2DFA76AF-B4F6-4F57-B527-D5DA6CDAF4C4}"/>
              </a:ext>
            </a:extLst>
          </p:cNvPr>
          <p:cNvSpPr>
            <a:spLocks noGrp="1"/>
          </p:cNvSpPr>
          <p:nvPr>
            <p:ph idx="1"/>
          </p:nvPr>
        </p:nvSpPr>
        <p:spPr>
          <a:xfrm>
            <a:off x="457200" y="1412776"/>
            <a:ext cx="8229600" cy="4824536"/>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AIMSUN micro-simulator follows a microscopic simulation approach. This means that the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of each vehicle in the network is continuously modelled throughout the simulation time period while it travels through the traffic network, according to several vehicle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models (e.g., car following, lane changing). </a:t>
            </a:r>
          </a:p>
          <a:p>
            <a:r>
              <a:rPr lang="en-US" dirty="0">
                <a:latin typeface="Times New Roman" panose="02020603050405020304" pitchFamily="18" charset="0"/>
                <a:cs typeface="Times New Roman" panose="02020603050405020304" pitchFamily="18" charset="0"/>
              </a:rPr>
              <a:t>We have assumed an annual non-site traffic growth rate of two (2) percent. Thus, in ten years, the annual vehicular growth a factor of 1.2 is to be multiplied to the directional vehicle volumes. It is assumed that the directional split would remain the same. Analysis of the projected data to year 2029 for the roundabout intersection showed that the LOS is still good during both AM and PM peak hours.</a:t>
            </a:r>
          </a:p>
          <a:p>
            <a:r>
              <a:rPr lang="en-US" dirty="0">
                <a:latin typeface="Times New Roman" panose="02020603050405020304" pitchFamily="18" charset="0"/>
                <a:cs typeface="Times New Roman" panose="02020603050405020304" pitchFamily="18" charset="0"/>
              </a:rPr>
              <a:t>VC ratio is the ratio of the number of vehicles traversing a point or uniform segment of a lane or roadway during a specified time period (in this case, per hour) to the maximum sustainable number of vehicles which reasonably can be expected to traverse the point or uniform segment of a lane or roadway during a specified time period under prevailing roadway, geometric, traffic, environmental, and control conditions (expressed as vehicles per hour). </a:t>
            </a:r>
          </a:p>
        </p:txBody>
      </p:sp>
    </p:spTree>
    <p:extLst>
      <p:ext uri="{BB962C8B-B14F-4D97-AF65-F5344CB8AC3E}">
        <p14:creationId xmlns:p14="http://schemas.microsoft.com/office/powerpoint/2010/main" val="36883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RESULTS</a:t>
            </a:r>
          </a:p>
        </p:txBody>
      </p:sp>
      <p:sp>
        <p:nvSpPr>
          <p:cNvPr id="3" name="Subtitle 2"/>
          <p:cNvSpPr>
            <a:spLocks noGrp="1"/>
          </p:cNvSpPr>
          <p:nvPr>
            <p:ph idx="1"/>
          </p:nvPr>
        </p:nvSpPr>
        <p:spPr>
          <a:xfrm>
            <a:off x="457200" y="1155442"/>
            <a:ext cx="8229600" cy="5225886"/>
          </a:xfrm>
        </p:spPr>
        <p:txBody>
          <a:bodyPr>
            <a:normAutofit fontScale="92500"/>
          </a:bodyPr>
          <a:lstStyle/>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r>
              <a:rPr lang="en-TT" sz="2600" b="1" dirty="0">
                <a:latin typeface="Times New Roman" pitchFamily="18" charset="0"/>
                <a:cs typeface="Times New Roman" pitchFamily="18" charset="0"/>
              </a:rPr>
              <a:t>Figure Title</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553" y="1155442"/>
            <a:ext cx="5345145" cy="4721830"/>
          </a:xfrm>
          <a:prstGeom prst="rect">
            <a:avLst/>
          </a:prstGeom>
        </p:spPr>
      </p:pic>
      <p:pic>
        <p:nvPicPr>
          <p:cNvPr id="7" name="Picture 6">
            <a:extLst>
              <a:ext uri="{FF2B5EF4-FFF2-40B4-BE49-F238E27FC236}">
                <a16:creationId xmlns:a16="http://schemas.microsoft.com/office/drawing/2014/main" id="{DFA02761-9138-4AB4-ABC5-41B71419ED03}"/>
              </a:ext>
            </a:extLst>
          </p:cNvPr>
          <p:cNvPicPr>
            <a:picLocks noChangeAspect="1"/>
          </p:cNvPicPr>
          <p:nvPr/>
        </p:nvPicPr>
        <p:blipFill>
          <a:blip r:embed="rId5"/>
          <a:stretch>
            <a:fillRect/>
          </a:stretch>
        </p:blipFill>
        <p:spPr>
          <a:xfrm>
            <a:off x="1670103" y="17868"/>
            <a:ext cx="6022043" cy="6381328"/>
          </a:xfrm>
          <a:prstGeom prst="rect">
            <a:avLst/>
          </a:prstGeom>
        </p:spPr>
      </p:pic>
    </p:spTree>
    <p:extLst>
      <p:ext uri="{BB962C8B-B14F-4D97-AF65-F5344CB8AC3E}">
        <p14:creationId xmlns:p14="http://schemas.microsoft.com/office/powerpoint/2010/main" val="66135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266" y="17868"/>
            <a:ext cx="9143999" cy="1137574"/>
          </a:xfrm>
          <a:solidFill>
            <a:srgbClr val="EBF6F9"/>
          </a:solidFill>
        </p:spPr>
        <p:txBody>
          <a:bodyPr>
            <a:normAutofit/>
          </a:bodyPr>
          <a:lstStyle/>
          <a:p>
            <a:r>
              <a:rPr lang="en-TT" sz="2400" b="1" dirty="0">
                <a:latin typeface="Times New Roman" pitchFamily="18" charset="0"/>
                <a:cs typeface="Times New Roman" pitchFamily="18" charset="0"/>
              </a:rPr>
              <a:t>       CONCLUSION</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8" name="Content Placeholder 7">
            <a:extLst>
              <a:ext uri="{FF2B5EF4-FFF2-40B4-BE49-F238E27FC236}">
                <a16:creationId xmlns:a16="http://schemas.microsoft.com/office/drawing/2014/main" id="{2DFA76AF-B4F6-4F57-B527-D5DA6CDAF4C4}"/>
              </a:ext>
            </a:extLst>
          </p:cNvPr>
          <p:cNvSpPr>
            <a:spLocks noGrp="1"/>
          </p:cNvSpPr>
          <p:nvPr>
            <p:ph idx="1"/>
          </p:nvPr>
        </p:nvSpPr>
        <p:spPr>
          <a:xfrm>
            <a:off x="457200" y="1340768"/>
            <a:ext cx="8229600" cy="4896544"/>
          </a:xfrm>
        </p:spPr>
        <p:txBody>
          <a:bodyPr>
            <a:normAutofit fontScale="77500" lnSpcReduction="20000"/>
          </a:bodyPr>
          <a:lstStyle/>
          <a:p>
            <a:pPr marL="342000" indent="-342000">
              <a:lnSpc>
                <a:spcPct val="120000"/>
              </a:lnSpc>
              <a:spcBef>
                <a:spcPts val="0"/>
              </a:spcBef>
              <a:buFont typeface="+mj-lt"/>
              <a:buAutoNum type="arabicPeriod"/>
            </a:pPr>
            <a:r>
              <a:rPr lang="en-US" dirty="0">
                <a:latin typeface="Times New Roman" panose="02020603050405020304" pitchFamily="18" charset="0"/>
                <a:cs typeface="Times New Roman" panose="02020603050405020304" pitchFamily="18" charset="0"/>
              </a:rPr>
              <a:t>A double-lane roundabout has been proposed to replace the existing College Road/Watts Street major-minor stop intersection, and more importantly, to alleviate the tremendously frustrating current weekday traffic congestion during AM and PM periods for at least the next 10 years. </a:t>
            </a:r>
          </a:p>
          <a:p>
            <a:pPr marL="342000" indent="-342000">
              <a:lnSpc>
                <a:spcPct val="120000"/>
              </a:lnSpc>
              <a:spcBef>
                <a:spcPts val="0"/>
              </a:spcBef>
              <a:buFont typeface="+mj-lt"/>
              <a:buAutoNum type="arabicPeriod"/>
            </a:pPr>
            <a:r>
              <a:rPr lang="en-US" dirty="0">
                <a:latin typeface="Times New Roman" panose="02020603050405020304" pitchFamily="18" charset="0"/>
                <a:cs typeface="Times New Roman" panose="02020603050405020304" pitchFamily="18" charset="0"/>
              </a:rPr>
              <a:t>It includes a smaller single-lane roundabout within the campus, connecting the existing eastern and western perimeter roads in a rearranged manner, in order to (a) facilitate access to the other areas around the campus, and (b) process visitors both welcome and unwelcome to the campus.   </a:t>
            </a:r>
          </a:p>
        </p:txBody>
      </p:sp>
    </p:spTree>
    <p:extLst>
      <p:ext uri="{BB962C8B-B14F-4D97-AF65-F5344CB8AC3E}">
        <p14:creationId xmlns:p14="http://schemas.microsoft.com/office/powerpoint/2010/main" val="279008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5536" y="1196752"/>
            <a:ext cx="8229600" cy="4970721"/>
          </a:xfrm>
        </p:spPr>
        <p:txBody>
          <a:bodyPr>
            <a:normAutofit/>
          </a:bodyPr>
          <a:lstStyle/>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r>
              <a:rPr lang="en-TT" sz="5400" dirty="0">
                <a:solidFill>
                  <a:schemeClr val="accent6"/>
                </a:solidFill>
                <a:latin typeface="Times New Roman" pitchFamily="18" charset="0"/>
                <a:cs typeface="Times New Roman" pitchFamily="18" charset="0"/>
              </a:rPr>
              <a:t>THANK YOU!</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spTree>
    <p:extLst>
      <p:ext uri="{BB962C8B-B14F-4D97-AF65-F5344CB8AC3E}">
        <p14:creationId xmlns:p14="http://schemas.microsoft.com/office/powerpoint/2010/main" val="267051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868"/>
            <a:ext cx="9144000"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TT" sz="2800" b="1" dirty="0">
                <a:latin typeface="Times New Roman" pitchFamily="18" charset="0"/>
                <a:cs typeface="Times New Roman" pitchFamily="18" charset="0"/>
              </a:rPr>
              <a:t>INTRODUCTION</a:t>
            </a:r>
          </a:p>
        </p:txBody>
      </p:sp>
      <p:sp>
        <p:nvSpPr>
          <p:cNvPr id="3" name="Subtitle 2"/>
          <p:cNvSpPr>
            <a:spLocks noGrp="1"/>
          </p:cNvSpPr>
          <p:nvPr>
            <p:ph idx="1"/>
          </p:nvPr>
        </p:nvSpPr>
        <p:spPr>
          <a:xfrm>
            <a:off x="457200" y="1268760"/>
            <a:ext cx="8229600" cy="4857403"/>
          </a:xfrm>
        </p:spPr>
        <p:txBody>
          <a:bodyPr>
            <a:normAutofit/>
          </a:bodyPr>
          <a:lstStyle/>
          <a:p>
            <a:pPr marL="0" indent="0">
              <a:lnSpc>
                <a:spcPct val="150000"/>
              </a:lnSpc>
              <a:buNone/>
            </a:pPr>
            <a:endParaRPr lang="en-TT"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6" name="Picture 5">
            <a:extLst>
              <a:ext uri="{FF2B5EF4-FFF2-40B4-BE49-F238E27FC236}">
                <a16:creationId xmlns:a16="http://schemas.microsoft.com/office/drawing/2014/main" id="{D277955E-8152-42F5-AC98-12D13BF13B62}"/>
              </a:ext>
            </a:extLst>
          </p:cNvPr>
          <p:cNvPicPr>
            <a:picLocks noChangeAspect="1"/>
          </p:cNvPicPr>
          <p:nvPr/>
        </p:nvPicPr>
        <p:blipFill>
          <a:blip r:embed="rId3"/>
          <a:stretch>
            <a:fillRect/>
          </a:stretch>
        </p:blipFill>
        <p:spPr>
          <a:xfrm>
            <a:off x="1835696" y="-387424"/>
            <a:ext cx="5296503" cy="6858000"/>
          </a:xfrm>
          <a:prstGeom prst="rect">
            <a:avLst/>
          </a:prstGeom>
        </p:spPr>
      </p:pic>
    </p:spTree>
    <p:extLst>
      <p:ext uri="{BB962C8B-B14F-4D97-AF65-F5344CB8AC3E}">
        <p14:creationId xmlns:p14="http://schemas.microsoft.com/office/powerpoint/2010/main" val="20070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    INVESTIGATION CRITERIA, INCLUDING CONSTRAINTS</a:t>
            </a:r>
          </a:p>
        </p:txBody>
      </p:sp>
      <p:sp>
        <p:nvSpPr>
          <p:cNvPr id="3" name="Subtitle 2"/>
          <p:cNvSpPr>
            <a:spLocks noGrp="1"/>
          </p:cNvSpPr>
          <p:nvPr>
            <p:ph idx="1"/>
          </p:nvPr>
        </p:nvSpPr>
        <p:spPr>
          <a:xfrm>
            <a:off x="457200" y="1155442"/>
            <a:ext cx="8229600" cy="4970721"/>
          </a:xfrm>
        </p:spPr>
        <p:txBody>
          <a:bodyPr>
            <a:noAutofit/>
          </a:bodyPr>
          <a:lstStyle/>
          <a:p>
            <a:pPr marL="514350" indent="-514350">
              <a:spcBef>
                <a:spcPts val="0"/>
              </a:spcBef>
              <a:buFont typeface="+mj-lt"/>
              <a:buAutoNum type="arabicPeriod"/>
            </a:pPr>
            <a:r>
              <a:rPr lang="en-US" sz="2200" dirty="0">
                <a:latin typeface="Times New Roman" panose="02020603050405020304" pitchFamily="18" charset="0"/>
                <a:cs typeface="Times New Roman" panose="02020603050405020304" pitchFamily="18" charset="0"/>
              </a:rPr>
              <a:t>As a university in an urban environment, it is important that the campus emphasizes its presence and visibility as a campus precinct. Consequently, there should be intersection priority control change such that College Road should be the major road at intersection with Watts Street. </a:t>
            </a:r>
          </a:p>
          <a:p>
            <a:pPr marL="514350" indent="-514350">
              <a:spcBef>
                <a:spcPts val="0"/>
              </a:spcBef>
              <a:buAutoNum type="arabicPeriod" startAt="2"/>
            </a:pPr>
            <a:r>
              <a:rPr lang="en-GB" sz="2200" dirty="0">
                <a:latin typeface="Times New Roman" panose="02020603050405020304" pitchFamily="18" charset="0"/>
                <a:cs typeface="Times New Roman" panose="02020603050405020304" pitchFamily="18" charset="0"/>
              </a:rPr>
              <a:t>The following principles should govern transportation planning for roadway systems and traffic circulation in an urban campus environment:</a:t>
            </a:r>
          </a:p>
          <a:p>
            <a:pPr lvl="2">
              <a:spcBef>
                <a:spcPts val="0"/>
              </a:spcBef>
            </a:pPr>
            <a:r>
              <a:rPr lang="en-GB" sz="2200" dirty="0">
                <a:latin typeface="Times New Roman" panose="02020603050405020304" pitchFamily="18" charset="0"/>
                <a:cs typeface="Times New Roman" panose="02020603050405020304" pitchFamily="18" charset="0"/>
              </a:rPr>
              <a:t>Through-traffic should be directed away from the core area utilising alternative routes;</a:t>
            </a:r>
          </a:p>
          <a:p>
            <a:pPr lvl="2">
              <a:spcBef>
                <a:spcPts val="0"/>
              </a:spcBef>
            </a:pPr>
            <a:r>
              <a:rPr lang="en-GB" sz="2200" dirty="0">
                <a:latin typeface="Times New Roman" panose="02020603050405020304" pitchFamily="18" charset="0"/>
                <a:cs typeface="Times New Roman" panose="02020603050405020304" pitchFamily="18" charset="0"/>
              </a:rPr>
              <a:t>Complex intersections should be avoided; and,</a:t>
            </a:r>
          </a:p>
          <a:p>
            <a:pPr lvl="2">
              <a:spcBef>
                <a:spcPts val="0"/>
              </a:spcBef>
            </a:pPr>
            <a:r>
              <a:rPr lang="en-GB" sz="2200" dirty="0">
                <a:latin typeface="Times New Roman" panose="02020603050405020304" pitchFamily="18" charset="0"/>
                <a:cs typeface="Times New Roman" panose="02020603050405020304" pitchFamily="18" charset="0"/>
              </a:rPr>
              <a:t>Streets and land development should be designed to complement each other, that is, the local street pattern should not cut up the campus land areas into small parcels to frustrate sound development.</a:t>
            </a:r>
            <a:endParaRPr lang="en-TT"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31015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I  INVESTIGATION CRITERIA, INCLUDING CONSTRAINTS</a:t>
            </a:r>
          </a:p>
        </p:txBody>
      </p:sp>
      <p:sp>
        <p:nvSpPr>
          <p:cNvPr id="3" name="Subtitle 2"/>
          <p:cNvSpPr>
            <a:spLocks noGrp="1"/>
          </p:cNvSpPr>
          <p:nvPr>
            <p:ph idx="1"/>
          </p:nvPr>
        </p:nvSpPr>
        <p:spPr>
          <a:xfrm>
            <a:off x="457200" y="1155442"/>
            <a:ext cx="8229600" cy="4970721"/>
          </a:xfrm>
        </p:spPr>
        <p:txBody>
          <a:bodyPr>
            <a:normAutofit fontScale="92500" lnSpcReduction="10000"/>
          </a:bodyPr>
          <a:lstStyle/>
          <a:p>
            <a:pPr marL="457200" indent="-457200">
              <a:buFont typeface="+mj-lt"/>
              <a:buAutoNum type="arabicPeriod" startAt="3"/>
            </a:pPr>
            <a:r>
              <a:rPr lang="en-US" sz="2400" dirty="0">
                <a:latin typeface="Times New Roman" panose="02020603050405020304" pitchFamily="18" charset="0"/>
                <a:cs typeface="Times New Roman" panose="02020603050405020304" pitchFamily="18" charset="0"/>
              </a:rPr>
              <a:t>The Transportation Planning Handbook states that access to the university campuses from the city’s major arterials should be direct and should carry traffic to the intended campus entrances. It also points out that traffic not destined for the campus should be accommodated on arterial streets outside the campus boundaries</a:t>
            </a:r>
          </a:p>
          <a:p>
            <a:pPr marL="514350" indent="-514350">
              <a:buFont typeface="+mj-lt"/>
              <a:buAutoNum type="arabicPeriod" startAt="3"/>
            </a:pPr>
            <a:r>
              <a:rPr lang="en-US" sz="2400" dirty="0">
                <a:latin typeface="Times New Roman" panose="02020603050405020304" pitchFamily="18" charset="0"/>
                <a:cs typeface="Times New Roman" panose="02020603050405020304" pitchFamily="18" charset="0"/>
              </a:rPr>
              <a:t>The extremely close proximity of University Drive to Watt Street, </a:t>
            </a:r>
          </a:p>
          <a:p>
            <a:pPr marL="514350" indent="-514350">
              <a:buFont typeface="+mj-lt"/>
              <a:buAutoNum type="arabicPeriod" startAt="3"/>
            </a:pPr>
            <a:r>
              <a:rPr lang="en-US" sz="2400" dirty="0">
                <a:latin typeface="Times New Roman" panose="02020603050405020304" pitchFamily="18" charset="0"/>
                <a:cs typeface="Times New Roman" panose="02020603050405020304" pitchFamily="18" charset="0"/>
              </a:rPr>
              <a:t>Some of the Engineering Faculty buildings constructed very near the existing University Drive, and </a:t>
            </a:r>
          </a:p>
          <a:p>
            <a:pPr marL="514350" indent="-514350">
              <a:buFont typeface="+mj-lt"/>
              <a:buAutoNum type="arabicPeriod" startAt="3"/>
            </a:pPr>
            <a:r>
              <a:rPr lang="en-US" sz="2400" dirty="0">
                <a:latin typeface="Times New Roman" panose="02020603050405020304" pitchFamily="18" charset="0"/>
                <a:cs typeface="Times New Roman" panose="02020603050405020304" pitchFamily="18" charset="0"/>
              </a:rPr>
              <a:t>The layout configuration of the current road entry and exit as well as the associated green space, all complicate any approach to readily suggest the provision of a grand campus access and frontage. </a:t>
            </a:r>
          </a:p>
          <a:p>
            <a:pPr marL="514350" indent="-514350">
              <a:buFont typeface="+mj-lt"/>
              <a:buAutoNum type="arabicPeriod" startAt="3"/>
            </a:pPr>
            <a:r>
              <a:rPr lang="en-US" sz="2400" dirty="0">
                <a:latin typeface="Times New Roman" panose="02020603050405020304" pitchFamily="18" charset="0"/>
                <a:cs typeface="Times New Roman" panose="02020603050405020304" pitchFamily="18" charset="0"/>
              </a:rPr>
              <a:t>UWI South Gate is currently located only 180 </a:t>
            </a:r>
            <a:r>
              <a:rPr lang="en-US" sz="2400" dirty="0" err="1">
                <a:latin typeface="Times New Roman" panose="02020603050405020304" pitchFamily="18" charset="0"/>
                <a:cs typeface="Times New Roman" panose="02020603050405020304" pitchFamily="18" charset="0"/>
              </a:rPr>
              <a:t>metres</a:t>
            </a:r>
            <a:r>
              <a:rPr lang="en-US" sz="2400" dirty="0">
                <a:latin typeface="Times New Roman" panose="02020603050405020304" pitchFamily="18" charset="0"/>
                <a:cs typeface="Times New Roman" panose="02020603050405020304" pitchFamily="18" charset="0"/>
              </a:rPr>
              <a:t> north of the CRH at the intersection of Watts Street and College Road. </a:t>
            </a:r>
            <a:endParaRPr lang="en-TT" sz="2400" dirty="0">
              <a:latin typeface="Times New Roman" panose="02020603050405020304" pitchFamily="18" charset="0"/>
              <a:cs typeface="Times New Roman" panose="02020603050405020304" pitchFamily="18" charset="0"/>
            </a:endParaRPr>
          </a:p>
          <a:p>
            <a:pPr marL="0" indent="0">
              <a:lnSpc>
                <a:spcPct val="150000"/>
              </a:lnSpc>
              <a:buNone/>
            </a:pPr>
            <a:endParaRPr lang="en-TT"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1476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TRAFFIC ANALYSIS OF EXISTING </a:t>
            </a:r>
            <a:br>
              <a:rPr lang="en-TT" sz="2800" b="1" dirty="0">
                <a:latin typeface="Times New Roman" pitchFamily="18" charset="0"/>
                <a:cs typeface="Times New Roman" pitchFamily="18" charset="0"/>
              </a:rPr>
            </a:br>
            <a:r>
              <a:rPr lang="en-TT" sz="2800" b="1" dirty="0">
                <a:latin typeface="Times New Roman" pitchFamily="18" charset="0"/>
                <a:cs typeface="Times New Roman" pitchFamily="18" charset="0"/>
              </a:rPr>
              <a:t>SITUATION</a:t>
            </a:r>
          </a:p>
        </p:txBody>
      </p:sp>
      <p:sp>
        <p:nvSpPr>
          <p:cNvPr id="3" name="Subtitle 2"/>
          <p:cNvSpPr>
            <a:spLocks noGrp="1"/>
          </p:cNvSpPr>
          <p:nvPr>
            <p:ph idx="1"/>
          </p:nvPr>
        </p:nvSpPr>
        <p:spPr>
          <a:xfrm>
            <a:off x="457200" y="1155442"/>
            <a:ext cx="8229600" cy="4970721"/>
          </a:xfrm>
        </p:spPr>
        <p:txBody>
          <a:bodyPr>
            <a:normAutofit lnSpcReduction="10000"/>
          </a:bodyPr>
          <a:lstStyle/>
          <a:p>
            <a:pPr>
              <a:spcBef>
                <a:spcPts val="0"/>
              </a:spcBef>
            </a:pPr>
            <a:r>
              <a:rPr lang="en-US" sz="2400" dirty="0">
                <a:latin typeface="Times New Roman" panose="02020603050405020304" pitchFamily="18" charset="0"/>
                <a:cs typeface="Times New Roman" panose="02020603050405020304" pitchFamily="18" charset="0"/>
              </a:rPr>
              <a:t>Level of Service (LOS), in general, is a qualitative measure describing operational conditions within a traffic stream. LOS is described in terms of such factors as speed and travel time, freedom to </a:t>
            </a:r>
            <a:r>
              <a:rPr lang="en-US" sz="2400" dirty="0" err="1">
                <a:latin typeface="Times New Roman" panose="02020603050405020304" pitchFamily="18" charset="0"/>
                <a:cs typeface="Times New Roman" panose="02020603050405020304" pitchFamily="18" charset="0"/>
              </a:rPr>
              <a:t>manoeuvre</a:t>
            </a:r>
            <a:r>
              <a:rPr lang="en-US" sz="2400" dirty="0">
                <a:latin typeface="Times New Roman" panose="02020603050405020304" pitchFamily="18" charset="0"/>
                <a:cs typeface="Times New Roman" panose="02020603050405020304" pitchFamily="18" charset="0"/>
              </a:rPr>
              <a:t>, traffic interruptions, comfort and convenience, and safety.</a:t>
            </a:r>
          </a:p>
          <a:p>
            <a:pPr>
              <a:spcBef>
                <a:spcPts val="0"/>
              </a:spcBef>
            </a:pPr>
            <a:r>
              <a:rPr lang="en-US" sz="2400" dirty="0">
                <a:latin typeface="Times New Roman" panose="02020603050405020304" pitchFamily="18" charset="0"/>
                <a:cs typeface="Times New Roman" panose="02020603050405020304" pitchFamily="18" charset="0"/>
              </a:rPr>
              <a:t>Control delay is the portion of the total delay attributed to each lane on a given approach at an intersection </a:t>
            </a:r>
          </a:p>
          <a:p>
            <a:pPr>
              <a:spcBef>
                <a:spcPts val="0"/>
              </a:spcBef>
            </a:pPr>
            <a:r>
              <a:rPr lang="en-US" sz="2400" dirty="0">
                <a:latin typeface="Times New Roman" panose="02020603050405020304" pitchFamily="18" charset="0"/>
                <a:cs typeface="Times New Roman" panose="02020603050405020304" pitchFamily="18" charset="0"/>
              </a:rPr>
              <a:t>Control Delay Definition of Level of Service </a:t>
            </a:r>
          </a:p>
          <a:p>
            <a:pPr>
              <a:spcBef>
                <a:spcPts val="0"/>
              </a:spcBef>
            </a:pPr>
            <a:endParaRPr lang="en-US" sz="2400" dirty="0">
              <a:latin typeface="Times New Roman" panose="02020603050405020304" pitchFamily="18" charset="0"/>
              <a:cs typeface="Times New Roman" panose="02020603050405020304" pitchFamily="18" charset="0"/>
            </a:endParaRPr>
          </a:p>
          <a:p>
            <a:pPr>
              <a:spcBef>
                <a:spcPts val="0"/>
              </a:spcBef>
            </a:pPr>
            <a:endParaRPr lang="en-US" sz="2400" dirty="0">
              <a:latin typeface="Times New Roman" panose="02020603050405020304" pitchFamily="18" charset="0"/>
              <a:cs typeface="Times New Roman" panose="02020603050405020304" pitchFamily="18" charset="0"/>
            </a:endParaRPr>
          </a:p>
          <a:p>
            <a:pPr>
              <a:spcBef>
                <a:spcPts val="0"/>
              </a:spcBef>
            </a:pPr>
            <a:endParaRPr lang="en-US" sz="2400" dirty="0">
              <a:latin typeface="Times New Roman" panose="02020603050405020304" pitchFamily="18" charset="0"/>
              <a:cs typeface="Times New Roman" panose="02020603050405020304" pitchFamily="18" charset="0"/>
            </a:endParaRPr>
          </a:p>
          <a:p>
            <a:pPr>
              <a:spcBef>
                <a:spcPts val="0"/>
              </a:spcBef>
            </a:pP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For most urban areas, a LOS “D” is acceptable and LOS “C” is the standard in most in most rural areas. </a:t>
            </a:r>
          </a:p>
          <a:p>
            <a:pPr>
              <a:spcBef>
                <a:spcPts val="0"/>
              </a:spcBef>
            </a:pPr>
            <a:endParaRPr lang="en-US" sz="2400" dirty="0">
              <a:latin typeface="Times New Roman" panose="02020603050405020304" pitchFamily="18" charset="0"/>
              <a:cs typeface="Times New Roman" panose="02020603050405020304" pitchFamily="18" charset="0"/>
            </a:endParaRPr>
          </a:p>
          <a:p>
            <a:pPr>
              <a:lnSpc>
                <a:spcPct val="150000"/>
              </a:lnSpc>
            </a:pPr>
            <a:endParaRPr lang="en-TT"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10" name="Rectangle 2">
            <a:extLst>
              <a:ext uri="{FF2B5EF4-FFF2-40B4-BE49-F238E27FC236}">
                <a16:creationId xmlns:a16="http://schemas.microsoft.com/office/drawing/2014/main" id="{3B2B233F-9E47-4699-92A7-4CA39FC4B36E}"/>
              </a:ext>
            </a:extLst>
          </p:cNvPr>
          <p:cNvSpPr>
            <a:spLocks noChangeArrowheads="1"/>
          </p:cNvSpPr>
          <p:nvPr/>
        </p:nvSpPr>
        <p:spPr bwMode="auto">
          <a:xfrm>
            <a:off x="2772436" y="42923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T"/>
          </a:p>
        </p:txBody>
      </p:sp>
      <p:graphicFrame>
        <p:nvGraphicFramePr>
          <p:cNvPr id="11" name="Table 10">
            <a:extLst>
              <a:ext uri="{FF2B5EF4-FFF2-40B4-BE49-F238E27FC236}">
                <a16:creationId xmlns:a16="http://schemas.microsoft.com/office/drawing/2014/main" id="{422CAC88-6322-41D7-AC1D-CAA1D397A86C}"/>
              </a:ext>
            </a:extLst>
          </p:cNvPr>
          <p:cNvGraphicFramePr>
            <a:graphicFrameLocks noGrp="1"/>
          </p:cNvGraphicFramePr>
          <p:nvPr>
            <p:extLst>
              <p:ext uri="{D42A27DB-BD31-4B8C-83A1-F6EECF244321}">
                <p14:modId xmlns:p14="http://schemas.microsoft.com/office/powerpoint/2010/main" val="2785336281"/>
              </p:ext>
            </p:extLst>
          </p:nvPr>
        </p:nvGraphicFramePr>
        <p:xfrm>
          <a:off x="2780144" y="3920891"/>
          <a:ext cx="2919095" cy="1200150"/>
        </p:xfrm>
        <a:graphic>
          <a:graphicData uri="http://schemas.openxmlformats.org/drawingml/2006/table">
            <a:tbl>
              <a:tblPr firstRow="1" firstCol="1" bandRow="1">
                <a:tableStyleId>{5C22544A-7EE6-4342-B048-85BDC9FD1C3A}</a:tableStyleId>
              </a:tblPr>
              <a:tblGrid>
                <a:gridCol w="540385">
                  <a:extLst>
                    <a:ext uri="{9D8B030D-6E8A-4147-A177-3AD203B41FA5}">
                      <a16:colId xmlns:a16="http://schemas.microsoft.com/office/drawing/2014/main" val="1809850023"/>
                    </a:ext>
                  </a:extLst>
                </a:gridCol>
                <a:gridCol w="2378710">
                  <a:extLst>
                    <a:ext uri="{9D8B030D-6E8A-4147-A177-3AD203B41FA5}">
                      <a16:colId xmlns:a16="http://schemas.microsoft.com/office/drawing/2014/main" val="5965451"/>
                    </a:ext>
                  </a:extLst>
                </a:gridCol>
              </a:tblGrid>
              <a:tr h="0">
                <a:tc>
                  <a:txBody>
                    <a:bodyPr/>
                    <a:lstStyle/>
                    <a:p>
                      <a:pPr algn="ctr">
                        <a:lnSpc>
                          <a:spcPct val="107000"/>
                        </a:lnSpc>
                        <a:spcAft>
                          <a:spcPts val="0"/>
                        </a:spcAft>
                      </a:pPr>
                      <a:r>
                        <a:rPr lang="en-GB" sz="1100">
                          <a:effectLst/>
                        </a:rPr>
                        <a:t>LOS</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dirty="0">
                          <a:effectLst/>
                        </a:rPr>
                        <a:t>Control Delay (seconds per vehicle)</a:t>
                      </a:r>
                      <a:endParaRPr lang="en-T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007201"/>
                  </a:ext>
                </a:extLst>
              </a:tr>
              <a:tr h="0">
                <a:tc>
                  <a:txBody>
                    <a:bodyPr/>
                    <a:lstStyle/>
                    <a:p>
                      <a:pPr algn="ctr">
                        <a:lnSpc>
                          <a:spcPct val="107000"/>
                        </a:lnSpc>
                        <a:spcAft>
                          <a:spcPts val="0"/>
                        </a:spcAft>
                      </a:pPr>
                      <a:r>
                        <a:rPr lang="en-GB" sz="1100">
                          <a:effectLst/>
                        </a:rPr>
                        <a:t>A</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a:effectLst/>
                        </a:rPr>
                        <a:t>   0–10</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5995072"/>
                  </a:ext>
                </a:extLst>
              </a:tr>
              <a:tr h="0">
                <a:tc>
                  <a:txBody>
                    <a:bodyPr/>
                    <a:lstStyle/>
                    <a:p>
                      <a:pPr algn="ctr">
                        <a:lnSpc>
                          <a:spcPct val="107000"/>
                        </a:lnSpc>
                        <a:spcAft>
                          <a:spcPts val="0"/>
                        </a:spcAft>
                      </a:pPr>
                      <a:r>
                        <a:rPr lang="en-GB" sz="1100">
                          <a:effectLst/>
                        </a:rPr>
                        <a:t>B</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dirty="0">
                          <a:effectLst/>
                          <a:sym typeface="Symbol" panose="05050102010706020507" pitchFamily="18" charset="2"/>
                        </a:rPr>
                        <a:t></a:t>
                      </a:r>
                      <a:r>
                        <a:rPr lang="en-GB" sz="1100" dirty="0">
                          <a:effectLst/>
                        </a:rPr>
                        <a:t> 10–15</a:t>
                      </a:r>
                      <a:endParaRPr lang="en-T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332645"/>
                  </a:ext>
                </a:extLst>
              </a:tr>
              <a:tr h="0">
                <a:tc>
                  <a:txBody>
                    <a:bodyPr/>
                    <a:lstStyle/>
                    <a:p>
                      <a:pPr algn="ctr">
                        <a:lnSpc>
                          <a:spcPct val="107000"/>
                        </a:lnSpc>
                        <a:spcAft>
                          <a:spcPts val="0"/>
                        </a:spcAft>
                      </a:pPr>
                      <a:r>
                        <a:rPr lang="en-GB" sz="1100">
                          <a:effectLst/>
                        </a:rPr>
                        <a:t>C</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a:effectLst/>
                          <a:sym typeface="Symbol" panose="05050102010706020507" pitchFamily="18" charset="2"/>
                        </a:rPr>
                        <a:t></a:t>
                      </a:r>
                      <a:r>
                        <a:rPr lang="en-GB" sz="1100">
                          <a:effectLst/>
                        </a:rPr>
                        <a:t> 15–25</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119763"/>
                  </a:ext>
                </a:extLst>
              </a:tr>
              <a:tr h="0">
                <a:tc>
                  <a:txBody>
                    <a:bodyPr/>
                    <a:lstStyle/>
                    <a:p>
                      <a:pPr algn="ctr">
                        <a:lnSpc>
                          <a:spcPct val="107000"/>
                        </a:lnSpc>
                        <a:spcAft>
                          <a:spcPts val="0"/>
                        </a:spcAft>
                      </a:pPr>
                      <a:r>
                        <a:rPr lang="en-GB" sz="1100">
                          <a:effectLst/>
                        </a:rPr>
                        <a:t>D</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a:effectLst/>
                          <a:sym typeface="Symbol" panose="05050102010706020507" pitchFamily="18" charset="2"/>
                        </a:rPr>
                        <a:t></a:t>
                      </a:r>
                      <a:r>
                        <a:rPr lang="en-GB" sz="1100">
                          <a:effectLst/>
                        </a:rPr>
                        <a:t> 25–35</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0607682"/>
                  </a:ext>
                </a:extLst>
              </a:tr>
              <a:tr h="0">
                <a:tc>
                  <a:txBody>
                    <a:bodyPr/>
                    <a:lstStyle/>
                    <a:p>
                      <a:pPr algn="ctr">
                        <a:lnSpc>
                          <a:spcPct val="107000"/>
                        </a:lnSpc>
                        <a:spcAft>
                          <a:spcPts val="0"/>
                        </a:spcAft>
                      </a:pPr>
                      <a:r>
                        <a:rPr lang="en-GB" sz="1100">
                          <a:effectLst/>
                        </a:rPr>
                        <a:t>E</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a:effectLst/>
                          <a:sym typeface="Symbol" panose="05050102010706020507" pitchFamily="18" charset="2"/>
                        </a:rPr>
                        <a:t></a:t>
                      </a:r>
                      <a:r>
                        <a:rPr lang="en-GB" sz="1100">
                          <a:effectLst/>
                        </a:rPr>
                        <a:t> 35–50</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61318"/>
                  </a:ext>
                </a:extLst>
              </a:tr>
              <a:tr h="0">
                <a:tc>
                  <a:txBody>
                    <a:bodyPr/>
                    <a:lstStyle/>
                    <a:p>
                      <a:pPr algn="ctr">
                        <a:lnSpc>
                          <a:spcPct val="107000"/>
                        </a:lnSpc>
                        <a:spcAft>
                          <a:spcPts val="0"/>
                        </a:spcAft>
                      </a:pPr>
                      <a:r>
                        <a:rPr lang="en-GB" sz="1100">
                          <a:effectLst/>
                        </a:rPr>
                        <a:t>F</a:t>
                      </a:r>
                      <a:endParaRPr lang="en-T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100" dirty="0">
                          <a:effectLst/>
                        </a:rPr>
                        <a:t>   </a:t>
                      </a:r>
                      <a:r>
                        <a:rPr lang="en-GB" sz="1100" dirty="0">
                          <a:effectLst/>
                          <a:sym typeface="Symbol" panose="05050102010706020507" pitchFamily="18" charset="2"/>
                        </a:rPr>
                        <a:t></a:t>
                      </a:r>
                      <a:r>
                        <a:rPr lang="en-GB" sz="1100" dirty="0">
                          <a:effectLst/>
                        </a:rPr>
                        <a:t> 50</a:t>
                      </a:r>
                      <a:endParaRPr lang="en-T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686413"/>
                  </a:ext>
                </a:extLst>
              </a:tr>
            </a:tbl>
          </a:graphicData>
        </a:graphic>
      </p:graphicFrame>
    </p:spTree>
    <p:extLst>
      <p:ext uri="{BB962C8B-B14F-4D97-AF65-F5344CB8AC3E}">
        <p14:creationId xmlns:p14="http://schemas.microsoft.com/office/powerpoint/2010/main" val="21934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TRAFFIC ANALYSIS OF EXISTING </a:t>
            </a:r>
            <a:br>
              <a:rPr lang="en-TT" sz="2800" b="1" dirty="0">
                <a:latin typeface="Times New Roman" pitchFamily="18" charset="0"/>
                <a:cs typeface="Times New Roman" pitchFamily="18" charset="0"/>
              </a:rPr>
            </a:br>
            <a:r>
              <a:rPr lang="en-TT" sz="2800" b="1" dirty="0">
                <a:latin typeface="Times New Roman" pitchFamily="18" charset="0"/>
                <a:cs typeface="Times New Roman" pitchFamily="18" charset="0"/>
              </a:rPr>
              <a:t>SITUATION</a:t>
            </a:r>
          </a:p>
        </p:txBody>
      </p:sp>
      <p:sp>
        <p:nvSpPr>
          <p:cNvPr id="3" name="Subtitle 2"/>
          <p:cNvSpPr>
            <a:spLocks noGrp="1"/>
          </p:cNvSpPr>
          <p:nvPr>
            <p:ph idx="1"/>
          </p:nvPr>
        </p:nvSpPr>
        <p:spPr>
          <a:xfrm>
            <a:off x="457200" y="1155442"/>
            <a:ext cx="8229600" cy="4970721"/>
          </a:xfrm>
        </p:spPr>
        <p:txBody>
          <a:bodyPr>
            <a:normAutofit/>
          </a:bodyPr>
          <a:lstStyle/>
          <a:p>
            <a:pPr>
              <a:spcBef>
                <a:spcPts val="0"/>
              </a:spcBef>
            </a:pPr>
            <a:r>
              <a:rPr lang="en-US" sz="2400" dirty="0">
                <a:latin typeface="Times New Roman" panose="02020603050405020304" pitchFamily="18" charset="0"/>
                <a:cs typeface="Times New Roman" panose="02020603050405020304" pitchFamily="18" charset="0"/>
              </a:rPr>
              <a:t>We collected Twenty-four-hour video traffic data for the intersection from Wednesday November 6 to 8, 2019. The highest total traffic approach volumes for morning and afternoon hours were considered the AM and PM peak hours, respectively. The AM total traffic approach volumes were higher than the PM.</a:t>
            </a:r>
          </a:p>
          <a:p>
            <a:pPr>
              <a:spcBef>
                <a:spcPts val="0"/>
              </a:spcBef>
            </a:pPr>
            <a:r>
              <a:rPr lang="en-US" sz="2400" dirty="0">
                <a:latin typeface="Times New Roman" panose="02020603050405020304" pitchFamily="18" charset="0"/>
                <a:cs typeface="Times New Roman" panose="02020603050405020304" pitchFamily="18" charset="0"/>
              </a:rPr>
              <a:t>SIDRA INTERSECTION software is an aid for design and evaluation of individual intersections and networks of intersections. It can be used to </a:t>
            </a:r>
            <a:r>
              <a:rPr lang="en-US" sz="2400" dirty="0" err="1">
                <a:latin typeface="Times New Roman" panose="02020603050405020304" pitchFamily="18" charset="0"/>
                <a:cs typeface="Times New Roman" panose="02020603050405020304" pitchFamily="18" charset="0"/>
              </a:rPr>
              <a:t>analyse</a:t>
            </a:r>
            <a:r>
              <a:rPr lang="en-US" sz="2400" dirty="0">
                <a:latin typeface="Times New Roman" panose="02020603050405020304" pitchFamily="18" charset="0"/>
                <a:cs typeface="Times New Roman" panose="02020603050405020304" pitchFamily="18" charset="0"/>
              </a:rPr>
              <a:t> all types of intersections including, major-minor stop sign control and roundabouts. It allows modelling of separate Movement Classes (Light Vehicles, Heavy Vehicles, Buses, etc.) with different vehicle characteristics. </a:t>
            </a:r>
          </a:p>
          <a:p>
            <a:pPr>
              <a:spcBef>
                <a:spcPts val="0"/>
              </a:spcBef>
            </a:pPr>
            <a:endParaRPr lang="en-US" sz="2400" dirty="0">
              <a:latin typeface="Times New Roman" panose="02020603050405020304" pitchFamily="18" charset="0"/>
              <a:cs typeface="Times New Roman" panose="02020603050405020304" pitchFamily="18" charset="0"/>
            </a:endParaRPr>
          </a:p>
          <a:p>
            <a:pPr>
              <a:lnSpc>
                <a:spcPct val="150000"/>
              </a:lnSpc>
            </a:pPr>
            <a:endParaRPr lang="en-TT"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10" name="Rectangle 2">
            <a:extLst>
              <a:ext uri="{FF2B5EF4-FFF2-40B4-BE49-F238E27FC236}">
                <a16:creationId xmlns:a16="http://schemas.microsoft.com/office/drawing/2014/main" id="{3B2B233F-9E47-4699-92A7-4CA39FC4B36E}"/>
              </a:ext>
            </a:extLst>
          </p:cNvPr>
          <p:cNvSpPr>
            <a:spLocks noChangeArrowheads="1"/>
          </p:cNvSpPr>
          <p:nvPr/>
        </p:nvSpPr>
        <p:spPr bwMode="auto">
          <a:xfrm>
            <a:off x="2772436" y="42923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T"/>
          </a:p>
        </p:txBody>
      </p:sp>
    </p:spTree>
    <p:extLst>
      <p:ext uri="{BB962C8B-B14F-4D97-AF65-F5344CB8AC3E}">
        <p14:creationId xmlns:p14="http://schemas.microsoft.com/office/powerpoint/2010/main" val="15034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US" sz="2800" b="1" dirty="0">
                <a:latin typeface="Times New Roman" pitchFamily="18" charset="0"/>
                <a:cs typeface="Times New Roman" pitchFamily="18" charset="0"/>
              </a:rPr>
              <a:t>Lane Level of Service—</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College Rd/Watts St – Existing AM Peak </a:t>
            </a:r>
            <a:r>
              <a:rPr lang="en-US" sz="2800" b="1" dirty="0" err="1">
                <a:latin typeface="Times New Roman" pitchFamily="18" charset="0"/>
                <a:cs typeface="Times New Roman" pitchFamily="18" charset="0"/>
              </a:rPr>
              <a:t>Hr</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spcBef>
                <a:spcPts val="0"/>
              </a:spcBef>
            </a:pPr>
            <a:endParaRPr lang="en-US" sz="2400" dirty="0">
              <a:latin typeface="Times New Roman" panose="02020603050405020304" pitchFamily="18" charset="0"/>
              <a:cs typeface="Times New Roman" panose="02020603050405020304" pitchFamily="18" charset="0"/>
            </a:endParaRPr>
          </a:p>
          <a:p>
            <a:pPr>
              <a:lnSpc>
                <a:spcPct val="150000"/>
              </a:lnSpc>
            </a:pPr>
            <a:endParaRPr lang="en-TT"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10" name="Rectangle 2">
            <a:extLst>
              <a:ext uri="{FF2B5EF4-FFF2-40B4-BE49-F238E27FC236}">
                <a16:creationId xmlns:a16="http://schemas.microsoft.com/office/drawing/2014/main" id="{3B2B233F-9E47-4699-92A7-4CA39FC4B36E}"/>
              </a:ext>
            </a:extLst>
          </p:cNvPr>
          <p:cNvSpPr>
            <a:spLocks noChangeArrowheads="1"/>
          </p:cNvSpPr>
          <p:nvPr/>
        </p:nvSpPr>
        <p:spPr bwMode="auto">
          <a:xfrm>
            <a:off x="2772436" y="42923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T"/>
          </a:p>
        </p:txBody>
      </p:sp>
      <p:pic>
        <p:nvPicPr>
          <p:cNvPr id="2" name="Picture 1">
            <a:extLst>
              <a:ext uri="{FF2B5EF4-FFF2-40B4-BE49-F238E27FC236}">
                <a16:creationId xmlns:a16="http://schemas.microsoft.com/office/drawing/2014/main" id="{6863AE61-4985-4884-BBAA-63488CE0A62B}"/>
              </a:ext>
            </a:extLst>
          </p:cNvPr>
          <p:cNvPicPr>
            <a:picLocks noChangeAspect="1"/>
          </p:cNvPicPr>
          <p:nvPr/>
        </p:nvPicPr>
        <p:blipFill>
          <a:blip r:embed="rId3"/>
          <a:stretch>
            <a:fillRect/>
          </a:stretch>
        </p:blipFill>
        <p:spPr>
          <a:xfrm>
            <a:off x="1601374" y="1196752"/>
            <a:ext cx="5669771" cy="4968671"/>
          </a:xfrm>
          <a:prstGeom prst="rect">
            <a:avLst/>
          </a:prstGeom>
        </p:spPr>
      </p:pic>
    </p:spTree>
    <p:extLst>
      <p:ext uri="{BB962C8B-B14F-4D97-AF65-F5344CB8AC3E}">
        <p14:creationId xmlns:p14="http://schemas.microsoft.com/office/powerpoint/2010/main" val="425397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266" y="17868"/>
            <a:ext cx="9143999" cy="1137574"/>
          </a:xfrm>
          <a:solidFill>
            <a:srgbClr val="EBF6F9"/>
          </a:solidFill>
        </p:spPr>
        <p:txBody>
          <a:bodyPr>
            <a:normAutofit/>
          </a:bodyPr>
          <a:lstStyle/>
          <a:p>
            <a:r>
              <a:rPr lang="en-TT" sz="2400" b="1" dirty="0">
                <a:latin typeface="Times New Roman" pitchFamily="18" charset="0"/>
                <a:cs typeface="Times New Roman" pitchFamily="18" charset="0"/>
              </a:rPr>
              <a:t>       PROPOSED ROUNDABOUT BASIC PARAMETERS</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8" name="Content Placeholder 7">
            <a:extLst>
              <a:ext uri="{FF2B5EF4-FFF2-40B4-BE49-F238E27FC236}">
                <a16:creationId xmlns:a16="http://schemas.microsoft.com/office/drawing/2014/main" id="{2DFA76AF-B4F6-4F57-B527-D5DA6CDAF4C4}"/>
              </a:ext>
            </a:extLst>
          </p:cNvPr>
          <p:cNvSpPr>
            <a:spLocks noGrp="1"/>
          </p:cNvSpPr>
          <p:nvPr>
            <p:ph idx="1"/>
          </p:nvPr>
        </p:nvSpPr>
        <p:spPr>
          <a:xfrm>
            <a:off x="451148" y="3791773"/>
            <a:ext cx="5167706" cy="1368152"/>
          </a:xfrm>
        </p:spPr>
        <p:txBody>
          <a:bodyPr>
            <a:noAutofit/>
          </a:bodyPr>
          <a:lstStyle/>
          <a:p>
            <a:pPr>
              <a:spcBef>
                <a:spcPts val="0"/>
              </a:spcBef>
            </a:pPr>
            <a:r>
              <a:rPr lang="en-US" sz="2200" dirty="0">
                <a:latin typeface="Times New Roman" panose="02020603050405020304" pitchFamily="18" charset="0"/>
                <a:cs typeface="Times New Roman" panose="02020603050405020304" pitchFamily="18" charset="0"/>
              </a:rPr>
              <a:t>Entry Width is the width of the entry where it meets the inscribed circle, measured perpendicularly from the right edge of the entry to the intersection point of the left edge line and the inscribed circle. </a:t>
            </a:r>
          </a:p>
        </p:txBody>
      </p:sp>
      <p:pic>
        <p:nvPicPr>
          <p:cNvPr id="9" name="Picture 8">
            <a:extLst>
              <a:ext uri="{FF2B5EF4-FFF2-40B4-BE49-F238E27FC236}">
                <a16:creationId xmlns:a16="http://schemas.microsoft.com/office/drawing/2014/main" id="{68DB30F7-23EB-4E5F-ABB3-8E57D9BFE638}"/>
              </a:ext>
            </a:extLst>
          </p:cNvPr>
          <p:cNvPicPr>
            <a:picLocks noChangeAspect="1"/>
          </p:cNvPicPr>
          <p:nvPr/>
        </p:nvPicPr>
        <p:blipFill>
          <a:blip r:embed="rId3"/>
          <a:stretch>
            <a:fillRect/>
          </a:stretch>
        </p:blipFill>
        <p:spPr>
          <a:xfrm>
            <a:off x="5559485" y="3933056"/>
            <a:ext cx="3444831" cy="2304257"/>
          </a:xfrm>
          <a:prstGeom prst="rect">
            <a:avLst/>
          </a:prstGeom>
        </p:spPr>
      </p:pic>
      <p:sp>
        <p:nvSpPr>
          <p:cNvPr id="10" name="Content Placeholder 7">
            <a:extLst>
              <a:ext uri="{FF2B5EF4-FFF2-40B4-BE49-F238E27FC236}">
                <a16:creationId xmlns:a16="http://schemas.microsoft.com/office/drawing/2014/main" id="{A85D27D3-0E35-4D37-BC71-789228631DA4}"/>
              </a:ext>
            </a:extLst>
          </p:cNvPr>
          <p:cNvSpPr txBox="1">
            <a:spLocks/>
          </p:cNvSpPr>
          <p:nvPr/>
        </p:nvSpPr>
        <p:spPr>
          <a:xfrm>
            <a:off x="451148" y="1409588"/>
            <a:ext cx="8208438" cy="245146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dirty="0">
                <a:latin typeface="Times New Roman" panose="02020603050405020304" pitchFamily="18" charset="0"/>
                <a:cs typeface="Times New Roman" panose="02020603050405020304" pitchFamily="18" charset="0"/>
              </a:rPr>
              <a:t>Entry Radius is the minimum radius of curvature of the outside curb at the entry. </a:t>
            </a:r>
          </a:p>
          <a:p>
            <a:pPr>
              <a:lnSpc>
                <a:spcPct val="120000"/>
              </a:lnSpc>
              <a:spcBef>
                <a:spcPts val="0"/>
              </a:spcBef>
            </a:pPr>
            <a:r>
              <a:rPr lang="en-US" dirty="0">
                <a:latin typeface="Times New Roman" panose="02020603050405020304" pitchFamily="18" charset="0"/>
                <a:cs typeface="Times New Roman" panose="02020603050405020304" pitchFamily="18" charset="0"/>
              </a:rPr>
              <a:t>Inscribed Circle Diameter is the diameter of the largest circle that can be inscribed within the outer edges of the circulatory roadway. </a:t>
            </a:r>
          </a:p>
          <a:p>
            <a:pPr>
              <a:spcBef>
                <a:spcPts val="0"/>
              </a:spcBef>
            </a:pPr>
            <a:r>
              <a:rPr lang="en-US" dirty="0">
                <a:latin typeface="Times New Roman" panose="02020603050405020304" pitchFamily="18" charset="0"/>
                <a:cs typeface="Times New Roman" panose="02020603050405020304" pitchFamily="18" charset="0"/>
              </a:rPr>
              <a:t>Circulating Roadway Width is the width between the outer edge of the circulating roadway and the central island, not including the width of any apron, where the apron is the mountable portion of the central island adjacent to the circulatory roadway. </a:t>
            </a:r>
          </a:p>
        </p:txBody>
      </p:sp>
    </p:spTree>
    <p:extLst>
      <p:ext uri="{BB962C8B-B14F-4D97-AF65-F5344CB8AC3E}">
        <p14:creationId xmlns:p14="http://schemas.microsoft.com/office/powerpoint/2010/main" val="22575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400" b="1" dirty="0">
                <a:latin typeface="Times New Roman" pitchFamily="18" charset="0"/>
                <a:cs typeface="Times New Roman" pitchFamily="18" charset="0"/>
              </a:rPr>
              <a:t>P    PROPOSED ROUNDABOUT BASIC PARAMETERS</a:t>
            </a:r>
          </a:p>
        </p:txBody>
      </p:sp>
      <p:pic>
        <p:nvPicPr>
          <p:cNvPr id="2" name="Content Placeholder 1">
            <a:extLst>
              <a:ext uri="{FF2B5EF4-FFF2-40B4-BE49-F238E27FC236}">
                <a16:creationId xmlns:a16="http://schemas.microsoft.com/office/drawing/2014/main" id="{72CF3770-71EF-4B19-B7DC-16DE75C94D9C}"/>
              </a:ext>
            </a:extLst>
          </p:cNvPr>
          <p:cNvPicPr>
            <a:picLocks noGrp="1" noChangeAspect="1"/>
          </p:cNvPicPr>
          <p:nvPr>
            <p:ph idx="1"/>
          </p:nvPr>
        </p:nvPicPr>
        <p:blipFill>
          <a:blip r:embed="rId3"/>
          <a:stretch>
            <a:fillRect/>
          </a:stretch>
        </p:blipFill>
        <p:spPr>
          <a:xfrm>
            <a:off x="457200" y="2623035"/>
            <a:ext cx="8229600" cy="2035793"/>
          </a:xfrm>
          <a:prstGeom prst="rect">
            <a:avLst/>
          </a:prstGeom>
        </p:spPr>
      </p:pic>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582976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TotalTime>
  <Words>1239</Words>
  <Application>Microsoft Office PowerPoint</Application>
  <PresentationFormat>On-screen Show (4:3)</PresentationFormat>
  <Paragraphs>84</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Symbol</vt:lpstr>
      <vt:lpstr>Times New Roman</vt:lpstr>
      <vt:lpstr>Office Theme</vt:lpstr>
      <vt:lpstr>Towards an Optimal Road Access for UWI St Augustine South Gate Rae J. Furlonge </vt:lpstr>
      <vt:lpstr>PowerPoint Presentation</vt:lpstr>
      <vt:lpstr>    INVESTIGATION CRITERIA, INCLUDING CONSTRAINTS</vt:lpstr>
      <vt:lpstr>I  INVESTIGATION CRITERIA, INCLUDING CONSTRAINTS</vt:lpstr>
      <vt:lpstr>TRAFFIC ANALYSIS OF EXISTING  SITUATION</vt:lpstr>
      <vt:lpstr>TRAFFIC ANALYSIS OF EXISTING  SITUATION</vt:lpstr>
      <vt:lpstr>Lane Level of Service— College Rd/Watts St – Existing AM Peak Hr</vt:lpstr>
      <vt:lpstr>       PROPOSED ROUNDABOUT BASIC PARAMETERS</vt:lpstr>
      <vt:lpstr>P    PROPOSED ROUNDABOUT BASIC PARAMETERS</vt:lpstr>
      <vt:lpstr>       TRAFFIC SIMULATION OF THE PROPOSED ROUNDABOUT</vt:lpstr>
      <vt:lpstr>RESULTS</vt:lpstr>
      <vt:lpstr>       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Author1, Author2,…AuthorN</dc:title>
  <dc:creator>Victor</dc:creator>
  <cp:lastModifiedBy>Rae Furlonge</cp:lastModifiedBy>
  <cp:revision>72</cp:revision>
  <dcterms:created xsi:type="dcterms:W3CDTF">2019-10-16T16:46:00Z</dcterms:created>
  <dcterms:modified xsi:type="dcterms:W3CDTF">2020-05-20T00:19:12Z</dcterms:modified>
</cp:coreProperties>
</file>