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82" r:id="rId6"/>
    <p:sldId id="275" r:id="rId7"/>
    <p:sldId id="276" r:id="rId8"/>
    <p:sldId id="278" r:id="rId9"/>
    <p:sldId id="277" r:id="rId10"/>
    <p:sldId id="281" r:id="rId11"/>
    <p:sldId id="283" r:id="rId12"/>
    <p:sldId id="284" r:id="rId13"/>
    <p:sldId id="279" r:id="rId14"/>
    <p:sldId id="262" r:id="rId15"/>
    <p:sldId id="263" r:id="rId16"/>
    <p:sldId id="265" r:id="rId17"/>
    <p:sldId id="267" r:id="rId18"/>
    <p:sldId id="268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e Dassyne" initials="JD" lastIdx="4" clrIdx="0">
    <p:extLst>
      <p:ext uri="{19B8F6BF-5375-455C-9EA6-DF929625EA0E}">
        <p15:presenceInfo xmlns:p15="http://schemas.microsoft.com/office/powerpoint/2012/main" userId="c88141bbd7e54c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6F9"/>
    <a:srgbClr val="D9E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0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E163C-713D-4DD5-86FE-AF686A1C2E6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TT"/>
        </a:p>
      </dgm:t>
    </dgm:pt>
    <dgm:pt modelId="{CDF7C29A-8DD1-4121-80E1-E8EDA4D46580}" type="pres">
      <dgm:prSet presAssocID="{1BFE163C-713D-4DD5-86FE-AF686A1C2E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TT"/>
        </a:p>
      </dgm:t>
    </dgm:pt>
  </dgm:ptLst>
  <dgm:cxnLst>
    <dgm:cxn modelId="{4A848ADB-90C8-4E5C-A183-67FE1857902A}" type="presOf" srcId="{1BFE163C-713D-4DD5-86FE-AF686A1C2E69}" destId="{CDF7C29A-8DD1-4121-80E1-E8EDA4D46580}" srcOrd="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43161-F3CA-44A1-A006-C0F7209AA749}" type="datetimeFigureOut">
              <a:rPr lang="en-TT" smtClean="0"/>
              <a:t>03/03/2020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5E0DD-3E5A-4224-8718-737DF6F1553E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1923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14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8413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15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84135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16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84135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17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47952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18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71421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0DD-3E5A-4224-8718-737DF6F1553E}" type="slidenum">
              <a:rPr lang="en-TT" smtClean="0"/>
              <a:t>19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8413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CB82-6CC3-428D-A68D-67F325A59BD1}" type="datetime1">
              <a:rPr lang="en-TT" smtClean="0"/>
              <a:t>03/03/2020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dirty="0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2610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8E96-8550-4204-9365-DF86677B923A}" type="datetime1">
              <a:rPr lang="en-TT" smtClean="0"/>
              <a:t>03/03/2020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7701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C216-86F7-4589-BB1F-59152E80E299}" type="datetime1">
              <a:rPr lang="en-TT" smtClean="0"/>
              <a:t>03/03/2020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1835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4723-821F-4045-B2C8-07497B692DBD}" type="datetime1">
              <a:rPr lang="en-TT" smtClean="0"/>
              <a:t>03/03/2020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6489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09C9-75BA-493E-818E-F02B87AE07C1}" type="datetime1">
              <a:rPr lang="en-TT" smtClean="0"/>
              <a:t>03/03/2020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3219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5F58-62AC-4E01-8D54-C33F86F9D0B1}" type="datetime1">
              <a:rPr lang="en-TT" smtClean="0"/>
              <a:t>03/03/2020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0208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3299-DE22-4AAF-B108-5E478A09669E}" type="datetime1">
              <a:rPr lang="en-TT" smtClean="0"/>
              <a:t>03/03/2020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5298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93F7-6B76-472E-A7CC-874F93CD227F}" type="datetime1">
              <a:rPr lang="en-TT" smtClean="0"/>
              <a:t>03/03/2020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2338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206-7F9C-423C-88D6-F78F082F97F6}" type="datetime1">
              <a:rPr lang="en-TT" smtClean="0"/>
              <a:t>03/03/2020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5611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EE63-D658-44B7-9146-032B521E8E7E}" type="datetime1">
              <a:rPr lang="en-TT" smtClean="0"/>
              <a:t>03/03/2020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6078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27CC-71EE-4E1D-B5CF-41C4781523E7}" type="datetime1">
              <a:rPr lang="en-TT" smtClean="0"/>
              <a:t>03/03/2020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2442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BE9B-811E-48C8-ADAE-81099483855E}" type="datetime1">
              <a:rPr lang="en-TT" smtClean="0"/>
              <a:t>03/03/2020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TT"/>
              <a:t>IConETech-2020, Faculty of Engineering, The UWI, St. Augustine, Trinidad and Tobago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7C527-C0FF-4F30-BF88-633D87C9120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2955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7868"/>
            <a:ext cx="9143999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134671" cy="147002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AN OPTIMIZATION STRATEGY AT THE MAINTENANCE DEPARTMENT OF AN OIL COMPANY</a:t>
            </a:r>
            <a:r>
              <a:rPr lang="en-TT" sz="2700" dirty="0"/>
              <a:t/>
            </a:r>
            <a:br>
              <a:rPr lang="en-TT" sz="2700" dirty="0"/>
            </a:br>
            <a:r>
              <a:rPr lang="en-GB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Stefan </a:t>
            </a:r>
            <a:r>
              <a:rPr lang="en-GB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Harrison</a:t>
            </a:r>
            <a:r>
              <a:rPr lang="en-GB" sz="27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Jainarine</a:t>
            </a:r>
            <a:r>
              <a:rPr lang="en-GB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Bansee</a:t>
            </a:r>
            <a:r>
              <a:rPr lang="en-GB" sz="27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7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Boppana</a:t>
            </a:r>
            <a:r>
              <a:rPr lang="en-GB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Chowdary</a:t>
            </a:r>
            <a:r>
              <a:rPr lang="en-GB" sz="27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Rajeev </a:t>
            </a:r>
            <a:r>
              <a:rPr lang="en-GB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Seepersad</a:t>
            </a:r>
            <a:r>
              <a:rPr lang="en-GB" sz="27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Dillon </a:t>
            </a:r>
            <a:r>
              <a:rPr lang="en-GB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Frederick</a:t>
            </a:r>
            <a:r>
              <a:rPr lang="en-GB" sz="27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TT" sz="27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71599" y="4868327"/>
                <a:ext cx="6400800" cy="2016224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TT" sz="2400" baseline="300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1,2,3</a:t>
                </a:r>
                <a:r>
                  <a:rPr lang="en-TT" sz="24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University </a:t>
                </a:r>
                <a:r>
                  <a:rPr lang="en-TT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of The West Indies</a:t>
                </a:r>
              </a:p>
              <a:p>
                <a:pPr>
                  <a:spcBef>
                    <a:spcPts val="0"/>
                  </a:spcBef>
                </a:pPr>
                <a:r>
                  <a:rPr lang="en-TT" sz="2400" baseline="30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TT" sz="24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Burmac</m:t>
                    </m:r>
                    <m:r>
                      <a:rPr lang="en-TT" sz="24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TT" sz="24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CNG</m:t>
                    </m:r>
                  </m:oMath>
                </a14:m>
                <a:endParaRPr lang="en-TT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TT" sz="2400" baseline="30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5</a:t>
                </a:r>
                <a:r>
                  <a:rPr lang="en-TT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Angostura </a:t>
                </a:r>
                <a:r>
                  <a:rPr lang="en-TT" sz="2400" dirty="0">
                    <a:solidFill>
                      <a:schemeClr val="accent2">
                        <a:lumMod val="75000"/>
                      </a:schemeClr>
                    </a:solidFill>
                  </a:rPr>
                  <a:t>Ltd.</a:t>
                </a:r>
              </a:p>
              <a:p>
                <a:endParaRPr lang="en-TT" sz="24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71599" y="4868327"/>
                <a:ext cx="6400800" cy="2016224"/>
              </a:xfrm>
              <a:blipFill rotWithShape="0">
                <a:blip r:embed="rId2"/>
                <a:stretch>
                  <a:fillRect t="-2424"/>
                </a:stretch>
              </a:blipFill>
            </p:spPr>
            <p:txBody>
              <a:bodyPr/>
              <a:lstStyle/>
              <a:p>
                <a:r>
                  <a:rPr lang="en-T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3296"/>
            <a:ext cx="9144000" cy="628179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" y="120013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Measures:</a:t>
            </a:r>
          </a:p>
          <a:p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T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automation of data storage and </a:t>
            </a:r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retrieval: </a:t>
            </a:r>
          </a:p>
          <a:p>
            <a:pPr lvl="1"/>
            <a:r>
              <a:rPr lang="en-TT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</a:t>
            </a:r>
            <a:r>
              <a:rPr lang="en-TT" sz="22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TT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ntegrating </a:t>
            </a:r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procedures into the firm’s Enterprise Resource Planning (ERP) system. </a:t>
            </a:r>
          </a:p>
          <a:p>
            <a:pPr lvl="1"/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tools </a:t>
            </a:r>
            <a:r>
              <a:rPr lang="en-T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devices such as barcodes and radio frequency identification (RFID) </a:t>
            </a:r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tags to automate data entry.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Predictive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maintenance:</a:t>
            </a:r>
          </a:p>
          <a:p>
            <a:pPr lvl="1"/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</a:t>
            </a:r>
            <a:r>
              <a:rPr lang="en-T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servicing operations are required by </a:t>
            </a:r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</a:t>
            </a:r>
            <a:r>
              <a:rPr lang="en-T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condition of </a:t>
            </a:r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en-T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analysing the relationship between multiple parameters and part </a:t>
            </a:r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degradation.  </a:t>
            </a:r>
          </a:p>
          <a:p>
            <a:pPr lvl="1"/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On-board </a:t>
            </a:r>
            <a:r>
              <a:rPr lang="en-T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 alarm </a:t>
            </a:r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&amp; networked </a:t>
            </a:r>
            <a:r>
              <a:rPr lang="en-T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monitoring </a:t>
            </a:r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devices e.g. Vibration sensors, Magnetic sensors.</a:t>
            </a:r>
          </a:p>
          <a:p>
            <a:pPr lvl="1"/>
            <a:r>
              <a:rPr lang="en-T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T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historical data by trained </a:t>
            </a:r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personnel.</a:t>
            </a:r>
            <a:endParaRPr lang="en-T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3599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MODEL FORMULATION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</p:spTree>
    <p:extLst>
      <p:ext uri="{BB962C8B-B14F-4D97-AF65-F5344CB8AC3E}">
        <p14:creationId xmlns:p14="http://schemas.microsoft.com/office/powerpoint/2010/main" val="382229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an automated data storage and retrieval system was modelled as a reduction in the time spent on data entry and information retrieval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tasks.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a predictive maintenance practice was reproduced in the model by having arriving entities first enter the model at Stores department in the form of a parts request.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represented a process where the analysis of historical and condition monitoring data allowed the maintenance department to predict the likely occurrence of machine failure modes. </a:t>
            </a:r>
            <a:endParaRPr lang="en-GB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and </a:t>
            </a: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required for repairs were secured prior to the initiation of maintenance activities.</a:t>
            </a:r>
            <a:endParaRPr lang="en-TT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3599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MODEL FORMULATION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</p:spTree>
    <p:extLst>
      <p:ext uri="{BB962C8B-B14F-4D97-AF65-F5344CB8AC3E}">
        <p14:creationId xmlns:p14="http://schemas.microsoft.com/office/powerpoint/2010/main" val="421541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3599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MODEL FORMULATION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5153917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 Sensor</a:t>
            </a:r>
          </a:p>
          <a:p>
            <a:pPr algn="ctr" fontAlgn="base"/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T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Wilcoxon Sensing </a:t>
            </a:r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Technologies®</a:t>
            </a:r>
            <a:endParaRPr lang="en-T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TT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T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2020 Amphenol (Maryland), Inc.</a:t>
            </a:r>
          </a:p>
          <a:p>
            <a:endParaRPr lang="en-TT" dirty="0"/>
          </a:p>
        </p:txBody>
      </p:sp>
      <p:sp>
        <p:nvSpPr>
          <p:cNvPr id="9" name="TextBox 8"/>
          <p:cNvSpPr txBox="1"/>
          <p:nvPr/>
        </p:nvSpPr>
        <p:spPr>
          <a:xfrm>
            <a:off x="1557328" y="5142371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Sensor</a:t>
            </a:r>
          </a:p>
          <a:p>
            <a:pPr algn="ctr"/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Machinery </a:t>
            </a:r>
            <a:r>
              <a:rPr lang="en-TT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Lubriation</a:t>
            </a:r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© 2020 </a:t>
            </a:r>
            <a:r>
              <a:rPr lang="en-TT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Noria</a:t>
            </a:r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Corporation</a:t>
            </a:r>
            <a:endParaRPr lang="en-T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83339"/>
            <a:ext cx="3900017" cy="22927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172" y="5142371"/>
            <a:ext cx="8811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Sensor</a:t>
            </a:r>
          </a:p>
          <a:p>
            <a:pPr algn="ctr"/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Mechanical Wear Debris Feature, Detection, and Diagnosis: A Review. ODU Digital Commons. 2018</a:t>
            </a:r>
            <a:endParaRPr lang="en-T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20907"/>
            <a:ext cx="2102685" cy="1578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88" y="1234150"/>
            <a:ext cx="1512168" cy="17137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71614" y="5142371"/>
            <a:ext cx="6472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Bearing Temperature Sensor</a:t>
            </a:r>
          </a:p>
          <a:p>
            <a:pPr algn="ctr"/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Muller </a:t>
            </a:r>
            <a:r>
              <a:rPr lang="en-TT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Beltex</a:t>
            </a:r>
            <a:endParaRPr lang="en-TT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T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©2020 — Concept &amp; </a:t>
            </a:r>
            <a:r>
              <a:rPr lang="en-T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realisatie</a:t>
            </a:r>
            <a:r>
              <a:rPr lang="en-T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door </a:t>
            </a:r>
            <a:r>
              <a:rPr lang="en-T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Brandindustry</a:t>
            </a:r>
            <a:endParaRPr lang="en-T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5013176"/>
            <a:ext cx="8229600" cy="1343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2" y="3576047"/>
            <a:ext cx="1925234" cy="19252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05584" y="4362232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Condition Monitoring Sensors</a:t>
            </a:r>
            <a:endParaRPr lang="en-T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31024 0.18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24 0.1882 L -2.22222E-6 2.22222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-0.38195 0.1865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195 0.18658 L 3.61111E-6 -1.11111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00104 0.2516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04 0.25162 L 1.94444E-6 3.33333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32657 -0.1280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57 -0.12801 L -3.05556E-6 4.44444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  <p:bldP spid="11" grpId="0"/>
      <p:bldP spid="11" grpId="1"/>
      <p:bldP spid="13" grpId="0"/>
      <p:bldP spid="13" grpId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MODEL FORMULATION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44" y="1556792"/>
            <a:ext cx="8311977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4832830"/>
            <a:ext cx="3811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 from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Model, Pump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Shop </a:t>
            </a:r>
            <a:endParaRPr lang="en-T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144" y="4797152"/>
            <a:ext cx="3811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 from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Model,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Stores Department</a:t>
            </a:r>
            <a:endParaRPr lang="en-T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RESULTS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155442"/>
            <a:ext cx="8229600" cy="497072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 of the Existing and Proposed Models</a:t>
            </a:r>
            <a:endParaRPr lang="en-T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148161"/>
              </p:ext>
            </p:extLst>
          </p:nvPr>
        </p:nvGraphicFramePr>
        <p:xfrm>
          <a:off x="899592" y="1916832"/>
          <a:ext cx="7344817" cy="2486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1409"/>
                <a:gridCol w="1826475"/>
                <a:gridCol w="2017012"/>
                <a:gridCol w="1469921"/>
              </a:tblGrid>
              <a:tr h="605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Performance Metrics</a:t>
                      </a:r>
                      <a:endParaRPr lang="en-TT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Existing Model</a:t>
                      </a:r>
                      <a:endParaRPr lang="en-TT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Proposed Model</a:t>
                      </a:r>
                      <a:endParaRPr lang="en-TT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Precision</a:t>
                      </a:r>
                      <a:endParaRPr lang="en-TT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5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Waiting Time </a:t>
                      </a:r>
                      <a:endParaRPr lang="en-TT" sz="22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28</a:t>
                      </a:r>
                      <a:endParaRPr lang="en-TT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</a:t>
                      </a:r>
                      <a:endParaRPr lang="en-T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± 1 hour</a:t>
                      </a:r>
                      <a:endParaRPr lang="en-T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5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Flow Time </a:t>
                      </a:r>
                      <a:endParaRPr lang="en-TT" sz="22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38</a:t>
                      </a:r>
                      <a:endParaRPr lang="en-T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9</a:t>
                      </a:r>
                      <a:endParaRPr lang="en-TT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± 1 hour</a:t>
                      </a:r>
                      <a:endParaRPr lang="en-T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5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WIP </a:t>
                      </a:r>
                      <a:endParaRPr lang="en-TT" sz="22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</a:t>
                      </a:r>
                      <a:endParaRPr lang="en-T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</a:t>
                      </a:r>
                      <a:endParaRPr lang="en-TT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  ± 1 pump</a:t>
                      </a:r>
                      <a:endParaRPr lang="en-TT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4581128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WT decreased by 96%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FT decreased by 76%</a:t>
            </a:r>
            <a:endParaRPr lang="en-T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7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RESULTS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155442"/>
            <a:ext cx="8229600" cy="522588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TT" sz="2400" dirty="0" smtClean="0">
                <a:latin typeface="Times New Roman" pitchFamily="18" charset="0"/>
                <a:cs typeface="Times New Roman" pitchFamily="18" charset="0"/>
              </a:rPr>
              <a:t>Independent Samples t-Tests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TT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TT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TT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TT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TT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T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288573"/>
              </p:ext>
            </p:extLst>
          </p:nvPr>
        </p:nvGraphicFramePr>
        <p:xfrm>
          <a:off x="1547664" y="1916832"/>
          <a:ext cx="6552728" cy="270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1152128"/>
                <a:gridCol w="1488165"/>
                <a:gridCol w="2184243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TT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 Metrics</a:t>
                      </a:r>
                      <a:endParaRPr lang="en-TT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TT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d.f.</a:t>
                      </a:r>
                      <a:endParaRPr lang="en-TT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 (2-tailed)</a:t>
                      </a:r>
                      <a:endParaRPr lang="en-TT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TT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endParaRPr lang="en-TT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10.77</a:t>
                      </a:r>
                      <a:endParaRPr lang="en-TT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29.66</a:t>
                      </a:r>
                      <a:endParaRPr lang="en-TT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0.001</a:t>
                      </a:r>
                      <a:endParaRPr lang="en-TT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TT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</a:t>
                      </a:r>
                      <a:endParaRPr lang="en-TT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8.51</a:t>
                      </a:r>
                      <a:endParaRPr lang="en-TT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30.03</a:t>
                      </a:r>
                      <a:endParaRPr lang="en-TT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TT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TT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WIP</a:t>
                      </a:r>
                      <a:endParaRPr lang="en-TT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</a:t>
                      </a:r>
                      <a:endParaRPr lang="en-TT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55.75</a:t>
                      </a:r>
                      <a:endParaRPr lang="en-TT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0.221</a:t>
                      </a:r>
                      <a:endParaRPr lang="en-TT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5517" y="4827852"/>
            <a:ext cx="800323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decrease in WT and </a:t>
            </a:r>
            <a:r>
              <a:rPr lang="en-T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 between the Proposed and Existing Models </a:t>
            </a:r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determined to be a significant difference at the 95% C.I.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significant difference was determined for WIP.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6613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51520" y="1155442"/>
            <a:ext cx="8435280" cy="5200908"/>
          </a:xfrm>
        </p:spPr>
        <p:txBody>
          <a:bodyPr>
            <a:noAutofit/>
          </a:bodyPr>
          <a:lstStyle/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Agency. 2019. The Impact of the Financial and Economic Crisis on Global Energy Investment. 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Energy Agency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T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V. Mitchell and B. Mitchell. Structural crisis in the oil and gas industry. In 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Policy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64, (2014) 36-42. 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van de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Graaf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B. Michael. Stranded wealth: rethinking the politics of oil in an age of abundance. 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Affairs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94, no. 6, (2018) 1309-1328. 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W.D</a:t>
            </a:r>
            <a:r>
              <a:rPr lang="en-T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Kelton, R. P. </a:t>
            </a:r>
            <a:r>
              <a:rPr lang="en-T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Sadowski</a:t>
            </a:r>
            <a:r>
              <a:rPr lang="en-T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N. B. </a:t>
            </a:r>
            <a:r>
              <a:rPr lang="en-T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Zupick</a:t>
            </a:r>
            <a:r>
              <a:rPr lang="en-T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T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with Arena</a:t>
            </a:r>
            <a:r>
              <a:rPr lang="en-T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</a:t>
            </a:r>
            <a:r>
              <a:rPr lang="en-TT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T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ed. New York: McGraw Hill, 2015.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Gopalakrishnan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Skoogh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Laroque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(2013).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Simulation-Based Planning of Maintenance Activities in the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Automotive 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Industry’. In 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2013 Winter Simulation Conference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J.W. Marriott Hotel, Washington, D. C. USA. (pp. 2610-2621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IEEE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T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51520" y="1155442"/>
            <a:ext cx="8496944" cy="4970721"/>
          </a:xfrm>
        </p:spPr>
        <p:txBody>
          <a:bodyPr>
            <a:no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En-Nhaili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Meddaoui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Bouami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Effectiveness improvement approach basing on OEE and lean maintenance tools. 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Process Management and Benchmarking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no. 2 (2016) 147-169.</a:t>
            </a:r>
            <a:endParaRPr lang="en-T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Santos, R.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Wysk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J.M. Torres, 2006. 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Production with Lean Thinking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John Wiley &amp; Sons, Inc. 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Gavigan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S. Larson. 2016. Utilizing PI Data to Enhance Maintenance and Reliability Program. 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SMRP Annual Conference. Society for Maintenance and Reliability Professionals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SMRP.</a:t>
            </a:r>
            <a:endParaRPr lang="en-T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Gilabert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Arnaiz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Intelligent automation systems for predictive maintenance: A case study. 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Robotics and Computer-Integrated Manufacturing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no. 5, (2006) 543-549.</a:t>
            </a:r>
            <a:endParaRPr lang="en-T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T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155442"/>
            <a:ext cx="8229600" cy="4970721"/>
          </a:xfrm>
        </p:spPr>
        <p:txBody>
          <a:bodyPr>
            <a:normAutofit fontScale="92500"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Shohet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L.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Nobili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Enterprise resource planning system for performance-based-maintenance of clinics.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Automation in Construction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 (2016) 33-41.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Eckfeldt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What does RFID Do for the Consumer?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of the ACM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48, no. 9, (2005) 77-79.</a:t>
            </a:r>
            <a:endParaRPr lang="en-T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Borriello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RFID: Tagging the World. Guest Editorial to RFID Special Issue.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 of the ACM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48, no. 9, (2005) 34-37.</a:t>
            </a:r>
            <a:endParaRPr lang="en-T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Chongwatpol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Sharda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Achieving Lean Objectives through RFID: A Simulation‐Based Assessment.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Sciences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44, no.2, (2013) 239-266.</a:t>
            </a:r>
            <a:endParaRPr lang="en-T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Cassingham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D. Allen (2008). ‘Mining the Corporate Data Domain Safely and Securely Across the Enterprise’. Electric Energy T&amp;D Magazine, March 2008 Issue.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Terrebonne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Quebec Canada.</a:t>
            </a:r>
            <a:endParaRPr lang="en-T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T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T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97072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TT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TT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TT" sz="5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THANK YOU!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</p:spTree>
    <p:extLst>
      <p:ext uri="{BB962C8B-B14F-4D97-AF65-F5344CB8AC3E}">
        <p14:creationId xmlns:p14="http://schemas.microsoft.com/office/powerpoint/2010/main" val="26705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7868"/>
            <a:ext cx="9144000" cy="1137574"/>
          </a:xfrm>
          <a:prstGeom prst="rect">
            <a:avLst/>
          </a:prstGeom>
          <a:solidFill>
            <a:srgbClr val="EBF6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paper introduces a lean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to the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oil company within the Caribbean region. 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of the study is the company’s pump maintenance and repair job shop, referred to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Pump Shop. 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T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company, the repair process of failed pumps and other related maintenance activities is performed internally at the Pump </a:t>
            </a:r>
            <a:r>
              <a:rPr lang="en-T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Shop.</a:t>
            </a:r>
          </a:p>
          <a:p>
            <a:pPr>
              <a:lnSpc>
                <a:spcPct val="150000"/>
              </a:lnSpc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3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155442"/>
            <a:ext cx="8229600" cy="4970721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issue faced by the oil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company:</a:t>
            </a:r>
          </a:p>
          <a:p>
            <a:pPr lvl="1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Maintaining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discipline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placed on productivity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improvements.</a:t>
            </a:r>
          </a:p>
          <a:p>
            <a:pPr lvl="1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Devising an approach to maintenance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practices that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efficiency and productivity.</a:t>
            </a: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investigated:</a:t>
            </a:r>
          </a:p>
          <a:p>
            <a:pPr lvl="1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Adopting a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lean approach to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maintenance.</a:t>
            </a:r>
          </a:p>
          <a:p>
            <a:pPr lvl="1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overtime related to maintenance activities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investigated maintenance activities at the firm through simulation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modelling of proposed lean measures.  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T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1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155442"/>
            <a:ext cx="8229600" cy="497072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experts were consulted during the process of model formulation which was comprised of: </a:t>
            </a:r>
          </a:p>
          <a:p>
            <a:pPr lvl="1">
              <a:lnSpc>
                <a:spcPct val="11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stream mapping and identification of performance metrics.</a:t>
            </a:r>
          </a:p>
          <a:p>
            <a:pPr lvl="1">
              <a:lnSpc>
                <a:spcPct val="11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and observation of the system.</a:t>
            </a:r>
          </a:p>
          <a:p>
            <a:pPr lvl="1">
              <a:lnSpc>
                <a:spcPct val="11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Defining a model of the system in its existing state.</a:t>
            </a:r>
          </a:p>
          <a:p>
            <a:pPr lvl="1">
              <a:lnSpc>
                <a:spcPct val="11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desired precision of performance metrics. </a:t>
            </a:r>
          </a:p>
          <a:p>
            <a:pPr lvl="1">
              <a:lnSpc>
                <a:spcPct val="110000"/>
              </a:lnSpc>
            </a:pPr>
            <a:r>
              <a:rPr lang="en-TT" sz="2200" dirty="0">
                <a:latin typeface="Times New Roman" pitchFamily="18" charset="0"/>
                <a:cs typeface="Times New Roman" pitchFamily="18" charset="0"/>
              </a:rPr>
              <a:t>Constructing a simulation model of the existing </a:t>
            </a:r>
            <a:r>
              <a:rPr lang="en-TT" sz="2200" dirty="0" smtClean="0">
                <a:latin typeface="Times New Roman" pitchFamily="18" charset="0"/>
                <a:cs typeface="Times New Roman" pitchFamily="18" charset="0"/>
              </a:rPr>
              <a:t>system.</a:t>
            </a:r>
            <a:endParaRPr lang="en-TT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TT" sz="2200" dirty="0">
                <a:latin typeface="Times New Roman" pitchFamily="18" charset="0"/>
                <a:cs typeface="Times New Roman" pitchFamily="18" charset="0"/>
              </a:rPr>
              <a:t>Verifying &amp; Validating the simulation </a:t>
            </a:r>
            <a:r>
              <a:rPr lang="en-TT" sz="2200" dirty="0" smtClean="0">
                <a:latin typeface="Times New Roman" pitchFamily="18" charset="0"/>
                <a:cs typeface="Times New Roman" pitchFamily="18" charset="0"/>
              </a:rPr>
              <a:t>model.</a:t>
            </a:r>
            <a:endParaRPr lang="en-TT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TT" sz="2200" dirty="0">
                <a:latin typeface="Times New Roman" pitchFamily="18" charset="0"/>
                <a:cs typeface="Times New Roman" pitchFamily="18" charset="0"/>
              </a:rPr>
              <a:t>Conceptualize Proposed </a:t>
            </a:r>
            <a:r>
              <a:rPr lang="en-TT" sz="2200" dirty="0" smtClean="0">
                <a:latin typeface="Times New Roman" pitchFamily="18" charset="0"/>
                <a:cs typeface="Times New Roman" pitchFamily="18" charset="0"/>
              </a:rPr>
              <a:t>Solutions.</a:t>
            </a:r>
            <a:endParaRPr lang="en-TT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TT" sz="2200" dirty="0">
                <a:latin typeface="Times New Roman" pitchFamily="18" charset="0"/>
                <a:cs typeface="Times New Roman" pitchFamily="18" charset="0"/>
              </a:rPr>
              <a:t>Generate a simulation model of proposed </a:t>
            </a:r>
            <a:r>
              <a:rPr lang="en-TT" sz="2200" dirty="0" smtClean="0">
                <a:latin typeface="Times New Roman" pitchFamily="18" charset="0"/>
                <a:cs typeface="Times New Roman" pitchFamily="18" charset="0"/>
              </a:rPr>
              <a:t>system.</a:t>
            </a:r>
            <a:endParaRPr lang="en-TT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n-TT" sz="2200" dirty="0">
                <a:latin typeface="Times New Roman" pitchFamily="18" charset="0"/>
                <a:cs typeface="Times New Roman" pitchFamily="18" charset="0"/>
              </a:rPr>
              <a:t>The simulation </a:t>
            </a:r>
            <a:r>
              <a:rPr lang="en-TT" sz="2200" dirty="0" smtClean="0">
                <a:latin typeface="Times New Roman" pitchFamily="18" charset="0"/>
                <a:cs typeface="Times New Roman" pitchFamily="18" charset="0"/>
              </a:rPr>
              <a:t>output </a:t>
            </a:r>
            <a:r>
              <a:rPr lang="en-TT" sz="2200" dirty="0">
                <a:latin typeface="Times New Roman" pitchFamily="18" charset="0"/>
                <a:cs typeface="Times New Roman" pitchFamily="18" charset="0"/>
              </a:rPr>
              <a:t>of the proposed and existing models </a:t>
            </a:r>
            <a:r>
              <a:rPr lang="en-TT" sz="2200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TT" sz="2200" dirty="0">
                <a:latin typeface="Times New Roman" pitchFamily="18" charset="0"/>
                <a:cs typeface="Times New Roman" pitchFamily="18" charset="0"/>
              </a:rPr>
              <a:t>then subject to further statistical </a:t>
            </a:r>
            <a:r>
              <a:rPr lang="en-TT" sz="2200" dirty="0" smtClean="0">
                <a:latin typeface="Times New Roman" pitchFamily="18" charset="0"/>
                <a:cs typeface="Times New Roman" pitchFamily="18" charset="0"/>
              </a:rPr>
              <a:t>analysis.</a:t>
            </a:r>
            <a:endParaRPr lang="en-TT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T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5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 smtClean="0">
                <a:latin typeface="Times New Roman" pitchFamily="18" charset="0"/>
                <a:cs typeface="Times New Roman" pitchFamily="18" charset="0"/>
              </a:rPr>
              <a:t>PROCESS MAP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659722"/>
              </p:ext>
            </p:extLst>
          </p:nvPr>
        </p:nvGraphicFramePr>
        <p:xfrm>
          <a:off x="457200" y="1194841"/>
          <a:ext cx="8229600" cy="497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8426" y="1327795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&amp; Disassembly </a:t>
            </a:r>
            <a:r>
              <a:rPr lang="en-TT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Pump Shop</a:t>
            </a:r>
            <a:endParaRPr lang="en-TT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5511" y="268165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Parts/Materials Request</a:t>
            </a:r>
            <a:endParaRPr lang="en-T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0424" y="3181215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Part/Material Retrieval</a:t>
            </a:r>
          </a:p>
          <a:p>
            <a:pPr algn="ctr"/>
            <a:r>
              <a:rPr lang="en-TT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Stores Department</a:t>
            </a:r>
            <a:endParaRPr lang="en-TT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9840" y="4100797"/>
            <a:ext cx="1314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Purchase Request </a:t>
            </a:r>
            <a:endParaRPr lang="en-T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0013" y="5230656"/>
            <a:ext cx="1140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Delivery Details</a:t>
            </a:r>
            <a:endParaRPr lang="en-T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654" y="147817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Incoming Pumps &amp; Work Order</a:t>
            </a:r>
            <a:endParaRPr lang="en-T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36" y="5085913"/>
            <a:ext cx="2210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Supplier</a:t>
            </a:r>
            <a:endParaRPr lang="en-T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1197" y="4667108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Procured Parts/Materials</a:t>
            </a:r>
          </a:p>
          <a:p>
            <a:pPr algn="ctr"/>
            <a:r>
              <a:rPr lang="en-TT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Shipping and Receiving</a:t>
            </a:r>
            <a:endParaRPr lang="en-TT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0964" y="4832422"/>
            <a:ext cx="1750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Purchase Order </a:t>
            </a:r>
            <a:r>
              <a:rPr lang="en-TT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Procurement Department</a:t>
            </a:r>
            <a:endParaRPr lang="en-TT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9850" y="2732305"/>
            <a:ext cx="193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Parts/Materials &amp; Delivery Note</a:t>
            </a:r>
            <a:endParaRPr lang="en-T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273391" y="1478178"/>
            <a:ext cx="1929635" cy="707886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9" name="Rectangle 18"/>
          <p:cNvSpPr/>
          <p:nvPr/>
        </p:nvSpPr>
        <p:spPr>
          <a:xfrm>
            <a:off x="2563394" y="1346910"/>
            <a:ext cx="1780058" cy="12407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20" name="Rectangle 19"/>
          <p:cNvSpPr/>
          <p:nvPr/>
        </p:nvSpPr>
        <p:spPr>
          <a:xfrm>
            <a:off x="3971864" y="3192802"/>
            <a:ext cx="184469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21" name="Rectangle 20"/>
          <p:cNvSpPr/>
          <p:nvPr/>
        </p:nvSpPr>
        <p:spPr>
          <a:xfrm>
            <a:off x="6129850" y="4889096"/>
            <a:ext cx="1740032" cy="1321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22" name="TextBox 21"/>
          <p:cNvSpPr txBox="1"/>
          <p:nvPr/>
        </p:nvSpPr>
        <p:spPr>
          <a:xfrm>
            <a:off x="4601266" y="1344631"/>
            <a:ext cx="2173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Repair, Assembly &amp; Testing </a:t>
            </a:r>
          </a:p>
          <a:p>
            <a:pPr algn="ctr"/>
            <a:r>
              <a:rPr lang="en-TT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Pump Shop</a:t>
            </a:r>
            <a:endParaRPr lang="en-TT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00179" y="4687742"/>
            <a:ext cx="1632893" cy="1302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24" name="Rectangle 23"/>
          <p:cNvSpPr/>
          <p:nvPr/>
        </p:nvSpPr>
        <p:spPr>
          <a:xfrm>
            <a:off x="4707016" y="1297493"/>
            <a:ext cx="1961794" cy="1220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25" name="TextBox 24"/>
          <p:cNvSpPr txBox="1"/>
          <p:nvPr/>
        </p:nvSpPr>
        <p:spPr>
          <a:xfrm>
            <a:off x="6982400" y="148250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Outgoing Pumps &amp; Work Order</a:t>
            </a:r>
            <a:endParaRPr lang="en-T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lowchart: Terminator 25"/>
          <p:cNvSpPr/>
          <p:nvPr/>
        </p:nvSpPr>
        <p:spPr>
          <a:xfrm>
            <a:off x="7060574" y="1462850"/>
            <a:ext cx="1903914" cy="707886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27" name="Flowchart: Terminator 26"/>
          <p:cNvSpPr/>
          <p:nvPr/>
        </p:nvSpPr>
        <p:spPr>
          <a:xfrm>
            <a:off x="222806" y="4985201"/>
            <a:ext cx="1929635" cy="707886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cxnSp>
        <p:nvCxnSpPr>
          <p:cNvPr id="29" name="Straight Arrow Connector 28"/>
          <p:cNvCxnSpPr>
            <a:stCxn id="18" idx="3"/>
          </p:cNvCxnSpPr>
          <p:nvPr/>
        </p:nvCxnSpPr>
        <p:spPr>
          <a:xfrm>
            <a:off x="2203026" y="1832121"/>
            <a:ext cx="36339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16200000" flipH="1">
            <a:off x="3193422" y="2809532"/>
            <a:ext cx="981244" cy="575644"/>
          </a:xfrm>
          <a:prstGeom prst="bentConnector3">
            <a:avLst>
              <a:gd name="adj1" fmla="val 100723"/>
            </a:avLst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5400000" flipH="1" flipV="1">
            <a:off x="5303111" y="3069521"/>
            <a:ext cx="1226829" cy="142943"/>
          </a:xfrm>
          <a:prstGeom prst="bentConnector3">
            <a:avLst>
              <a:gd name="adj1" fmla="val 2826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endCxn id="21" idx="0"/>
          </p:cNvCxnSpPr>
          <p:nvPr/>
        </p:nvCxnSpPr>
        <p:spPr>
          <a:xfrm>
            <a:off x="5816555" y="4028294"/>
            <a:ext cx="1183311" cy="860802"/>
          </a:xfrm>
          <a:prstGeom prst="bentConnector2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10800000">
            <a:off x="5431929" y="4513866"/>
            <a:ext cx="697921" cy="589634"/>
          </a:xfrm>
          <a:prstGeom prst="bentConnector3">
            <a:avLst>
              <a:gd name="adj1" fmla="val 99754"/>
            </a:avLst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rot="5400000" flipH="1" flipV="1">
            <a:off x="3381969" y="4081888"/>
            <a:ext cx="708167" cy="505666"/>
          </a:xfrm>
          <a:prstGeom prst="bentConnector3">
            <a:avLst>
              <a:gd name="adj1" fmla="val 99034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6" idx="1"/>
          </p:cNvCxnSpPr>
          <p:nvPr/>
        </p:nvCxnSpPr>
        <p:spPr>
          <a:xfrm flipH="1">
            <a:off x="6678498" y="1816793"/>
            <a:ext cx="38207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343452" y="1832121"/>
            <a:ext cx="36356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endCxn id="27" idx="2"/>
          </p:cNvCxnSpPr>
          <p:nvPr/>
        </p:nvCxnSpPr>
        <p:spPr>
          <a:xfrm rot="10800000">
            <a:off x="1187625" y="5693087"/>
            <a:ext cx="4942225" cy="444338"/>
          </a:xfrm>
          <a:prstGeom prst="bentConnector2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510091" y="412012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Parts/Materials</a:t>
            </a:r>
            <a:endParaRPr lang="en-T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6" name="Straight Arrow Connector 115"/>
          <p:cNvCxnSpPr>
            <a:stCxn id="27" idx="3"/>
            <a:endCxn id="23" idx="1"/>
          </p:cNvCxnSpPr>
          <p:nvPr/>
        </p:nvCxnSpPr>
        <p:spPr>
          <a:xfrm>
            <a:off x="2152441" y="5339144"/>
            <a:ext cx="347738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42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20" grpId="0" animBg="1"/>
      <p:bldP spid="21" grpId="0" animBg="1"/>
      <p:bldP spid="23" grpId="0" animBg="1"/>
      <p:bldP spid="27" grpId="0" animBg="1"/>
      <p:bldP spid="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 smtClean="0">
                <a:latin typeface="Times New Roman" pitchFamily="18" charset="0"/>
                <a:cs typeface="Times New Roman" pitchFamily="18" charset="0"/>
              </a:rPr>
              <a:t>MODEL FORMULATION</a:t>
            </a:r>
            <a:endParaRPr lang="en-T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846331"/>
              </p:ext>
            </p:extLst>
          </p:nvPr>
        </p:nvGraphicFramePr>
        <p:xfrm>
          <a:off x="446673" y="1916832"/>
          <a:ext cx="8280919" cy="374441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413359"/>
                <a:gridCol w="3867560"/>
              </a:tblGrid>
              <a:tr h="784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</a:t>
                      </a:r>
                      <a:endParaRPr lang="en-T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Distributions</a:t>
                      </a:r>
                      <a:endParaRPr lang="en-T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40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TT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Inter-Arrival time (hours)</a:t>
                      </a:r>
                      <a:endParaRPr lang="en-T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TT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+ WEIB(50.3, 0.623)</a:t>
                      </a:r>
                      <a:endParaRPr lang="en-T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20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TT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arriving pumps</a:t>
                      </a:r>
                      <a:endParaRPr lang="en-T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 + WEIB(0.804, 1.92)</a:t>
                      </a:r>
                      <a:endParaRPr lang="en-TT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 to storage address (minutes)</a:t>
                      </a:r>
                      <a:endParaRPr lang="en-T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+ 17 * BETA(1.99, 1.5)</a:t>
                      </a:r>
                      <a:endParaRPr lang="en-T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Disassembly and Diagnosis of equipment (hours)</a:t>
                      </a:r>
                      <a:endParaRPr lang="en-T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NORM(2.98, 0.093)</a:t>
                      </a:r>
                      <a:endParaRPr lang="en-T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45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Assembling repaired equipment (hours)</a:t>
                      </a:r>
                      <a:endParaRPr lang="en-T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 + 3.52 * BETA(3.43, 5.08)</a:t>
                      </a:r>
                      <a:endParaRPr lang="en-T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5576" y="1268760"/>
            <a:ext cx="7920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 &amp; Statistical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</a:t>
            </a:r>
            <a:endParaRPr lang="en-T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MODEL FORMULATION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T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assumptions and limitations were applied to the existing and proposed models created:</a:t>
            </a:r>
          </a:p>
          <a:p>
            <a:pPr lvl="1">
              <a:lnSpc>
                <a:spcPct val="120000"/>
              </a:lnSpc>
            </a:pPr>
            <a:r>
              <a:rPr lang="en-T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materials entering the Machine Shop for any particular pump were treated as one job.</a:t>
            </a:r>
          </a:p>
          <a:p>
            <a:pPr lvl="1">
              <a:lnSpc>
                <a:spcPct val="120000"/>
              </a:lnSpc>
            </a:pPr>
            <a:r>
              <a:rPr lang="en-T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 were categorized as either good, or bad.</a:t>
            </a:r>
          </a:p>
          <a:p>
            <a:pPr lvl="1">
              <a:lnSpc>
                <a:spcPct val="120000"/>
              </a:lnSpc>
            </a:pPr>
            <a:r>
              <a:rPr lang="en-T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 in the type of parts and materials were not considered.</a:t>
            </a:r>
          </a:p>
          <a:p>
            <a:pPr lvl="1">
              <a:lnSpc>
                <a:spcPct val="120000"/>
              </a:lnSpc>
            </a:pPr>
            <a:r>
              <a:rPr lang="en-T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travelled by the parts removed from the disassembly area was not considered.</a:t>
            </a:r>
          </a:p>
          <a:p>
            <a:pPr lvl="1">
              <a:lnSpc>
                <a:spcPct val="120000"/>
              </a:lnSpc>
            </a:pPr>
            <a:r>
              <a:rPr lang="en-T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variations in the type and model of pumps entering the system was not considered.</a:t>
            </a:r>
          </a:p>
          <a:p>
            <a:pPr lvl="1">
              <a:lnSpc>
                <a:spcPct val="120000"/>
              </a:lnSpc>
            </a:pPr>
            <a:r>
              <a:rPr lang="en-T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Suppliers were assumed to provide reliable service of an acceptable standard to the company</a:t>
            </a:r>
            <a:r>
              <a:rPr lang="en-T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55663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MODEL FORMULATION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57" y="1155441"/>
            <a:ext cx="8568952" cy="4835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946" y="5925463"/>
            <a:ext cx="8211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 from Existing Model, Pump Shop. Pump repair processes. </a:t>
            </a:r>
            <a:endParaRPr lang="en-T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24328" y="3284984"/>
            <a:ext cx="1296144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2" name="TextBox 1"/>
          <p:cNvSpPr txBox="1"/>
          <p:nvPr/>
        </p:nvSpPr>
        <p:spPr>
          <a:xfrm>
            <a:off x="7549203" y="3243312"/>
            <a:ext cx="132686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1900" dirty="0" smtClean="0"/>
              <a:t>Key</a:t>
            </a:r>
          </a:p>
          <a:p>
            <a:r>
              <a:rPr lang="en-TT" sz="1900" dirty="0" smtClean="0"/>
              <a:t>1: Create</a:t>
            </a:r>
            <a:endParaRPr lang="en-TT" sz="1900" dirty="0"/>
          </a:p>
          <a:p>
            <a:r>
              <a:rPr lang="en-TT" sz="1900" dirty="0" smtClean="0"/>
              <a:t>2: Assign</a:t>
            </a:r>
          </a:p>
          <a:p>
            <a:r>
              <a:rPr lang="en-TT" sz="1900" dirty="0" smtClean="0"/>
              <a:t>3: Separate</a:t>
            </a:r>
          </a:p>
          <a:p>
            <a:r>
              <a:rPr lang="en-TT" sz="1900" dirty="0" smtClean="0"/>
              <a:t>4: Route</a:t>
            </a:r>
          </a:p>
          <a:p>
            <a:r>
              <a:rPr lang="en-TT" sz="1900" dirty="0" smtClean="0"/>
              <a:t>5: Station</a:t>
            </a:r>
          </a:p>
          <a:p>
            <a:r>
              <a:rPr lang="en-TT" sz="1900" dirty="0" smtClean="0"/>
              <a:t>6: Match</a:t>
            </a:r>
          </a:p>
          <a:p>
            <a:r>
              <a:rPr lang="en-TT" sz="1900" dirty="0" smtClean="0"/>
              <a:t>7: Process</a:t>
            </a:r>
          </a:p>
          <a:p>
            <a:r>
              <a:rPr lang="en-TT" sz="1900" dirty="0" smtClean="0"/>
              <a:t>8: Dispose</a:t>
            </a:r>
            <a:endParaRPr lang="en-TT" sz="1900" dirty="0"/>
          </a:p>
        </p:txBody>
      </p:sp>
      <p:sp>
        <p:nvSpPr>
          <p:cNvPr id="10" name="Oval 9"/>
          <p:cNvSpPr/>
          <p:nvPr/>
        </p:nvSpPr>
        <p:spPr>
          <a:xfrm>
            <a:off x="395536" y="1221626"/>
            <a:ext cx="288032" cy="28803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Oval 10"/>
          <p:cNvSpPr/>
          <p:nvPr/>
        </p:nvSpPr>
        <p:spPr>
          <a:xfrm>
            <a:off x="1691680" y="1256625"/>
            <a:ext cx="288032" cy="28803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2" name="Oval 11"/>
          <p:cNvSpPr/>
          <p:nvPr/>
        </p:nvSpPr>
        <p:spPr>
          <a:xfrm>
            <a:off x="1763688" y="2420888"/>
            <a:ext cx="288032" cy="28803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3" name="Oval 12"/>
          <p:cNvSpPr/>
          <p:nvPr/>
        </p:nvSpPr>
        <p:spPr>
          <a:xfrm>
            <a:off x="3419872" y="5085184"/>
            <a:ext cx="288032" cy="28803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4" name="TextBox 13"/>
          <p:cNvSpPr txBox="1"/>
          <p:nvPr/>
        </p:nvSpPr>
        <p:spPr>
          <a:xfrm>
            <a:off x="395536" y="1172071"/>
            <a:ext cx="3600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1900" dirty="0" smtClean="0"/>
              <a:t>1</a:t>
            </a:r>
            <a:endParaRPr lang="en-TT" sz="1900" dirty="0"/>
          </a:p>
        </p:txBody>
      </p:sp>
      <p:sp>
        <p:nvSpPr>
          <p:cNvPr id="15" name="TextBox 14"/>
          <p:cNvSpPr txBox="1"/>
          <p:nvPr/>
        </p:nvSpPr>
        <p:spPr>
          <a:xfrm>
            <a:off x="3409241" y="5013176"/>
            <a:ext cx="3600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1900" dirty="0" smtClean="0"/>
              <a:t>4</a:t>
            </a:r>
            <a:endParaRPr lang="en-TT" sz="1900" dirty="0"/>
          </a:p>
        </p:txBody>
      </p:sp>
      <p:sp>
        <p:nvSpPr>
          <p:cNvPr id="16" name="Oval 15"/>
          <p:cNvSpPr/>
          <p:nvPr/>
        </p:nvSpPr>
        <p:spPr>
          <a:xfrm>
            <a:off x="3493882" y="2972857"/>
            <a:ext cx="288032" cy="28803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7" name="Oval 16"/>
          <p:cNvSpPr/>
          <p:nvPr/>
        </p:nvSpPr>
        <p:spPr>
          <a:xfrm>
            <a:off x="5137628" y="1237019"/>
            <a:ext cx="288032" cy="28803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8" name="Oval 17"/>
          <p:cNvSpPr/>
          <p:nvPr/>
        </p:nvSpPr>
        <p:spPr>
          <a:xfrm>
            <a:off x="6217748" y="1283593"/>
            <a:ext cx="288032" cy="28803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9" name="Oval 18"/>
          <p:cNvSpPr/>
          <p:nvPr/>
        </p:nvSpPr>
        <p:spPr>
          <a:xfrm>
            <a:off x="7740352" y="2439362"/>
            <a:ext cx="288032" cy="28803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20" name="TextBox 19"/>
          <p:cNvSpPr txBox="1"/>
          <p:nvPr/>
        </p:nvSpPr>
        <p:spPr>
          <a:xfrm>
            <a:off x="1686462" y="1208280"/>
            <a:ext cx="3600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19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63688" y="2372543"/>
            <a:ext cx="3600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1900" dirty="0" smtClean="0"/>
              <a:t>3</a:t>
            </a:r>
            <a:endParaRPr lang="en-TT" sz="1900" dirty="0"/>
          </a:p>
        </p:txBody>
      </p:sp>
      <p:sp>
        <p:nvSpPr>
          <p:cNvPr id="22" name="TextBox 21"/>
          <p:cNvSpPr txBox="1"/>
          <p:nvPr/>
        </p:nvSpPr>
        <p:spPr>
          <a:xfrm>
            <a:off x="3493882" y="2922621"/>
            <a:ext cx="3600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1900" dirty="0" smtClean="0"/>
              <a:t>5</a:t>
            </a:r>
            <a:endParaRPr lang="en-TT" sz="1900" dirty="0"/>
          </a:p>
        </p:txBody>
      </p:sp>
      <p:sp>
        <p:nvSpPr>
          <p:cNvPr id="23" name="TextBox 22"/>
          <p:cNvSpPr txBox="1"/>
          <p:nvPr/>
        </p:nvSpPr>
        <p:spPr>
          <a:xfrm>
            <a:off x="5137628" y="1189932"/>
            <a:ext cx="3600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1900" dirty="0" smtClean="0"/>
              <a:t>6</a:t>
            </a:r>
            <a:endParaRPr lang="en-TT" sz="1900" dirty="0"/>
          </a:p>
        </p:txBody>
      </p:sp>
      <p:sp>
        <p:nvSpPr>
          <p:cNvPr id="24" name="TextBox 23"/>
          <p:cNvSpPr txBox="1"/>
          <p:nvPr/>
        </p:nvSpPr>
        <p:spPr>
          <a:xfrm>
            <a:off x="6217748" y="1243578"/>
            <a:ext cx="3600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1900" dirty="0" smtClean="0"/>
              <a:t>7</a:t>
            </a:r>
            <a:endParaRPr lang="en-TT" sz="1900" dirty="0"/>
          </a:p>
        </p:txBody>
      </p:sp>
      <p:sp>
        <p:nvSpPr>
          <p:cNvPr id="25" name="TextBox 24"/>
          <p:cNvSpPr txBox="1"/>
          <p:nvPr/>
        </p:nvSpPr>
        <p:spPr>
          <a:xfrm>
            <a:off x="7740352" y="2391017"/>
            <a:ext cx="3600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1900" dirty="0" smtClean="0"/>
              <a:t>8</a:t>
            </a:r>
            <a:endParaRPr lang="en-TT" sz="1900" dirty="0"/>
          </a:p>
        </p:txBody>
      </p:sp>
    </p:spTree>
    <p:extLst>
      <p:ext uri="{BB962C8B-B14F-4D97-AF65-F5344CB8AC3E}">
        <p14:creationId xmlns:p14="http://schemas.microsoft.com/office/powerpoint/2010/main" val="19796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7868"/>
            <a:ext cx="9143999" cy="1137574"/>
          </a:xfrm>
          <a:solidFill>
            <a:srgbClr val="EBF6F9"/>
          </a:solidFill>
        </p:spPr>
        <p:txBody>
          <a:bodyPr>
            <a:normAutofit/>
          </a:bodyPr>
          <a:lstStyle/>
          <a:p>
            <a:r>
              <a:rPr lang="en-TT" sz="2800" b="1" dirty="0">
                <a:latin typeface="Times New Roman" pitchFamily="18" charset="0"/>
                <a:cs typeface="Times New Roman" pitchFamily="18" charset="0"/>
              </a:rPr>
              <a:t>MODEL FORMULATION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7" y="6356350"/>
            <a:ext cx="9113733" cy="365125"/>
          </a:xfrm>
        </p:spPr>
        <p:txBody>
          <a:bodyPr/>
          <a:lstStyle/>
          <a:p>
            <a:r>
              <a:rPr lang="en-TT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IConETech-2020, Faculty of Engineering, The UWI, St. Augustine, Trinidad and Tobago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" y="17868"/>
            <a:ext cx="1157358" cy="1137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946" y="5733256"/>
            <a:ext cx="8211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 from Existing Model, Pump Shop. Pump repair processes. </a:t>
            </a:r>
            <a:endParaRPr lang="en-T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0C4EF1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1347649"/>
            <a:ext cx="8568952" cy="4385607"/>
          </a:xfrm>
        </p:spPr>
      </p:pic>
    </p:spTree>
    <p:extLst>
      <p:ext uri="{BB962C8B-B14F-4D97-AF65-F5344CB8AC3E}">
        <p14:creationId xmlns:p14="http://schemas.microsoft.com/office/powerpoint/2010/main" val="15270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1706</Words>
  <Application>Microsoft Office PowerPoint</Application>
  <PresentationFormat>On-screen Show (4:3)</PresentationFormat>
  <Paragraphs>206</Paragraphs>
  <Slides>19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Office Theme</vt:lpstr>
      <vt:lpstr>EXPLORING AN OPTIMIZATION STRATEGY AT THE MAINTENANCE DEPARTMENT OF AN OIL COMPANY Stefan Harrison1, Jainarine Bansee2, Boppana Chowdary3, Rajeev Seepersad4, Dillon Frederick5 </vt:lpstr>
      <vt:lpstr>PowerPoint Presentation</vt:lpstr>
      <vt:lpstr>OBJECTIVES</vt:lpstr>
      <vt:lpstr>METHODOLOGY</vt:lpstr>
      <vt:lpstr>PROCESS MAP</vt:lpstr>
      <vt:lpstr>MODEL FORMULATION</vt:lpstr>
      <vt:lpstr>MODEL FORMULATION</vt:lpstr>
      <vt:lpstr>MODEL FORMULATION</vt:lpstr>
      <vt:lpstr>MODEL FORMULATION</vt:lpstr>
      <vt:lpstr>MODEL FORMULATION</vt:lpstr>
      <vt:lpstr>MODEL FORMULATION</vt:lpstr>
      <vt:lpstr>MODEL FORMULATION</vt:lpstr>
      <vt:lpstr>MODEL FORMULATION</vt:lpstr>
      <vt:lpstr>RESULTS</vt:lpstr>
      <vt:lpstr>RESULTS</vt:lpstr>
      <vt:lpstr>REFERENCES</vt:lpstr>
      <vt:lpstr>REFERENCES</vt:lpstr>
      <vt:lpstr>REFERENCES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PAPER Author1, Author2,…AuthorN</dc:title>
  <dc:creator>Victor</dc:creator>
  <cp:lastModifiedBy>Stefan Harrison</cp:lastModifiedBy>
  <cp:revision>135</cp:revision>
  <dcterms:created xsi:type="dcterms:W3CDTF">2019-10-16T16:46:00Z</dcterms:created>
  <dcterms:modified xsi:type="dcterms:W3CDTF">2020-03-03T14:10:22Z</dcterms:modified>
</cp:coreProperties>
</file>