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67" r:id="rId5"/>
    <p:sldId id="261" r:id="rId6"/>
    <p:sldId id="278" r:id="rId7"/>
    <p:sldId id="279" r:id="rId8"/>
    <p:sldId id="268" r:id="rId9"/>
    <p:sldId id="272" r:id="rId10"/>
    <p:sldId id="276" r:id="rId11"/>
    <p:sldId id="270" r:id="rId12"/>
    <p:sldId id="277" r:id="rId13"/>
    <p:sldId id="263" r:id="rId14"/>
    <p:sldId id="273" r:id="rId15"/>
    <p:sldId id="262" r:id="rId16"/>
    <p:sldId id="274" r:id="rId17"/>
    <p:sldId id="275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e Dassyne" initials="JD" lastIdx="4" clrIdx="0">
    <p:extLst>
      <p:ext uri="{19B8F6BF-5375-455C-9EA6-DF929625EA0E}">
        <p15:presenceInfo xmlns="" xmlns:p15="http://schemas.microsoft.com/office/powerpoint/2012/main" userId="c88141bbd7e54c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6F9"/>
    <a:srgbClr val="D9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43161-F3CA-44A1-A006-C0F7209AA749}" type="datetimeFigureOut">
              <a:rPr lang="en-TT" smtClean="0"/>
              <a:t>01/03/2020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5E0DD-3E5A-4224-8718-737DF6F1553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91923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9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18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19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10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11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12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13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14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15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16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5E0DD-3E5A-4224-8718-737DF6F1553E}" type="slidenum">
              <a:rPr lang="en-TT" smtClean="0"/>
              <a:t>17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08413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136-1849-4214-9910-B3AADDEC6EDD}" type="datetime1">
              <a:rPr lang="en-TT" smtClean="0"/>
              <a:t>01/03/2020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 dirty="0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12610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CC4F-A56F-4326-BDE8-1A0754954EA8}" type="datetime1">
              <a:rPr lang="en-TT" smtClean="0"/>
              <a:t>01/03/2020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7701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1966-8C64-459B-93DE-64A95248EEAE}" type="datetime1">
              <a:rPr lang="en-TT" smtClean="0"/>
              <a:t>01/03/2020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91835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9FBD-EAB0-4AE9-B1EE-C4BADB62A2BD}" type="datetime1">
              <a:rPr lang="en-TT" smtClean="0"/>
              <a:t>01/03/2020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86489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CD58-21B9-4324-8BD6-D99A072A52CA}" type="datetime1">
              <a:rPr lang="en-TT" smtClean="0"/>
              <a:t>01/03/2020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23219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343D-B3FE-4262-88C2-B899D763C370}" type="datetime1">
              <a:rPr lang="en-TT" smtClean="0"/>
              <a:t>01/03/2020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70208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5730-F883-4A1A-AF6A-8F136D48ED62}" type="datetime1">
              <a:rPr lang="en-TT" smtClean="0"/>
              <a:t>01/03/2020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85298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642C-19D4-4848-A478-FCDACF5BAE3F}" type="datetime1">
              <a:rPr lang="en-TT" smtClean="0"/>
              <a:t>01/03/2020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12338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3CD9-C826-44C6-A93D-811A1E107F93}" type="datetime1">
              <a:rPr lang="en-TT" smtClean="0"/>
              <a:t>01/03/2020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25611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7F9C-2F7B-44E5-AE8E-5956E6C75E32}" type="datetime1">
              <a:rPr lang="en-TT" smtClean="0"/>
              <a:t>01/03/2020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06078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D503D-7892-47DE-9929-960B858D22DF}" type="datetime1">
              <a:rPr lang="en-TT" smtClean="0"/>
              <a:t>01/03/2020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2442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FF015-4918-4E1D-979C-0C42C355588C}" type="datetime1">
              <a:rPr lang="en-TT" smtClean="0"/>
              <a:t>01/03/2020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TT"/>
              <a:t>IConETech-2020, Faculty of Engineering, The UWI, St. Augustine, Trinidad and Tobago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C527-C0FF-4F30-BF88-633D87C91203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02955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7868"/>
            <a:ext cx="9143999" cy="1137574"/>
          </a:xfrm>
          <a:prstGeom prst="rect">
            <a:avLst/>
          </a:prstGeom>
          <a:solidFill>
            <a:srgbClr val="EBF6F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784976" cy="2232248"/>
          </a:xfrm>
        </p:spPr>
        <p:txBody>
          <a:bodyPr>
            <a:normAutofit fontScale="90000"/>
          </a:bodyPr>
          <a:lstStyle/>
          <a:p>
            <a:r>
              <a:rPr lang="en-GB" sz="3100" b="1" dirty="0" smtClean="0">
                <a:latin typeface="Times New Roman" pitchFamily="18" charset="0"/>
                <a:cs typeface="Times New Roman" pitchFamily="18" charset="0"/>
              </a:rPr>
              <a:t>NUMERICAL STUDY OF MHD CONVECTIVE</a:t>
            </a:r>
            <a:r>
              <a:rPr lang="en-TT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T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b="1" dirty="0" smtClean="0">
                <a:latin typeface="Times New Roman" pitchFamily="18" charset="0"/>
                <a:cs typeface="Times New Roman" pitchFamily="18" charset="0"/>
              </a:rPr>
              <a:t>NANOFLUID FLOWS WITHIN A CORRUGATED</a:t>
            </a:r>
            <a:r>
              <a:rPr lang="en-TT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T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100" b="1" dirty="0" smtClean="0">
                <a:latin typeface="Times New Roman" pitchFamily="18" charset="0"/>
                <a:cs typeface="Times New Roman" pitchFamily="18" charset="0"/>
              </a:rPr>
              <a:t>TRAPEZOIDAL ENCLOSURE</a:t>
            </a:r>
            <a:r>
              <a:rPr lang="en-TT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TT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TT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TT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Victor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M. Job</a:t>
            </a:r>
            <a:r>
              <a:rPr lang="en-GB" sz="22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Sreedhara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Rao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Gunakala</a:t>
            </a:r>
            <a:r>
              <a:rPr lang="en-GB" sz="2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TT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TT" sz="2200" dirty="0">
                <a:latin typeface="Times New Roman" pitchFamily="18" charset="0"/>
                <a:cs typeface="Times New Roman" pitchFamily="18" charset="0"/>
              </a:rPr>
            </a:b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P.V.S.N. Murthy</a:t>
            </a:r>
            <a:r>
              <a:rPr lang="en-GB" sz="2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, R. </a:t>
            </a:r>
            <a:r>
              <a:rPr lang="en-GB" sz="2200" dirty="0" err="1">
                <a:latin typeface="Times New Roman" pitchFamily="18" charset="0"/>
                <a:cs typeface="Times New Roman" pitchFamily="18" charset="0"/>
              </a:rPr>
              <a:t>Panneer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Selvam</a:t>
            </a:r>
            <a:r>
              <a:rPr lang="en-GB" sz="2200" baseline="30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TT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61048"/>
            <a:ext cx="6400800" cy="2016224"/>
          </a:xfrm>
        </p:spPr>
        <p:txBody>
          <a:bodyPr>
            <a:normAutofit fontScale="92500" lnSpcReduction="20000"/>
          </a:bodyPr>
          <a:lstStyle/>
          <a:p>
            <a:r>
              <a:rPr lang="en-TT" sz="24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en-TT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Mathematics and Statistics, </a:t>
            </a:r>
            <a:endParaRPr lang="en-TT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TT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TT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 of the West Indies, Trinidad</a:t>
            </a:r>
          </a:p>
          <a:p>
            <a:r>
              <a:rPr lang="en-TT" sz="24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TT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Mathematics, Indian Institute of Technology </a:t>
            </a:r>
            <a:r>
              <a:rPr lang="en-TT" sz="2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Kharagpur</a:t>
            </a:r>
            <a:r>
              <a:rPr lang="en-TT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India</a:t>
            </a:r>
          </a:p>
          <a:p>
            <a:r>
              <a:rPr lang="en-TT" sz="2400" baseline="30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TT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Civil Engineering, University of Arkansas, U.S.A.</a:t>
            </a:r>
          </a:p>
          <a:p>
            <a:endParaRPr lang="en-TT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24544" y="6093296"/>
            <a:ext cx="9144000" cy="628179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1</a:t>
            </a:fld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35198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522588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T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TT" sz="2600" b="1" dirty="0" smtClean="0">
                <a:latin typeface="Times New Roman" pitchFamily="18" charset="0"/>
                <a:cs typeface="Times New Roman" pitchFamily="18" charset="0"/>
              </a:rPr>
              <a:t>Figure: Streamline Plots (SWCNT-Water </a:t>
            </a:r>
            <a:r>
              <a:rPr lang="en-TT" sz="2600" b="1" dirty="0" err="1" smtClean="0">
                <a:latin typeface="Times New Roman" pitchFamily="18" charset="0"/>
                <a:cs typeface="Times New Roman" pitchFamily="18" charset="0"/>
              </a:rPr>
              <a:t>Nanofluid</a:t>
            </a:r>
            <a:r>
              <a:rPr lang="en-TT" sz="2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24544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1013155" y="1412776"/>
                <a:ext cx="2304256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𝜑</m:t>
                      </m:r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0</m:t>
                          </m:r>
                        </m:e>
                        <m:sup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∘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3155" y="1412776"/>
                <a:ext cx="2304256" cy="524246"/>
              </a:xfrm>
              <a:prstGeom prst="rect">
                <a:avLst/>
              </a:prstGeom>
              <a:blipFill rotWithShape="1">
                <a:blip r:embed="rId4"/>
                <a:stretch>
                  <a:fillRect t="-46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5084265" y="1433312"/>
                <a:ext cx="2377440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𝜑</m:t>
                      </m:r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45</m:t>
                          </m:r>
                        </m:e>
                        <m:sup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∘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4265" y="1433312"/>
                <a:ext cx="2377440" cy="524246"/>
              </a:xfrm>
              <a:prstGeom prst="rect">
                <a:avLst/>
              </a:prstGeom>
              <a:blipFill rotWithShape="1">
                <a:blip r:embed="rId5"/>
                <a:stretch>
                  <a:fillRect t="-46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94" y="1908174"/>
            <a:ext cx="3124010" cy="3249018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181225"/>
            <a:ext cx="5364088" cy="214407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10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5129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5442"/>
                <a:ext cx="8229600" cy="522588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Figure: Isotherm Plots (</a:t>
                </a:r>
                <a14:m>
                  <m:oMath xmlns:m="http://schemas.openxmlformats.org/officeDocument/2006/math">
                    <m:r>
                      <a:rPr lang="en-TT" sz="2600" b="1" i="1" smtClean="0">
                        <a:latin typeface="Cambria Math"/>
                        <a:cs typeface="Times New Roman" pitchFamily="18" charset="0"/>
                      </a:rPr>
                      <m:t>𝑨</m:t>
                    </m:r>
                    <m:sSub>
                      <m:sSubPr>
                        <m:ctrlP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b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𝑶</m:t>
                        </m:r>
                      </m:e>
                      <m:sub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-Water </a:t>
                </a:r>
                <a:r>
                  <a:rPr lang="en-TT" sz="2600" b="1" dirty="0" err="1" smtClean="0">
                    <a:latin typeface="Times New Roman" pitchFamily="18" charset="0"/>
                    <a:cs typeface="Times New Roman" pitchFamily="18" charset="0"/>
                  </a:rPr>
                  <a:t>Nanofluid</a:t>
                </a:r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TT" sz="2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5442"/>
                <a:ext cx="8229600" cy="522588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24544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1013155" y="1412776"/>
                <a:ext cx="2304256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𝜑</m:t>
                      </m:r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0</m:t>
                          </m:r>
                        </m:e>
                        <m:sup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∘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3155" y="1412776"/>
                <a:ext cx="2304256" cy="524246"/>
              </a:xfrm>
              <a:prstGeom prst="rect">
                <a:avLst/>
              </a:prstGeom>
              <a:blipFill rotWithShape="1">
                <a:blip r:embed="rId5"/>
                <a:stretch>
                  <a:fillRect t="-46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5084265" y="1433312"/>
                <a:ext cx="2377440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𝜑</m:t>
                      </m:r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45</m:t>
                          </m:r>
                        </m:e>
                        <m:sup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∘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4265" y="1433312"/>
                <a:ext cx="2377440" cy="524246"/>
              </a:xfrm>
              <a:prstGeom prst="rect">
                <a:avLst/>
              </a:prstGeom>
              <a:blipFill rotWithShape="1">
                <a:blip r:embed="rId6"/>
                <a:stretch>
                  <a:fillRect t="-46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94" y="1818914"/>
            <a:ext cx="3180278" cy="3482293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958" y="1957558"/>
            <a:ext cx="5298054" cy="231531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11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82447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522588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T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TT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TT" sz="2600" b="1" dirty="0" smtClean="0">
                <a:latin typeface="Times New Roman" pitchFamily="18" charset="0"/>
                <a:cs typeface="Times New Roman" pitchFamily="18" charset="0"/>
              </a:rPr>
              <a:t>Figure: Isotherm Plots (SWCNT-Water </a:t>
            </a:r>
            <a:r>
              <a:rPr lang="en-TT" sz="2600" b="1" dirty="0" err="1" smtClean="0">
                <a:latin typeface="Times New Roman" pitchFamily="18" charset="0"/>
                <a:cs typeface="Times New Roman" pitchFamily="18" charset="0"/>
              </a:rPr>
              <a:t>Nanofluid</a:t>
            </a:r>
            <a:r>
              <a:rPr lang="en-TT" sz="2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TT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52536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1013155" y="1412776"/>
                <a:ext cx="2304256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𝜑</m:t>
                      </m:r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0</m:t>
                          </m:r>
                        </m:e>
                        <m:sup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∘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3155" y="1412776"/>
                <a:ext cx="2304256" cy="524246"/>
              </a:xfrm>
              <a:prstGeom prst="rect">
                <a:avLst/>
              </a:prstGeom>
              <a:blipFill rotWithShape="1">
                <a:blip r:embed="rId4"/>
                <a:stretch>
                  <a:fillRect t="-46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5084265" y="1433312"/>
                <a:ext cx="2377440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𝜑</m:t>
                      </m:r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45</m:t>
                          </m:r>
                        </m:e>
                        <m:sup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∘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4265" y="1433312"/>
                <a:ext cx="2377440" cy="524246"/>
              </a:xfrm>
              <a:prstGeom prst="rect">
                <a:avLst/>
              </a:prstGeom>
              <a:blipFill rotWithShape="1">
                <a:blip r:embed="rId5"/>
                <a:stretch>
                  <a:fillRect t="-46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44824"/>
            <a:ext cx="3065891" cy="3168352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410" y="2181225"/>
            <a:ext cx="5642362" cy="226413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12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2488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5442"/>
                <a:ext cx="8229600" cy="522588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Figure: Streamline Plots (</a:t>
                </a:r>
                <a14:m>
                  <m:oMath xmlns:m="http://schemas.openxmlformats.org/officeDocument/2006/math">
                    <m:r>
                      <a:rPr lang="en-TT" sz="2600" b="1" i="1" smtClean="0">
                        <a:latin typeface="Cambria Math"/>
                        <a:cs typeface="Times New Roman" pitchFamily="18" charset="0"/>
                      </a:rPr>
                      <m:t>𝑨</m:t>
                    </m:r>
                    <m:sSub>
                      <m:sSubPr>
                        <m:ctrlP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b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𝑶</m:t>
                        </m:r>
                      </m:e>
                      <m:sub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-Water </a:t>
                </a:r>
                <a:r>
                  <a:rPr lang="en-TT" sz="2600" b="1" dirty="0" err="1" smtClean="0">
                    <a:latin typeface="Times New Roman" pitchFamily="18" charset="0"/>
                    <a:cs typeface="Times New Roman" pitchFamily="18" charset="0"/>
                  </a:rPr>
                  <a:t>Nanofluid</a:t>
                </a:r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TT" sz="2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5442"/>
                <a:ext cx="8229600" cy="522588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24544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3278284" y="1239210"/>
                <a:ext cx="2304256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TT" sz="2000" b="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𝐸𝑐</m:t>
                      </m:r>
                      <m:r>
                        <a:rPr lang="en-TT" sz="2000" b="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10</m:t>
                          </m:r>
                        </m:e>
                        <m:sup>
                          <m: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8284" y="1239210"/>
                <a:ext cx="2304256" cy="524246"/>
              </a:xfrm>
              <a:prstGeom prst="rect">
                <a:avLst/>
              </a:prstGeom>
              <a:blipFill rotWithShape="1">
                <a:blip r:embed="rId5"/>
                <a:stretch>
                  <a:fillRect t="-348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3345435" y="3465095"/>
                <a:ext cx="2377440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TT" sz="2000" b="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𝐸𝑐</m:t>
                      </m:r>
                      <m:r>
                        <a:rPr lang="en-TT" sz="2000" b="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10</m:t>
                          </m:r>
                        </m:e>
                        <m:sup>
                          <m: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5435" y="3465095"/>
                <a:ext cx="2377440" cy="524246"/>
              </a:xfrm>
              <a:prstGeom prst="rect">
                <a:avLst/>
              </a:prstGeom>
              <a:blipFill rotWithShape="1">
                <a:blip r:embed="rId6"/>
                <a:stretch>
                  <a:fillRect t="-46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339547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954" y="1558425"/>
            <a:ext cx="4823182" cy="1927667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853" y="3852677"/>
            <a:ext cx="5087383" cy="181592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13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6613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5442"/>
                <a:ext cx="8229600" cy="522588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Figure: Isotherm Plots (</a:t>
                </a:r>
                <a14:m>
                  <m:oMath xmlns:m="http://schemas.openxmlformats.org/officeDocument/2006/math">
                    <m:r>
                      <a:rPr lang="en-TT" sz="2600" b="1" i="1" smtClean="0">
                        <a:latin typeface="Cambria Math"/>
                        <a:cs typeface="Times New Roman" pitchFamily="18" charset="0"/>
                      </a:rPr>
                      <m:t>𝑨</m:t>
                    </m:r>
                    <m:sSub>
                      <m:sSubPr>
                        <m:ctrlP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b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𝑶</m:t>
                        </m:r>
                      </m:e>
                      <m:sub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-Water </a:t>
                </a:r>
                <a:r>
                  <a:rPr lang="en-TT" sz="2600" b="1" dirty="0" err="1" smtClean="0">
                    <a:latin typeface="Times New Roman" pitchFamily="18" charset="0"/>
                    <a:cs typeface="Times New Roman" pitchFamily="18" charset="0"/>
                  </a:rPr>
                  <a:t>Nanofluid</a:t>
                </a:r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TT" sz="2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5442"/>
                <a:ext cx="8229600" cy="522588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96552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3278284" y="1239210"/>
                <a:ext cx="2304256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TT" sz="2000" b="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𝐸𝑐</m:t>
                      </m:r>
                      <m:r>
                        <a:rPr lang="en-TT" sz="2000" b="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10</m:t>
                          </m:r>
                        </m:e>
                        <m:sup>
                          <m: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8284" y="1239210"/>
                <a:ext cx="2304256" cy="524246"/>
              </a:xfrm>
              <a:prstGeom prst="rect">
                <a:avLst/>
              </a:prstGeom>
              <a:blipFill rotWithShape="1">
                <a:blip r:embed="rId5"/>
                <a:stretch>
                  <a:fillRect t="-348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3345435" y="3465095"/>
                <a:ext cx="2377440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TT" sz="2000" b="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𝐸𝑐</m:t>
                      </m:r>
                      <m:r>
                        <a:rPr lang="en-TT" sz="2000" b="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10</m:t>
                          </m:r>
                        </m:e>
                        <m:sup>
                          <m:r>
                            <a:rPr lang="en-TT" sz="20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5435" y="3465095"/>
                <a:ext cx="2377440" cy="524246"/>
              </a:xfrm>
              <a:prstGeom prst="rect">
                <a:avLst/>
              </a:prstGeom>
              <a:blipFill rotWithShape="1">
                <a:blip r:embed="rId6"/>
                <a:stretch>
                  <a:fillRect t="-46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339547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834" y="1552523"/>
            <a:ext cx="4654879" cy="1852698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755102"/>
            <a:ext cx="5040560" cy="186599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14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98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5442"/>
                <a:ext cx="8229600" cy="497072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Heat transfer rate - Average </a:t>
                </a:r>
                <a:r>
                  <a:rPr lang="en-TT" sz="2400" dirty="0" err="1">
                    <a:latin typeface="Times New Roman" pitchFamily="18" charset="0"/>
                    <a:cs typeface="Times New Roman" pitchFamily="18" charset="0"/>
                  </a:rPr>
                  <a:t>Nusselt</a:t>
                </a:r>
                <a:r>
                  <a:rPr lang="en-TT" sz="2400" dirty="0">
                    <a:latin typeface="Times New Roman" pitchFamily="18" charset="0"/>
                    <a:cs typeface="Times New Roman" pitchFamily="18" charset="0"/>
                  </a:rPr>
                  <a:t> number on the corrugated bottom wall Γ: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TT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TT" sz="2000" i="1">
                              <a:latin typeface="Cambria Math"/>
                            </a:rPr>
                            <m:t>𝑁𝑢</m:t>
                          </m:r>
                        </m:e>
                        <m:sub>
                          <m:r>
                            <a:rPr lang="en-TT" sz="2000" i="1">
                              <a:latin typeface="Cambria Math"/>
                            </a:rPr>
                            <m:t>𝑎𝑣</m:t>
                          </m:r>
                        </m:sub>
                      </m:sSub>
                      <m:r>
                        <a:rPr lang="en-TT" sz="2000" i="1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en-TT" sz="20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TT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TT" sz="2000" i="1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TT" sz="2000" i="1"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TT" sz="2000">
                                  <a:latin typeface="Cambria Math"/>
                                </a:rPr>
                                <m:t>Γ</m:t>
                              </m:r>
                              <m:r>
                                <a:rPr lang="en-TT" sz="20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box>
                      <m:nary>
                        <m:naryPr>
                          <m:limLoc m:val="subSup"/>
                          <m:supHide m:val="on"/>
                          <m:ctrlPr>
                            <a:rPr lang="en-TT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TT" sz="2000">
                              <a:latin typeface="Cambria Math"/>
                            </a:rPr>
                            <m:t>Γ</m:t>
                          </m:r>
                        </m:sub>
                        <m:sup/>
                        <m:e>
                          <m:r>
                            <a:rPr lang="en-TT" sz="2000" i="1">
                              <a:latin typeface="Cambria Math"/>
                            </a:rPr>
                            <m:t> </m:t>
                          </m:r>
                          <m:box>
                            <m:boxPr>
                              <m:ctrlPr>
                                <a:rPr lang="en-TT" sz="2000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TT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TT" sz="2000" i="1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TT" sz="2000" i="1">
                                      <a:latin typeface="Cambria Math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TT" sz="2000" i="1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TT" sz="2000" b="1" i="1">
                                      <a:latin typeface="Cambria Math"/>
                                    </a:rPr>
                                    <m:t>𝒏</m:t>
                                  </m:r>
                                </m:den>
                              </m:f>
                            </m:e>
                          </m:box>
                        </m:e>
                      </m:nary>
                      <m:r>
                        <a:rPr lang="en-TT" sz="2000" i="1">
                          <a:latin typeface="Cambria Math"/>
                        </a:rPr>
                        <m:t>𝑑𝑙</m:t>
                      </m:r>
                    </m:oMath>
                  </m:oMathPara>
                </a14:m>
                <a:endParaRPr lang="en-TT" sz="2000" dirty="0" smtClean="0">
                  <a:latin typeface="Times New Roman" pitchFamily="18" charset="0"/>
                </a:endParaRPr>
              </a:p>
              <a:p>
                <a:pPr marL="0" indent="0" algn="ctr">
                  <a:buNone/>
                </a:pPr>
                <a:endParaRPr lang="en-TT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en-TT" sz="2400" b="1" dirty="0" smtClean="0">
                    <a:latin typeface="Times New Roman" pitchFamily="18" charset="0"/>
                    <a:cs typeface="Times New Roman" pitchFamily="18" charset="0"/>
                  </a:rPr>
                  <a:t>Table: Average </a:t>
                </a:r>
                <a:r>
                  <a:rPr lang="en-TT" sz="2400" b="1" dirty="0" err="1" smtClean="0">
                    <a:latin typeface="Times New Roman" pitchFamily="18" charset="0"/>
                    <a:cs typeface="Times New Roman" pitchFamily="18" charset="0"/>
                  </a:rPr>
                  <a:t>Nusselt</a:t>
                </a:r>
                <a:r>
                  <a:rPr lang="en-TT" sz="2400" b="1" dirty="0" smtClean="0">
                    <a:latin typeface="Times New Roman" pitchFamily="18" charset="0"/>
                    <a:cs typeface="Times New Roman" pitchFamily="18" charset="0"/>
                  </a:rPr>
                  <a:t> Number for Different </a:t>
                </a:r>
                <a14:m>
                  <m:oMath xmlns:m="http://schemas.openxmlformats.org/officeDocument/2006/math">
                    <m:r>
                      <a:rPr lang="en-TT" sz="2400" b="1" i="1" smtClean="0">
                        <a:latin typeface="Cambria Math"/>
                        <a:cs typeface="Times New Roman" pitchFamily="18" charset="0"/>
                      </a:rPr>
                      <m:t>𝝋</m:t>
                    </m:r>
                  </m:oMath>
                </a14:m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5442"/>
                <a:ext cx="8229600" cy="4970721"/>
              </a:xfrm>
              <a:blipFill rotWithShape="1">
                <a:blip r:embed="rId3"/>
                <a:stretch>
                  <a:fillRect l="-1111" t="-982"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24544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5022562"/>
                  </p:ext>
                </p:extLst>
              </p:nvPr>
            </p:nvGraphicFramePr>
            <p:xfrm>
              <a:off x="899592" y="3573016"/>
              <a:ext cx="7272808" cy="2682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056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331236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3456384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TT" sz="2000" b="0" i="1" smtClean="0">
                                    <a:latin typeface="Cambria Math"/>
                                  </a:rPr>
                                  <m:t>𝜑</m:t>
                                </m:r>
                              </m:oMath>
                            </m:oMathPara>
                          </a14:m>
                          <a:endParaRPr lang="en-TT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TT" sz="2000" b="0" i="1" smtClean="0">
                                  <a:latin typeface="Cambria Math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TT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TT" sz="20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TT" sz="2000" b="0" i="1" smtClean="0">
                                      <a:latin typeface="Cambria Math"/>
                                    </a:rPr>
                                    <m:t>𝑎𝑣</m:t>
                                  </m:r>
                                </m:sub>
                              </m:sSub>
                            </m:oMath>
                          </a14:m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TT" sz="2000" b="0" i="1" dirty="0" smtClean="0">
                                  <a:latin typeface="Cambria Math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en-TT" sz="2000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TT" sz="2000" b="0" i="1" dirty="0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TT" sz="20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TT" sz="2000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TT" sz="2000" b="0" i="1" dirty="0" smtClean="0"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TT" sz="2000" b="0" i="1" dirty="0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-Water </a:t>
                          </a:r>
                          <a:r>
                            <a:rPr lang="en-TT" sz="20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Nanofluid</a:t>
                          </a:r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TT" sz="2000" b="0" i="1" smtClean="0">
                                  <a:latin typeface="Cambria Math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TT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TT" sz="20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TT" sz="2000" b="0" i="1" smtClean="0">
                                      <a:latin typeface="Cambria Math"/>
                                    </a:rPr>
                                    <m:t>𝑎𝑣</m:t>
                                  </m:r>
                                </m:sub>
                              </m:sSub>
                            </m:oMath>
                          </a14:m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(SWCNT-Water </a:t>
                          </a:r>
                          <a:r>
                            <a:rPr lang="en-TT" sz="20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Nanofluid</a:t>
                          </a:r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TT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TT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3.6793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3.7411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TT" sz="2000" b="0" i="1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TT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20</m:t>
                                    </m:r>
                                  </m:e>
                                  <m:sup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∘</m:t>
                                    </m:r>
                                  </m:sup>
                                </m:sSup>
                                <m:r>
                                  <a:rPr lang="en-TT" sz="2000" b="0" i="1" smtClean="0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TT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3.7336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3.8105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TT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45</m:t>
                                    </m:r>
                                  </m:e>
                                  <m:sup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TT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4.7322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5.0947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TT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55</m:t>
                                    </m:r>
                                  </m:e>
                                  <m:sup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TT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4.4979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4.8750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TT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60</m:t>
                                    </m:r>
                                  </m:e>
                                  <m:sup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TT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4.3438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4.7946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5022562"/>
                  </p:ext>
                </p:extLst>
              </p:nvPr>
            </p:nvGraphicFramePr>
            <p:xfrm>
              <a:off x="899592" y="3573016"/>
              <a:ext cx="7272808" cy="2682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056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3123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456384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205" t="-4348" r="-1337349" b="-29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5470" t="-4348" r="-104420" b="-298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10582" t="-4348" b="-298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205" t="-184615" r="-1337349" b="-4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3.6793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3.7411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205" t="-284615" r="-1337349" b="-3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3.7336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3.8105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205" t="-384615" r="-1337349" b="-2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4.7322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5.0947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205" t="-484615" r="-1337349" b="-1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4.4979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4.8750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205" t="-584615" r="-1337349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4.3438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4.7946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15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5829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5442"/>
                <a:ext cx="8229600" cy="497072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en-TT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en-TT" sz="2400" b="1" dirty="0" smtClean="0">
                    <a:latin typeface="Times New Roman" pitchFamily="18" charset="0"/>
                    <a:cs typeface="Times New Roman" pitchFamily="18" charset="0"/>
                  </a:rPr>
                  <a:t>Table: Average </a:t>
                </a:r>
                <a:r>
                  <a:rPr lang="en-TT" sz="2400" b="1" dirty="0" err="1" smtClean="0">
                    <a:latin typeface="Times New Roman" pitchFamily="18" charset="0"/>
                    <a:cs typeface="Times New Roman" pitchFamily="18" charset="0"/>
                  </a:rPr>
                  <a:t>Nusselt</a:t>
                </a:r>
                <a:r>
                  <a:rPr lang="en-TT" sz="2400" b="1" dirty="0" smtClean="0">
                    <a:latin typeface="Times New Roman" pitchFamily="18" charset="0"/>
                    <a:cs typeface="Times New Roman" pitchFamily="18" charset="0"/>
                  </a:rPr>
                  <a:t> Number for Different </a:t>
                </a:r>
                <a14:m>
                  <m:oMath xmlns:m="http://schemas.openxmlformats.org/officeDocument/2006/math">
                    <m:r>
                      <a:rPr lang="en-TT" sz="2400" b="1" i="1" smtClean="0">
                        <a:latin typeface="Cambria Math"/>
                        <a:cs typeface="Times New Roman" pitchFamily="18" charset="0"/>
                      </a:rPr>
                      <m:t>𝑬𝒄</m:t>
                    </m:r>
                  </m:oMath>
                </a14:m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5442"/>
                <a:ext cx="8229600" cy="4970721"/>
              </a:xfrm>
              <a:blipFill rotWithShape="1">
                <a:blip r:embed="rId3"/>
                <a:stretch>
                  <a:fillRect t="-982"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24544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5591311"/>
                  </p:ext>
                </p:extLst>
              </p:nvPr>
            </p:nvGraphicFramePr>
            <p:xfrm>
              <a:off x="467545" y="2564904"/>
              <a:ext cx="8064895" cy="158845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48071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3528393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3888431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TT" sz="2000" b="0" i="1" smtClean="0">
                                    <a:latin typeface="Cambria Math"/>
                                  </a:rPr>
                                  <m:t>𝐸𝑐</m:t>
                                </m:r>
                              </m:oMath>
                            </m:oMathPara>
                          </a14:m>
                          <a:endParaRPr lang="en-TT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TT" sz="2000" b="0" i="1" smtClean="0">
                                  <a:latin typeface="Cambria Math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TT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TT" sz="20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TT" sz="2000" b="0" i="1" smtClean="0">
                                      <a:latin typeface="Cambria Math"/>
                                    </a:rPr>
                                    <m:t>𝑎𝑣</m:t>
                                  </m:r>
                                </m:sub>
                              </m:sSub>
                            </m:oMath>
                          </a14:m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TT" sz="2000" b="0" i="1" dirty="0" smtClean="0">
                                  <a:latin typeface="Cambria Math"/>
                                </a:rPr>
                                <m:t>𝐴</m:t>
                              </m:r>
                              <m:sSub>
                                <m:sSubPr>
                                  <m:ctrlPr>
                                    <a:rPr lang="en-TT" sz="2000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TT" sz="2000" b="0" i="1" dirty="0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TT" sz="20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TT" sz="2000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TT" sz="2000" b="0" i="1" dirty="0" smtClean="0"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TT" sz="2000" b="0" i="1" dirty="0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-Water </a:t>
                          </a:r>
                          <a:r>
                            <a:rPr lang="en-TT" sz="20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Nanofluid</a:t>
                          </a:r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TT" sz="2000" b="0" i="1" smtClean="0">
                                  <a:latin typeface="Cambria Math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TT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TT" sz="20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TT" sz="2000" b="0" i="1" smtClean="0">
                                      <a:latin typeface="Cambria Math"/>
                                    </a:rPr>
                                    <m:t>𝑎𝑣</m:t>
                                  </m:r>
                                </m:sub>
                              </m:sSub>
                            </m:oMath>
                          </a14:m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(SWCNT-Water </a:t>
                          </a:r>
                          <a:r>
                            <a:rPr lang="en-TT" sz="2000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Nanofluid</a:t>
                          </a:r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TT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TT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4.7524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5.0947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TT" sz="2000" b="0" i="1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TT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−5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TT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4.7322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5.0947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TT" sz="20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TT" sz="2000" b="0" i="1" smtClean="0">
                                        <a:latin typeface="Cambria Math"/>
                                      </a:rPr>
                                      <m:t>−4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TT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4.0716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5.0947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5591311"/>
                  </p:ext>
                </p:extLst>
              </p:nvPr>
            </p:nvGraphicFramePr>
            <p:xfrm>
              <a:off x="467545" y="2564904"/>
              <a:ext cx="8064895" cy="158845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48071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528393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3888431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943" t="-7692" r="-1148113" b="-3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8480" t="-7692" r="-110190" b="-3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107524" t="-7692" b="-3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943" t="-107692" r="-1148113" b="-2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4.7524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5.0947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997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943" t="-207692" r="-1148113" b="-1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4.7322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5.0947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943" t="-307692" r="-1148113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4.0716</a:t>
                          </a:r>
                          <a:endParaRPr lang="en-TT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TT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5.0947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16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6742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5442"/>
                <a:ext cx="8229600" cy="497072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Velocity </a:t>
                </a:r>
                <a:r>
                  <a:rPr lang="en-TT" sz="2400" dirty="0">
                    <a:latin typeface="Times New Roman" pitchFamily="18" charset="0"/>
                    <a:cs typeface="Times New Roman" pitchFamily="18" charset="0"/>
                  </a:rPr>
                  <a:t>and temperature of </a:t>
                </a:r>
                <a14:m>
                  <m:oMath xmlns:m="http://schemas.openxmlformats.org/officeDocument/2006/math">
                    <m:r>
                      <a:rPr lang="en-TT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sSub>
                      <m:sSubPr>
                        <m:ctrlPr>
                          <a:rPr lang="en-TT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TT" sz="2400" b="0" i="1" smtClean="0">
                            <a:latin typeface="Cambria Math"/>
                            <a:cs typeface="Times New Roman" pitchFamily="18" charset="0"/>
                          </a:rPr>
                          <m:t>𝑙</m:t>
                        </m:r>
                      </m:e>
                      <m:sub>
                        <m:r>
                          <a:rPr lang="en-TT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TT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TT" sz="24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TT" sz="2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-water </a:t>
                </a:r>
                <a:r>
                  <a:rPr lang="en-TT" sz="2400" dirty="0" err="1">
                    <a:latin typeface="Times New Roman" pitchFamily="18" charset="0"/>
                    <a:cs typeface="Times New Roman" pitchFamily="18" charset="0"/>
                  </a:rPr>
                  <a:t>nanofluid</a:t>
                </a:r>
                <a:r>
                  <a:rPr lang="en-TT" sz="2400" dirty="0">
                    <a:latin typeface="Times New Roman" pitchFamily="18" charset="0"/>
                    <a:cs typeface="Times New Roman" pitchFamily="18" charset="0"/>
                  </a:rPr>
                  <a:t> increased when </a:t>
                </a:r>
                <a14:m>
                  <m:oMath xmlns:m="http://schemas.openxmlformats.org/officeDocument/2006/math">
                    <m:r>
                      <a:rPr lang="en-TT" sz="2400" i="1" dirty="0">
                        <a:latin typeface="Cambria Math"/>
                        <a:cs typeface="Times New Roman" pitchFamily="18" charset="0"/>
                      </a:rPr>
                      <m:t>𝐸𝑐</m:t>
                    </m:r>
                  </m:oMath>
                </a14:m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TT" sz="2400" dirty="0">
                    <a:latin typeface="Times New Roman" pitchFamily="18" charset="0"/>
                    <a:cs typeface="Times New Roman" pitchFamily="18" charset="0"/>
                  </a:rPr>
                  <a:t>increased. </a:t>
                </a:r>
                <a:endParaRPr lang="en-TT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TT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Rate </a:t>
                </a:r>
                <a:r>
                  <a:rPr lang="en-TT" sz="2400" dirty="0">
                    <a:latin typeface="Times New Roman" pitchFamily="18" charset="0"/>
                    <a:cs typeface="Times New Roman" pitchFamily="18" charset="0"/>
                  </a:rPr>
                  <a:t>of heat transfer </a:t>
                </a:r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enhanced </a:t>
                </a:r>
                <a:r>
                  <a:rPr lang="en-TT" sz="2400" dirty="0">
                    <a:latin typeface="Times New Roman" pitchFamily="18" charset="0"/>
                    <a:cs typeface="Times New Roman" pitchFamily="18" charset="0"/>
                  </a:rPr>
                  <a:t>by reducing viscous and Joule dissipations</a:t>
                </a:r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endParaRPr lang="en-TT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Flow circulation and fluid temperature increased as </a:t>
                </a:r>
                <a14:m>
                  <m:oMath xmlns:m="http://schemas.openxmlformats.org/officeDocument/2006/math">
                    <m:r>
                      <a:rPr lang="en-TT" sz="2400" b="0" i="1" smtClean="0">
                        <a:latin typeface="Cambria Math"/>
                        <a:cs typeface="Times New Roman" pitchFamily="18" charset="0"/>
                      </a:rPr>
                      <m:t>𝜑</m:t>
                    </m:r>
                  </m:oMath>
                </a14:m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 increased.</a:t>
                </a:r>
              </a:p>
              <a:p>
                <a:endParaRPr lang="en-TT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Heat transfer rate on the corrugated wall is highest when </a:t>
                </a:r>
                <a14:m>
                  <m:oMath xmlns:m="http://schemas.openxmlformats.org/officeDocument/2006/math">
                    <m:r>
                      <a:rPr lang="en-TT" sz="2400" b="0" i="1" smtClean="0">
                        <a:latin typeface="Cambria Math"/>
                        <a:cs typeface="Times New Roman" pitchFamily="18" charset="0"/>
                      </a:rPr>
                      <m:t>𝜑</m:t>
                    </m:r>
                    <m:r>
                      <a:rPr lang="en-TT" sz="2400" b="0" i="1" smtClean="0">
                        <a:latin typeface="Cambria Math"/>
                        <a:cs typeface="Times New Roman" pitchFamily="18" charset="0"/>
                      </a:rPr>
                      <m:t>≈</m:t>
                    </m:r>
                    <m:sSup>
                      <m:sSupPr>
                        <m:ctrlPr>
                          <a:rPr lang="en-TT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TT" sz="2400" b="0" i="1" smtClean="0">
                            <a:latin typeface="Cambria Math"/>
                            <a:cs typeface="Times New Roman" pitchFamily="18" charset="0"/>
                          </a:rPr>
                          <m:t>45</m:t>
                        </m:r>
                      </m:e>
                      <m:sup>
                        <m:r>
                          <a:rPr lang="en-TT" sz="2400" b="0" i="1" smtClean="0">
                            <a:latin typeface="Cambria Math"/>
                            <a:cs typeface="Times New Roman" pitchFamily="18" charset="0"/>
                          </a:rPr>
                          <m:t>∘</m:t>
                        </m:r>
                      </m:sup>
                    </m:sSup>
                  </m:oMath>
                </a14:m>
                <a:r>
                  <a:rPr lang="en-TT" sz="2400" b="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lvl="1"/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Consistent </a:t>
                </a:r>
                <a:r>
                  <a:rPr lang="en-TT" sz="2400" dirty="0">
                    <a:latin typeface="Times New Roman" pitchFamily="18" charset="0"/>
                    <a:cs typeface="Times New Roman" pitchFamily="18" charset="0"/>
                  </a:rPr>
                  <a:t>with results obtained by </a:t>
                </a:r>
                <a:r>
                  <a:rPr lang="en-TT" sz="2400" dirty="0" err="1">
                    <a:latin typeface="Times New Roman" pitchFamily="18" charset="0"/>
                    <a:cs typeface="Times New Roman" pitchFamily="18" charset="0"/>
                  </a:rPr>
                  <a:t>Mamun</a:t>
                </a:r>
                <a:r>
                  <a:rPr lang="en-TT" sz="2400" dirty="0">
                    <a:latin typeface="Times New Roman" pitchFamily="18" charset="0"/>
                    <a:cs typeface="Times New Roman" pitchFamily="18" charset="0"/>
                  </a:rPr>
                  <a:t> et al. </a:t>
                </a:r>
                <a:r>
                  <a:rPr lang="en-TT" sz="2400" dirty="0" smtClean="0">
                    <a:latin typeface="Times New Roman" pitchFamily="18" charset="0"/>
                    <a:cs typeface="Times New Roman" pitchFamily="18" charset="0"/>
                  </a:rPr>
                  <a:t>(2010). 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5442"/>
                <a:ext cx="8229600" cy="4970721"/>
              </a:xfrm>
              <a:blipFill rotWithShape="1">
                <a:blip r:embed="rId3"/>
                <a:stretch>
                  <a:fillRect l="-963" t="-1718"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52536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17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14388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Job,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V. M.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S. R. </a:t>
            </a:r>
            <a:r>
              <a:rPr lang="en-TT" sz="2400" dirty="0" err="1">
                <a:latin typeface="Times New Roman" pitchFamily="18" charset="0"/>
                <a:cs typeface="Times New Roman" pitchFamily="18" charset="0"/>
              </a:rPr>
              <a:t>Gunakala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. 2016. “Unsteady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MHD free convection </a:t>
            </a:r>
            <a:r>
              <a:rPr lang="en-TT" sz="2400" dirty="0" err="1">
                <a:latin typeface="Times New Roman" pitchFamily="18" charset="0"/>
                <a:cs typeface="Times New Roman" pitchFamily="18" charset="0"/>
              </a:rPr>
              <a:t>nanofluid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 flows within a wavy trapezoidal enclosure with viscous and Joule dissipation effects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Numerical Heat Transfer, Part A: Applications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69(4): 421-443.</a:t>
            </a: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Job,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V. M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TT" sz="2400" dirty="0" err="1" smtClean="0">
                <a:latin typeface="Times New Roman" pitchFamily="18" charset="0"/>
                <a:cs typeface="Times New Roman" pitchFamily="18" charset="0"/>
              </a:rPr>
              <a:t>Gunakala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S. R.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TT" sz="2400" dirty="0" err="1">
                <a:latin typeface="Times New Roman" pitchFamily="18" charset="0"/>
                <a:cs typeface="Times New Roman" pitchFamily="18" charset="0"/>
              </a:rPr>
              <a:t>Rushi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 Kumar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en-TT" sz="2400" dirty="0" err="1">
                <a:latin typeface="Times New Roman" pitchFamily="18" charset="0"/>
                <a:cs typeface="Times New Roman" pitchFamily="18" charset="0"/>
              </a:rPr>
              <a:t>Sivaraj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. 2017. “Time-dependent </a:t>
            </a:r>
            <a:r>
              <a:rPr lang="en-TT" sz="2400" dirty="0" err="1">
                <a:latin typeface="Times New Roman" pitchFamily="18" charset="0"/>
                <a:cs typeface="Times New Roman" pitchFamily="18" charset="0"/>
              </a:rPr>
              <a:t>hydromagnetic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 free convection </a:t>
            </a:r>
            <a:r>
              <a:rPr lang="en-TT" sz="2400" dirty="0" err="1">
                <a:latin typeface="Times New Roman" pitchFamily="18" charset="0"/>
                <a:cs typeface="Times New Roman" pitchFamily="18" charset="0"/>
              </a:rPr>
              <a:t>nanofluid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 flows within a wavy trapezoidal enclosure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Applied Thermal Engineering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11: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363-377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dirty="0" err="1">
                <a:latin typeface="Times New Roman" pitchFamily="18" charset="0"/>
                <a:cs typeface="Times New Roman" pitchFamily="18" charset="0"/>
              </a:rPr>
              <a:t>Mamun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, M. A. H., Islam, M. T., and M. M. </a:t>
            </a:r>
            <a:r>
              <a:rPr lang="en-TT" sz="2400" dirty="0" err="1">
                <a:latin typeface="Times New Roman" pitchFamily="18" charset="0"/>
                <a:cs typeface="Times New Roman" pitchFamily="18" charset="0"/>
              </a:rPr>
              <a:t>Rahman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. 2010. “Natural convection in a porous trapezoidal enclosure with magneto-hydrodynamic effect.” Nonlinear Analysis: Modelling and Control 15(2): 159-184.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52536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18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70869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90479" y="1196752"/>
            <a:ext cx="8229600" cy="497072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TT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TT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TT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TT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24544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08920"/>
            <a:ext cx="4331054" cy="288032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19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705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17868"/>
            <a:ext cx="9144000" cy="1137574"/>
          </a:xfrm>
          <a:prstGeom prst="rect">
            <a:avLst/>
          </a:prstGeom>
          <a:solidFill>
            <a:srgbClr val="EBF6F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Free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convection flows within trapezoidal enclosures </a:t>
            </a:r>
          </a:p>
          <a:p>
            <a:pPr>
              <a:lnSpc>
                <a:spcPct val="150000"/>
              </a:lnSpc>
            </a:pPr>
            <a:r>
              <a:rPr lang="en-TT" sz="2000" dirty="0" smtClean="0">
                <a:latin typeface="Times New Roman" pitchFamily="18" charset="0"/>
                <a:cs typeface="Times New Roman" pitchFamily="18" charset="0"/>
              </a:rPr>
              <a:t>Design </a:t>
            </a:r>
            <a:r>
              <a:rPr lang="en-TT" sz="2000" dirty="0">
                <a:latin typeface="Times New Roman" pitchFamily="18" charset="0"/>
                <a:cs typeface="Times New Roman" pitchFamily="18" charset="0"/>
              </a:rPr>
              <a:t>and operation of heat exchangers or solar </a:t>
            </a:r>
            <a:r>
              <a:rPr lang="en-T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collectors</a:t>
            </a:r>
          </a:p>
          <a:p>
            <a:pPr>
              <a:lnSpc>
                <a:spcPct val="150000"/>
              </a:lnSpc>
            </a:pPr>
            <a:r>
              <a:rPr lang="en-T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 </a:t>
            </a:r>
            <a:r>
              <a:rPr lang="en-T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flows and heat transfer in </a:t>
            </a:r>
            <a:r>
              <a:rPr lang="en-T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microchannels</a:t>
            </a:r>
            <a:r>
              <a:rPr lang="en-T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T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cooling </a:t>
            </a:r>
            <a:r>
              <a:rPr lang="en-T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micro-electromechanical (MEMS) systems 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heat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performance limited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by the low thermal conductivities of conventional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fluids: water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oil, EG.</a:t>
            </a:r>
          </a:p>
          <a:p>
            <a:pPr>
              <a:lnSpc>
                <a:spcPct val="150000"/>
              </a:lnSpc>
            </a:pP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Nanofluids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identified as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innovative method of heat transfer enhancement. </a:t>
            </a:r>
            <a:endParaRPr lang="en-TT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T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96552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2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00703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 smtClean="0">
                <a:latin typeface="Times New Roman" pitchFamily="18" charset="0"/>
                <a:cs typeface="Times New Roman" pitchFamily="18" charset="0"/>
              </a:rPr>
              <a:t>MOTIVATION AND OBJECTIVES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Heat transfer enhancement achieved in trapezoidal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geometries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compared to rectangular geometries (</a:t>
            </a:r>
            <a:r>
              <a:rPr lang="en-TT" sz="2400" dirty="0" err="1" smtClean="0">
                <a:latin typeface="Times New Roman" pitchFamily="18" charset="0"/>
                <a:cs typeface="Times New Roman" pitchFamily="18" charset="0"/>
              </a:rPr>
              <a:t>Mamun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et al.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2010, Job and </a:t>
            </a:r>
            <a:r>
              <a:rPr lang="en-TT" sz="2400" dirty="0" err="1" smtClean="0">
                <a:latin typeface="Times New Roman" pitchFamily="18" charset="0"/>
                <a:cs typeface="Times New Roman" pitchFamily="18" charset="0"/>
              </a:rPr>
              <a:t>Gunakala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2016, etc.).</a:t>
            </a:r>
          </a:p>
          <a:p>
            <a:pPr>
              <a:lnSpc>
                <a:spcPct val="150000"/>
              </a:lnSpc>
            </a:pPr>
            <a:endParaRPr lang="en-TT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ffects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of sidewall inclination angle and Eckert number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on convective </a:t>
            </a:r>
            <a:r>
              <a:rPr lang="en-TT" sz="2400" dirty="0" err="1" smtClean="0">
                <a:latin typeface="Times New Roman" pitchFamily="18" charset="0"/>
                <a:cs typeface="Times New Roman" pitchFamily="18" charset="0"/>
              </a:rPr>
              <a:t>nanofluid</a:t>
            </a:r>
            <a:r>
              <a:rPr lang="en-TT" sz="2400" smtClean="0">
                <a:latin typeface="Times New Roman" pitchFamily="18" charset="0"/>
                <a:cs typeface="Times New Roman" pitchFamily="18" charset="0"/>
              </a:rPr>
              <a:t> flows have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not been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considered.</a:t>
            </a:r>
          </a:p>
          <a:p>
            <a:pPr>
              <a:lnSpc>
                <a:spcPct val="150000"/>
              </a:lnSpc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b="1" dirty="0" smtClean="0">
                <a:latin typeface="Times New Roman" pitchFamily="18" charset="0"/>
                <a:cs typeface="Times New Roman" pitchFamily="18" charset="0"/>
              </a:rPr>
              <a:t>Aim: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 To investigate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the influence of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sidewall inclination angle and Eckert number on unsteady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flow and heat transfer phenomena in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alumina-water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and SWCNT-water </a:t>
            </a:r>
            <a:r>
              <a:rPr lang="en-TT" sz="2400" dirty="0" err="1">
                <a:latin typeface="Times New Roman" pitchFamily="18" charset="0"/>
                <a:cs typeface="Times New Roman" pitchFamily="18" charset="0"/>
              </a:rPr>
              <a:t>nanofluids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TT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52536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3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82251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 smtClean="0">
                <a:latin typeface="Times New Roman" pitchFamily="18" charset="0"/>
                <a:cs typeface="Times New Roman" pitchFamily="18" charset="0"/>
              </a:rPr>
              <a:t>PROBLEM DESCRIPTION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24544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93" y="2420888"/>
            <a:ext cx="661321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124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88107" y="5603598"/>
            <a:ext cx="668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Figure: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Schematic Diagram of the Problem        </a:t>
            </a:r>
            <a:endParaRPr lang="en-TT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4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0889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 smtClean="0">
                <a:latin typeface="Times New Roman" pitchFamily="18" charset="0"/>
                <a:cs typeface="Times New Roman" pitchFamily="18" charset="0"/>
              </a:rPr>
              <a:t>ASSUMPTIONS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agnetic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Reynolds number is very 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small.</a:t>
            </a:r>
          </a:p>
          <a:p>
            <a:pPr>
              <a:lnSpc>
                <a:spcPct val="150000"/>
              </a:lnSpc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lectric </a:t>
            </a:r>
            <a:r>
              <a:rPr lang="en-TT" sz="2400" dirty="0">
                <a:latin typeface="Times New Roman" pitchFamily="18" charset="0"/>
                <a:cs typeface="Times New Roman" pitchFamily="18" charset="0"/>
              </a:rPr>
              <a:t>force induced by the applied magnetic field is negligible. </a:t>
            </a: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Thermal radiation is neglected.</a:t>
            </a:r>
          </a:p>
          <a:p>
            <a:pPr>
              <a:lnSpc>
                <a:spcPct val="150000"/>
              </a:lnSpc>
            </a:pPr>
            <a:endParaRPr lang="en-T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Temperature difference in fluid is sufficiently small - </a:t>
            </a:r>
            <a:r>
              <a:rPr lang="en-TT" sz="2400" dirty="0" err="1" smtClean="0">
                <a:latin typeface="Times New Roman" pitchFamily="18" charset="0"/>
                <a:cs typeface="Times New Roman" pitchFamily="18" charset="0"/>
              </a:rPr>
              <a:t>Boussinesq</a:t>
            </a: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 approximation is applicable.</a:t>
            </a:r>
            <a:endParaRPr lang="en-TT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96552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5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1476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 smtClean="0">
                <a:latin typeface="Times New Roman" pitchFamily="18" charset="0"/>
                <a:cs typeface="Times New Roman" pitchFamily="18" charset="0"/>
              </a:rPr>
              <a:t>GOVERNING EQUATIONS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5442"/>
                <a:ext cx="8229600" cy="4970721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TT" sz="2000" dirty="0" smtClean="0">
                    <a:latin typeface="Times New Roman" pitchFamily="18" charset="0"/>
                    <a:cs typeface="Times New Roman" pitchFamily="18" charset="0"/>
                  </a:rPr>
                  <a:t>Continuity Equation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TT" sz="14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 + </m:t>
                          </m: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box>
                      <m:r>
                        <a:rPr lang="en-GB" sz="1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TT" sz="1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TT" sz="2000" dirty="0" smtClean="0">
                    <a:latin typeface="Times New Roman" pitchFamily="18" charset="0"/>
                    <a:cs typeface="Times New Roman" pitchFamily="18" charset="0"/>
                  </a:rPr>
                  <a:t>Momentum Equations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TT" sz="14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 + </m:t>
                          </m:r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 +</m:t>
                          </m:r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  <m:r>
                            <a:rPr lang="en-GB" sz="14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box>
                      <m:r>
                        <a:rPr lang="en-GB" sz="1400" i="1">
                          <a:latin typeface="Cambria Math"/>
                        </a:rPr>
                        <m:t>=− </m:t>
                      </m:r>
                      <m:box>
                        <m:boxPr>
                          <m:ctrlPr>
                            <a:rPr lang="en-TT" sz="14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r>
                        <a:rPr lang="en-GB" sz="1400" i="1">
                          <a:latin typeface="Cambria Math"/>
                        </a:rPr>
                        <m:t> </m:t>
                      </m:r>
                      <m:box>
                        <m:boxPr>
                          <m:ctrlPr>
                            <a:rPr lang="en-TT" sz="14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box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𝑃𝑟</m:t>
                      </m:r>
                      <m:r>
                        <a:rPr lang="en-GB" sz="1400" i="1">
                          <a:latin typeface="Cambria Math"/>
                        </a:rPr>
                        <m:t> </m:t>
                      </m:r>
                      <m:box>
                        <m:boxPr>
                          <m:ctrlPr>
                            <a:rPr lang="en-TT" sz="14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d>
                        <m:dPr>
                          <m:ctrlPr>
                            <a:rPr lang="en-TT" sz="1400" i="1">
                              <a:latin typeface="Cambria Math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TT" sz="1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400" i="1">
                                      <a:latin typeface="Cambria Math"/>
                                    </a:rPr>
                                    <m:t>𝑢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TT" sz="1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𝜕</m:t>
                                      </m:r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box>
                            <m:box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TT" sz="1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400" i="1">
                                      <a:latin typeface="Cambria Math"/>
                                    </a:rPr>
                                    <m:t>𝑢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TT" sz="1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𝜕</m:t>
                                      </m:r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en-TT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TT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TT" sz="14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 + </m:t>
                          </m:r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 +</m:t>
                          </m:r>
                          <m:r>
                            <a:rPr lang="en-GB" sz="1400" i="1">
                              <a:latin typeface="Cambria Math"/>
                            </a:rPr>
                            <m:t>𝑣</m:t>
                          </m:r>
                          <m:r>
                            <a:rPr lang="en-GB" sz="14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box>
                      <m:r>
                        <a:rPr lang="en-GB" sz="1400" i="1">
                          <a:latin typeface="Cambria Math"/>
                        </a:rPr>
                        <m:t>=− </m:t>
                      </m:r>
                      <m:box>
                        <m:boxPr>
                          <m:ctrlPr>
                            <a:rPr lang="en-TT" sz="14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r>
                        <a:rPr lang="en-GB" sz="1400" i="1">
                          <a:latin typeface="Cambria Math"/>
                        </a:rPr>
                        <m:t> </m:t>
                      </m:r>
                      <m:box>
                        <m:boxPr>
                          <m:ctrlPr>
                            <a:rPr lang="en-TT" sz="14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box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𝑃𝑟</m:t>
                      </m:r>
                      <m:r>
                        <a:rPr lang="en-GB" sz="1400" i="1">
                          <a:latin typeface="Cambria Math"/>
                        </a:rPr>
                        <m:t> </m:t>
                      </m:r>
                      <m:box>
                        <m:boxPr>
                          <m:ctrlPr>
                            <a:rPr lang="en-TT" sz="14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d>
                        <m:dPr>
                          <m:ctrlPr>
                            <a:rPr lang="en-TT" sz="1400" i="1">
                              <a:latin typeface="Cambria Math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TT" sz="1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400" i="1">
                                      <a:latin typeface="Cambria Math"/>
                                    </a:rPr>
                                    <m:t>𝑣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TT" sz="1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𝜕</m:t>
                                      </m:r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box>
                            <m:box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TT" sz="1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400" i="1">
                                      <a:latin typeface="Cambria Math"/>
                                    </a:rPr>
                                    <m:t>𝑣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TT" sz="1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𝜕</m:t>
                                      </m:r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</m:e>
                      </m:d>
                      <m:r>
                        <a:rPr lang="en-GB" sz="14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TT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𝐻𝑎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𝑃𝑟</m:t>
                      </m:r>
                      <m:r>
                        <a:rPr lang="en-GB" sz="1400" i="1">
                          <a:latin typeface="Cambria Math"/>
                        </a:rPr>
                        <m:t> </m:t>
                      </m:r>
                      <m:box>
                        <m:boxPr>
                          <m:ctrlPr>
                            <a:rPr lang="en-TT" sz="14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r>
                        <a:rPr lang="en-GB" sz="1400" i="1">
                          <a:latin typeface="Cambria Math"/>
                        </a:rPr>
                        <m:t> </m:t>
                      </m:r>
                      <m:r>
                        <a:rPr lang="en-GB" sz="1400" i="1">
                          <a:latin typeface="Cambria Math"/>
                        </a:rPr>
                        <m:t>𝑣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𝑅𝑎𝑃𝑟</m:t>
                      </m:r>
                      <m:box>
                        <m:boxPr>
                          <m:ctrlPr>
                            <a:rPr lang="en-TT" sz="14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a:rPr lang="en-GB" sz="14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TT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𝜌𝛽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TT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400" i="1">
                                          <a:latin typeface="Cambria Math"/>
                                        </a:rPr>
                                        <m:t>𝜌𝛽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TT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4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r>
                        <a:rPr lang="en-GB" sz="1400" i="1">
                          <a:latin typeface="Cambria Math"/>
                        </a:rPr>
                        <m:t> </m:t>
                      </m:r>
                      <m:r>
                        <a:rPr lang="en-GB" sz="1400" i="1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TT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TT" sz="1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TT" sz="2000" dirty="0" smtClean="0">
                    <a:latin typeface="Times New Roman" pitchFamily="18" charset="0"/>
                    <a:cs typeface="Times New Roman" pitchFamily="18" charset="0"/>
                  </a:rPr>
                  <a:t>Energy Equation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TT" sz="15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5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500" i="1"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GB" sz="15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500" i="1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a:rPr lang="en-GB" sz="1500" i="1">
                              <a:latin typeface="Cambria Math"/>
                            </a:rPr>
                            <m:t> + </m:t>
                          </m:r>
                          <m:r>
                            <a:rPr lang="en-GB" sz="1500" i="1">
                              <a:latin typeface="Cambria Math"/>
                            </a:rPr>
                            <m:t>𝑢</m:t>
                          </m:r>
                          <m:f>
                            <m:f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5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500" i="1"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GB" sz="15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500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500" i="1">
                              <a:latin typeface="Cambria Math"/>
                            </a:rPr>
                            <m:t> +</m:t>
                          </m:r>
                          <m:r>
                            <a:rPr lang="en-GB" sz="1500" i="1">
                              <a:latin typeface="Cambria Math"/>
                            </a:rPr>
                            <m:t>𝑣</m:t>
                          </m:r>
                          <m:r>
                            <a:rPr lang="en-GB" sz="15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5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500" i="1"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GB" sz="15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1500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box>
                      <m:r>
                        <a:rPr lang="en-GB" sz="1500" i="1">
                          <a:latin typeface="Cambria Math"/>
                        </a:rPr>
                        <m:t>= </m:t>
                      </m:r>
                      <m:box>
                        <m:boxPr>
                          <m:ctrlPr>
                            <a:rPr lang="en-TT" sz="15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  <m:r>
                            <a:rPr lang="en-GB" sz="15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5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𝜌</m:t>
                                  </m:r>
                                  <m:r>
                                    <a:rPr lang="en-GB" sz="1500" i="1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en-GB" sz="15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d>
                        <m:dPr>
                          <m:ctrlPr>
                            <a:rPr lang="en-TT" sz="1500" i="1">
                              <a:latin typeface="Cambria Math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TT" sz="15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500" i="1">
                                          <a:latin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GB" sz="15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500" i="1">
                                      <a:latin typeface="Cambria Math"/>
                                    </a:rPr>
                                    <m:t>𝑇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TT" sz="15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500" i="1">
                                          <a:latin typeface="Cambria Math"/>
                                        </a:rPr>
                                        <m:t>𝜕</m:t>
                                      </m:r>
                                      <m:r>
                                        <a:rPr lang="en-GB" sz="15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15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  <m:r>
                            <a:rPr lang="en-GB" sz="1500" i="1">
                              <a:latin typeface="Cambria Math"/>
                            </a:rPr>
                            <m:t>+</m:t>
                          </m:r>
                          <m:box>
                            <m:box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TT" sz="15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500" i="1">
                                          <a:latin typeface="Cambria Math"/>
                                        </a:rPr>
                                        <m:t>𝜕</m:t>
                                      </m:r>
                                    </m:e>
                                    <m:sup>
                                      <m:r>
                                        <a:rPr lang="en-GB" sz="15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500" i="1">
                                      <a:latin typeface="Cambria Math"/>
                                    </a:rPr>
                                    <m:t>𝑇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TT" sz="15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500" i="1">
                                          <a:latin typeface="Cambria Math"/>
                                        </a:rPr>
                                        <m:t>𝜕</m:t>
                                      </m:r>
                                      <m:r>
                                        <a:rPr lang="en-GB" sz="15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GB" sz="15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box>
                        </m:e>
                      </m:d>
                      <m:r>
                        <a:rPr lang="en-GB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TT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500" i="1">
                              <a:latin typeface="Cambria Math"/>
                            </a:rPr>
                            <m:t>𝐻𝑎</m:t>
                          </m:r>
                        </m:e>
                        <m:sup>
                          <m:r>
                            <a:rPr lang="en-GB" sz="15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500" i="1">
                          <a:latin typeface="Cambria Math"/>
                        </a:rPr>
                        <m:t>𝐸𝑐</m:t>
                      </m:r>
                      <m:r>
                        <a:rPr lang="en-GB" sz="1500" i="1">
                          <a:latin typeface="Cambria Math"/>
                        </a:rPr>
                        <m:t> </m:t>
                      </m:r>
                      <m:box>
                        <m:boxPr>
                          <m:ctrlPr>
                            <a:rPr lang="en-TT" sz="15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r>
                        <a:rPr lang="en-GB" sz="1500" i="1">
                          <a:latin typeface="Cambria Math"/>
                        </a:rPr>
                        <m:t> </m:t>
                      </m:r>
                      <m:box>
                        <m:boxPr>
                          <m:ctrlPr>
                            <a:rPr lang="en-TT" sz="15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5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𝜌</m:t>
                                  </m:r>
                                  <m:r>
                                    <a:rPr lang="en-GB" sz="1500" i="1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en-GB" sz="15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r>
                        <a:rPr lang="en-GB" sz="1500" i="1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TT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500" i="1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5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TT" sz="1500" dirty="0"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500" i="1">
                          <a:latin typeface="Cambria Math"/>
                        </a:rPr>
                        <m:t>+</m:t>
                      </m:r>
                      <m:r>
                        <a:rPr lang="en-GB" sz="1500" i="1">
                          <a:latin typeface="Cambria Math"/>
                        </a:rPr>
                        <m:t>𝐸𝑐</m:t>
                      </m:r>
                      <m:box>
                        <m:boxPr>
                          <m:ctrlPr>
                            <a:rPr lang="en-TT" sz="15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a:rPr lang="en-GB" sz="1500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r>
                        <a:rPr lang="en-GB" sz="1500" i="1">
                          <a:latin typeface="Cambria Math"/>
                        </a:rPr>
                        <m:t> </m:t>
                      </m:r>
                      <m:box>
                        <m:boxPr>
                          <m:ctrlPr>
                            <a:rPr lang="en-TT" sz="15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5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500" i="1">
                                      <a:latin typeface="Cambria Math"/>
                                    </a:rPr>
                                    <m:t>𝜌</m:t>
                                  </m:r>
                                  <m:r>
                                    <a:rPr lang="en-GB" sz="1500" i="1">
                                      <a:latin typeface="Cambria Math"/>
                                    </a:rPr>
                                    <m:t>𝑐</m:t>
                                  </m:r>
                                  <m:r>
                                    <a:rPr lang="en-GB" sz="15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en-GB" sz="1500" i="1">
                                      <a:latin typeface="Cambria Math"/>
                                    </a:rPr>
                                    <m:t>𝑛𝑓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d>
                        <m:dPr>
                          <m:begChr m:val="["/>
                          <m:endChr m:val="]"/>
                          <m:ctrlPr>
                            <a:rPr lang="en-TT" sz="15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500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n-TT" sz="1500" i="1">
                                          <a:latin typeface="Cambria Math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TT" sz="15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num>
                                        <m:den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GB" sz="15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500" i="1">
                              <a:latin typeface="Cambria Math"/>
                            </a:rPr>
                            <m:t>+2</m:t>
                          </m:r>
                          <m:sSup>
                            <m:sSup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n-TT" sz="1500" i="1">
                                          <a:latin typeface="Cambria Math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TT" sz="15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𝑣</m:t>
                                          </m:r>
                                        </m:num>
                                        <m:den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GB" sz="15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5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TT" sz="15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TT" sz="15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n-TT" sz="1500" i="1">
                                          <a:latin typeface="Cambria Math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TT" sz="15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𝑢</m:t>
                                          </m:r>
                                        </m:num>
                                        <m:den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en-GB" sz="1500" i="1">
                                      <a:latin typeface="Cambria Math"/>
                                    </a:rPr>
                                    <m:t>+</m:t>
                                  </m:r>
                                  <m:box>
                                    <m:boxPr>
                                      <m:ctrlPr>
                                        <a:rPr lang="en-TT" sz="1500" i="1">
                                          <a:latin typeface="Cambria Math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TT" sz="15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𝑣</m:t>
                                          </m:r>
                                        </m:num>
                                        <m:den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GB" sz="15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GB" sz="15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TT" sz="1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5442"/>
                <a:ext cx="8229600" cy="4970721"/>
              </a:xfrm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24544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6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6245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 smtClean="0">
                <a:latin typeface="Times New Roman" pitchFamily="18" charset="0"/>
                <a:cs typeface="Times New Roman" pitchFamily="18" charset="0"/>
              </a:rPr>
              <a:t>Initial/Boundary Conditions</a:t>
            </a:r>
            <a:endParaRPr lang="en-TT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5442"/>
                <a:ext cx="8229600" cy="4970721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endParaRPr lang="en-T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TT" sz="2000" dirty="0" smtClean="0">
                    <a:latin typeface="Times New Roman" pitchFamily="18" charset="0"/>
                    <a:cs typeface="Times New Roman" pitchFamily="18" charset="0"/>
                  </a:rPr>
                  <a:t>Initial Conditions: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TT" sz="2000" i="1" smtClean="0">
                          <a:latin typeface="Cambria Math"/>
                        </a:rPr>
                        <m:t>𝑢</m:t>
                      </m:r>
                      <m:r>
                        <a:rPr lang="en-TT" sz="2000" i="1" smtClean="0">
                          <a:latin typeface="Cambria Math"/>
                        </a:rPr>
                        <m:t>=</m:t>
                      </m:r>
                      <m:r>
                        <a:rPr lang="en-TT" sz="2000" i="1" smtClean="0">
                          <a:latin typeface="Cambria Math"/>
                        </a:rPr>
                        <m:t>𝑣</m:t>
                      </m:r>
                      <m:r>
                        <a:rPr lang="en-TT" sz="2000" i="1" smtClean="0">
                          <a:latin typeface="Cambria Math"/>
                        </a:rPr>
                        <m:t>=</m:t>
                      </m:r>
                      <m:r>
                        <a:rPr lang="en-TT" sz="2000" i="1" smtClean="0">
                          <a:latin typeface="Cambria Math"/>
                        </a:rPr>
                        <m:t>𝑇</m:t>
                      </m:r>
                      <m:r>
                        <a:rPr lang="en-TT" sz="2000" i="1" smtClean="0">
                          <a:latin typeface="Cambria Math"/>
                        </a:rPr>
                        <m:t>=0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at</m:t>
                      </m:r>
                      <m:r>
                        <a:rPr lang="en-TT" sz="2000" i="1">
                          <a:latin typeface="Cambria Math"/>
                        </a:rPr>
                        <m:t> </m:t>
                      </m:r>
                      <m:r>
                        <a:rPr lang="en-TT" sz="2000" i="1">
                          <a:latin typeface="Cambria Math"/>
                        </a:rPr>
                        <m:t>𝑡</m:t>
                      </m:r>
                      <m:r>
                        <a:rPr lang="en-TT" sz="20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TT" sz="2000" dirty="0" smtClean="0">
                  <a:latin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000" dirty="0" smtClean="0">
                  <a:latin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TT" sz="2000" dirty="0" smtClean="0">
                    <a:latin typeface="Times New Roman" pitchFamily="18" charset="0"/>
                  </a:rPr>
                  <a:t>Boundary Conditions: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TT" sz="2000" i="1">
                          <a:latin typeface="Cambria Math"/>
                        </a:rPr>
                        <m:t>𝑢</m:t>
                      </m:r>
                      <m:r>
                        <a:rPr lang="en-TT" sz="2000" i="1">
                          <a:latin typeface="Cambria Math"/>
                        </a:rPr>
                        <m:t>=</m:t>
                      </m:r>
                      <m:r>
                        <a:rPr lang="en-TT" sz="2000" i="1">
                          <a:latin typeface="Cambria Math"/>
                        </a:rPr>
                        <m:t>𝑣</m:t>
                      </m:r>
                      <m:r>
                        <a:rPr lang="en-TT" sz="2000" i="1">
                          <a:latin typeface="Cambria Math"/>
                        </a:rPr>
                        <m:t>=0, </m:t>
                      </m:r>
                      <m:r>
                        <a:rPr lang="en-TT" sz="2000" i="1">
                          <a:latin typeface="Cambria Math"/>
                        </a:rPr>
                        <m:t>𝑇</m:t>
                      </m:r>
                      <m:r>
                        <a:rPr lang="en-TT" sz="2000" i="1">
                          <a:latin typeface="Cambria Math"/>
                        </a:rPr>
                        <m:t>=1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on</m:t>
                      </m:r>
                      <m:r>
                        <a:rPr lang="en-TT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the</m:t>
                      </m:r>
                      <m:r>
                        <a:rPr lang="en-TT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bottom</m:t>
                      </m:r>
                      <m:r>
                        <a:rPr lang="en-TT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wall</m:t>
                      </m:r>
                    </m:oMath>
                  </m:oMathPara>
                </a14:m>
                <a:endParaRPr lang="en-T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TT" sz="2000" i="1">
                          <a:latin typeface="Cambria Math"/>
                        </a:rPr>
                        <m:t>𝑢</m:t>
                      </m:r>
                      <m:r>
                        <a:rPr lang="en-TT" sz="2000" i="1">
                          <a:latin typeface="Cambria Math"/>
                        </a:rPr>
                        <m:t>=</m:t>
                      </m:r>
                      <m:r>
                        <a:rPr lang="en-TT" sz="2000" i="1">
                          <a:latin typeface="Cambria Math"/>
                        </a:rPr>
                        <m:t>𝑣</m:t>
                      </m:r>
                      <m:r>
                        <a:rPr lang="en-TT" sz="2000" i="1">
                          <a:latin typeface="Cambria Math"/>
                        </a:rPr>
                        <m:t>=</m:t>
                      </m:r>
                      <m:r>
                        <a:rPr lang="en-TT" sz="2000" i="1">
                          <a:latin typeface="Cambria Math"/>
                        </a:rPr>
                        <m:t>𝑇</m:t>
                      </m:r>
                      <m:r>
                        <a:rPr lang="en-TT" sz="2000" i="1">
                          <a:latin typeface="Cambria Math"/>
                        </a:rPr>
                        <m:t>=0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on</m:t>
                      </m:r>
                      <m:r>
                        <a:rPr lang="en-TT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the</m:t>
                      </m:r>
                      <m:r>
                        <a:rPr lang="en-TT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left</m:t>
                      </m:r>
                      <m:r>
                        <a:rPr lang="en-TT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and</m:t>
                      </m:r>
                      <m:r>
                        <a:rPr lang="en-TT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right</m:t>
                      </m:r>
                      <m:r>
                        <a:rPr lang="en-TT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walls</m:t>
                      </m:r>
                    </m:oMath>
                  </m:oMathPara>
                </a14:m>
                <a:endParaRPr lang="en-T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TT" sz="2000" i="1">
                          <a:latin typeface="Cambria Math"/>
                        </a:rPr>
                        <m:t>𝑢</m:t>
                      </m:r>
                      <m:r>
                        <a:rPr lang="en-TT" sz="2000" i="1">
                          <a:latin typeface="Cambria Math"/>
                        </a:rPr>
                        <m:t>=</m:t>
                      </m:r>
                      <m:r>
                        <a:rPr lang="en-TT" sz="2000" i="1">
                          <a:latin typeface="Cambria Math"/>
                        </a:rPr>
                        <m:t>𝑣</m:t>
                      </m:r>
                      <m:r>
                        <a:rPr lang="en-TT" sz="2000" i="1">
                          <a:latin typeface="Cambria Math"/>
                        </a:rPr>
                        <m:t>=0, </m:t>
                      </m:r>
                      <m:box>
                        <m:boxPr>
                          <m:ctrlPr>
                            <a:rPr lang="en-TT" sz="2000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TT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GB" sz="2000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</m:e>
                      </m:box>
                      <m:r>
                        <a:rPr lang="en-TT" sz="2000" i="1">
                          <a:latin typeface="Cambria Math"/>
                        </a:rPr>
                        <m:t>=0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on</m:t>
                      </m:r>
                      <m:r>
                        <a:rPr lang="en-TT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the</m:t>
                      </m:r>
                      <m:r>
                        <a:rPr lang="en-TT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top</m:t>
                      </m:r>
                      <m:r>
                        <a:rPr lang="en-TT" sz="2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TT" sz="2000">
                          <a:latin typeface="Cambria Math"/>
                        </a:rPr>
                        <m:t>wall</m:t>
                      </m:r>
                    </m:oMath>
                  </m:oMathPara>
                </a14:m>
                <a:endParaRPr lang="en-TT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5442"/>
                <a:ext cx="8229600" cy="4970721"/>
              </a:xfrm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52536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7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0248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METHODOLOGY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55442"/>
            <a:ext cx="8229600" cy="49707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TT" sz="2400" dirty="0" smtClean="0">
                <a:latin typeface="Times New Roman" pitchFamily="18" charset="0"/>
                <a:cs typeface="Times New Roman" pitchFamily="18" charset="0"/>
              </a:rPr>
              <a:t>Mixed Finite Element Method</a:t>
            </a:r>
          </a:p>
          <a:p>
            <a:pPr lvl="1">
              <a:lnSpc>
                <a:spcPct val="150000"/>
              </a:lnSpc>
            </a:pPr>
            <a:r>
              <a:rPr lang="en-TT" sz="2000" dirty="0" smtClean="0">
                <a:latin typeface="Times New Roman" pitchFamily="18" charset="0"/>
                <a:cs typeface="Times New Roman" pitchFamily="18" charset="0"/>
              </a:rPr>
              <a:t>Piecewise linear interpolation on triangular elements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TT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TT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TT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TT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TT" sz="2000" dirty="0" smtClean="0">
                <a:latin typeface="Times New Roman" pitchFamily="18" charset="0"/>
                <a:cs typeface="Times New Roman" pitchFamily="18" charset="0"/>
              </a:rPr>
              <a:t>Polynomial Pressure Projection Stabilization</a:t>
            </a:r>
          </a:p>
          <a:p>
            <a:pPr lvl="1">
              <a:lnSpc>
                <a:spcPct val="150000"/>
              </a:lnSpc>
            </a:pPr>
            <a:r>
              <a:rPr lang="en-TT" sz="2000" dirty="0" smtClean="0">
                <a:latin typeface="Times New Roman" pitchFamily="18" charset="0"/>
                <a:cs typeface="Times New Roman" pitchFamily="18" charset="0"/>
              </a:rPr>
              <a:t>Mesh with 8148 elements used to ensure sufficient accuracy of solution</a:t>
            </a:r>
          </a:p>
          <a:p>
            <a:pPr lvl="1">
              <a:lnSpc>
                <a:spcPct val="150000"/>
              </a:lnSpc>
            </a:pPr>
            <a:r>
              <a:rPr lang="en-TT" sz="2000" dirty="0" smtClean="0">
                <a:latin typeface="Times New Roman" pitchFamily="18" charset="0"/>
                <a:cs typeface="Times New Roman" pitchFamily="18" charset="0"/>
              </a:rPr>
              <a:t>Method implemented in MATLAB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T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24544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9" y="2342334"/>
            <a:ext cx="5976664" cy="211729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8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4797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7868"/>
            <a:ext cx="9143999" cy="1137574"/>
          </a:xfrm>
          <a:solidFill>
            <a:srgbClr val="EBF6F9"/>
          </a:solidFill>
        </p:spPr>
        <p:txBody>
          <a:bodyPr>
            <a:normAutofit/>
          </a:bodyPr>
          <a:lstStyle/>
          <a:p>
            <a:r>
              <a:rPr lang="en-TT" sz="2800" b="1" dirty="0"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5442"/>
                <a:ext cx="8229600" cy="522588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TT" sz="2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Figure: Streamline Plots (</a:t>
                </a:r>
                <a14:m>
                  <m:oMath xmlns:m="http://schemas.openxmlformats.org/officeDocument/2006/math">
                    <m:r>
                      <a:rPr lang="en-TT" sz="2600" b="1" i="1" smtClean="0">
                        <a:latin typeface="Cambria Math"/>
                        <a:cs typeface="Times New Roman" pitchFamily="18" charset="0"/>
                      </a:rPr>
                      <m:t>𝑨</m:t>
                    </m:r>
                    <m:sSub>
                      <m:sSubPr>
                        <m:ctrlP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</m:e>
                      <m:sub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𝑶</m:t>
                        </m:r>
                      </m:e>
                      <m:sub>
                        <m:r>
                          <a:rPr lang="en-TT" sz="2600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-Water </a:t>
                </a:r>
                <a:r>
                  <a:rPr lang="en-TT" sz="2600" b="1" dirty="0" err="1" smtClean="0">
                    <a:latin typeface="Times New Roman" pitchFamily="18" charset="0"/>
                    <a:cs typeface="Times New Roman" pitchFamily="18" charset="0"/>
                  </a:rPr>
                  <a:t>Nanofluid</a:t>
                </a:r>
                <a:r>
                  <a:rPr lang="en-TT" sz="2600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5442"/>
                <a:ext cx="8229600" cy="522588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24544" y="6309320"/>
            <a:ext cx="9113733" cy="365125"/>
          </a:xfrm>
        </p:spPr>
        <p:txBody>
          <a:bodyPr/>
          <a:lstStyle/>
          <a:p>
            <a:r>
              <a:rPr lang="en-TT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IConETech-2020, Faculty of Engineering, The UWI, St. Augustine, Trinidad and Tobago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7" y="17868"/>
            <a:ext cx="1157358" cy="11375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1013155" y="1412776"/>
                <a:ext cx="2304256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𝜑</m:t>
                      </m:r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0</m:t>
                          </m:r>
                        </m:e>
                        <m:sup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∘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3155" y="1412776"/>
                <a:ext cx="2304256" cy="524246"/>
              </a:xfrm>
              <a:prstGeom prst="rect">
                <a:avLst/>
              </a:prstGeom>
              <a:blipFill rotWithShape="1">
                <a:blip r:embed="rId5"/>
                <a:stretch>
                  <a:fillRect t="-46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2"/>
              <p:cNvSpPr txBox="1">
                <a:spLocks noChangeArrowheads="1"/>
              </p:cNvSpPr>
              <p:nvPr/>
            </p:nvSpPr>
            <p:spPr bwMode="auto">
              <a:xfrm>
                <a:off x="5084265" y="1433312"/>
                <a:ext cx="2377440" cy="524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𝜑</m:t>
                      </m:r>
                      <m:r>
                        <a:rPr lang="en-GB" sz="20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TT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45</m:t>
                          </m:r>
                        </m:e>
                        <m:sup>
                          <m:r>
                            <a:rPr lang="en-GB" sz="20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∘</m:t>
                          </m:r>
                        </m:sup>
                      </m:sSup>
                    </m:oMath>
                  </m:oMathPara>
                </a14:m>
                <a:endParaRPr lang="en-TT" sz="2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4265" y="1433312"/>
                <a:ext cx="2377440" cy="524246"/>
              </a:xfrm>
              <a:prstGeom prst="rect">
                <a:avLst/>
              </a:prstGeom>
              <a:blipFill rotWithShape="1">
                <a:blip r:embed="rId6"/>
                <a:stretch>
                  <a:fillRect t="-46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T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T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T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T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99" y="1751660"/>
            <a:ext cx="3168352" cy="3354680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251" y="2321877"/>
            <a:ext cx="5220072" cy="218724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C527-C0FF-4F30-BF88-633D87C91203}" type="slidenum">
              <a:rPr lang="en-TT" smtClean="0"/>
              <a:t>9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2948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5071</TotalTime>
  <Words>1612</Words>
  <Application>Microsoft Office PowerPoint</Application>
  <PresentationFormat>On-screen Show (4:3)</PresentationFormat>
  <Paragraphs>249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NUMERICAL STUDY OF MHD CONVECTIVE NANOFLUID FLOWS WITHIN A CORRUGATED TRAPEZOIDAL ENCLOSURE  Victor M. Job1, Sreedhara Rao Gunakala2,  P.V.S.N. Murthy3, R. Panneer Selvam4</vt:lpstr>
      <vt:lpstr>PowerPoint Presentation</vt:lpstr>
      <vt:lpstr>MOTIVATION AND OBJECTIVES</vt:lpstr>
      <vt:lpstr>PROBLEM DESCRIPTION</vt:lpstr>
      <vt:lpstr>ASSUMPTIONS</vt:lpstr>
      <vt:lpstr>GOVERNING EQUATIONS</vt:lpstr>
      <vt:lpstr>Initial/Boundary Conditions</vt:lpstr>
      <vt:lpstr>METHODOLOGY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CONCLUSIONS</vt:lpstr>
      <vt:lpstr>REFERENCES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PAPER Author1, Author2,…AuthorN</dc:title>
  <dc:creator>Victor</dc:creator>
  <cp:lastModifiedBy>Victor</cp:lastModifiedBy>
  <cp:revision>120</cp:revision>
  <dcterms:created xsi:type="dcterms:W3CDTF">2019-10-16T16:46:00Z</dcterms:created>
  <dcterms:modified xsi:type="dcterms:W3CDTF">2020-03-02T04:15:42Z</dcterms:modified>
</cp:coreProperties>
</file>